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4C_7A785FD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1186_4B7B79F4.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79"/>
  </p:notesMasterIdLst>
  <p:sldIdLst>
    <p:sldId id="256" r:id="rId5"/>
    <p:sldId id="4627" r:id="rId6"/>
    <p:sldId id="4628" r:id="rId7"/>
    <p:sldId id="4629" r:id="rId8"/>
    <p:sldId id="4419" r:id="rId9"/>
    <p:sldId id="4420" r:id="rId10"/>
    <p:sldId id="4423" r:id="rId11"/>
    <p:sldId id="4625" r:id="rId12"/>
    <p:sldId id="4424" r:id="rId13"/>
    <p:sldId id="4426" r:id="rId14"/>
    <p:sldId id="4428" r:id="rId15"/>
    <p:sldId id="4425" r:id="rId16"/>
    <p:sldId id="4429" r:id="rId17"/>
    <p:sldId id="4446" r:id="rId18"/>
    <p:sldId id="4447" r:id="rId19"/>
    <p:sldId id="4448" r:id="rId20"/>
    <p:sldId id="4449" r:id="rId21"/>
    <p:sldId id="4506" r:id="rId22"/>
    <p:sldId id="4435" r:id="rId23"/>
    <p:sldId id="4436" r:id="rId24"/>
    <p:sldId id="4451" r:id="rId25"/>
    <p:sldId id="4452" r:id="rId26"/>
    <p:sldId id="4439" r:id="rId27"/>
    <p:sldId id="4624" r:id="rId28"/>
    <p:sldId id="4440" r:id="rId29"/>
    <p:sldId id="4453" r:id="rId30"/>
    <p:sldId id="4442" r:id="rId31"/>
    <p:sldId id="4454" r:id="rId32"/>
    <p:sldId id="4455" r:id="rId33"/>
    <p:sldId id="4507" r:id="rId34"/>
    <p:sldId id="4510" r:id="rId35"/>
    <p:sldId id="4457" r:id="rId36"/>
    <p:sldId id="4458" r:id="rId37"/>
    <p:sldId id="4459" r:id="rId38"/>
    <p:sldId id="4623" r:id="rId39"/>
    <p:sldId id="4460" r:id="rId40"/>
    <p:sldId id="4461" r:id="rId41"/>
    <p:sldId id="4466" r:id="rId42"/>
    <p:sldId id="4463" r:id="rId43"/>
    <p:sldId id="4464" r:id="rId44"/>
    <p:sldId id="4465" r:id="rId45"/>
    <p:sldId id="4470" r:id="rId46"/>
    <p:sldId id="4471" r:id="rId47"/>
    <p:sldId id="4472" r:id="rId48"/>
    <p:sldId id="4473" r:id="rId49"/>
    <p:sldId id="4474" r:id="rId50"/>
    <p:sldId id="4482" r:id="rId51"/>
    <p:sldId id="4511" r:id="rId52"/>
    <p:sldId id="4483" r:id="rId53"/>
    <p:sldId id="4484" r:id="rId54"/>
    <p:sldId id="4485" r:id="rId55"/>
    <p:sldId id="4486" r:id="rId56"/>
    <p:sldId id="4508" r:id="rId57"/>
    <p:sldId id="4488" r:id="rId58"/>
    <p:sldId id="4489" r:id="rId59"/>
    <p:sldId id="4509" r:id="rId60"/>
    <p:sldId id="4491" r:id="rId61"/>
    <p:sldId id="4492" r:id="rId62"/>
    <p:sldId id="4493" r:id="rId63"/>
    <p:sldId id="4512" r:id="rId64"/>
    <p:sldId id="4494" r:id="rId65"/>
    <p:sldId id="4495" r:id="rId66"/>
    <p:sldId id="4496" r:id="rId67"/>
    <p:sldId id="4497" r:id="rId68"/>
    <p:sldId id="4498" r:id="rId69"/>
    <p:sldId id="4502" r:id="rId70"/>
    <p:sldId id="4500" r:id="rId71"/>
    <p:sldId id="4501" r:id="rId72"/>
    <p:sldId id="4499" r:id="rId73"/>
    <p:sldId id="4503" r:id="rId74"/>
    <p:sldId id="4505" r:id="rId75"/>
    <p:sldId id="4630" r:id="rId76"/>
    <p:sldId id="4622" r:id="rId77"/>
    <p:sldId id="4620"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85CBC29-1625-4DDD-8AB3-B0D817557249}">
          <p14:sldIdLst>
            <p14:sldId id="256"/>
            <p14:sldId id="4627"/>
            <p14:sldId id="4628"/>
            <p14:sldId id="4629"/>
            <p14:sldId id="4419"/>
            <p14:sldId id="4420"/>
            <p14:sldId id="4423"/>
          </p14:sldIdLst>
        </p14:section>
        <p14:section name="Past Harm - Theory" id="{586B814A-F3C6-4D00-88D4-0A22A0C50B92}">
          <p14:sldIdLst>
            <p14:sldId id="4625"/>
            <p14:sldId id="4424"/>
            <p14:sldId id="4426"/>
            <p14:sldId id="4428"/>
          </p14:sldIdLst>
        </p14:section>
        <p14:section name="Past Harm - Reflections on current state and safety cloud" id="{D41CB0C3-080D-4AAE-B016-B51AA31B6AE9}">
          <p14:sldIdLst>
            <p14:sldId id="4425"/>
            <p14:sldId id="4429"/>
          </p14:sldIdLst>
        </p14:section>
        <p14:section name="Past harm -Theme 1" id="{3B0531A4-3A9C-498F-BA35-1C94A785FF55}">
          <p14:sldIdLst>
            <p14:sldId id="4446"/>
            <p14:sldId id="4447"/>
            <p14:sldId id="4448"/>
          </p14:sldIdLst>
        </p14:section>
        <p14:section name="Past Harm - Theme 2" id="{B0CE7BC3-C75C-45A7-AD19-AB031FE6BFB2}">
          <p14:sldIdLst>
            <p14:sldId id="4449"/>
            <p14:sldId id="4506"/>
            <p14:sldId id="4435"/>
            <p14:sldId id="4436"/>
            <p14:sldId id="4451"/>
          </p14:sldIdLst>
        </p14:section>
        <p14:section name="Past Harm - Take away task" id="{6EAAB260-E571-4D8C-A8EF-96DEB4952803}">
          <p14:sldIdLst>
            <p14:sldId id="4452"/>
          </p14:sldIdLst>
        </p14:section>
        <p14:section name="Past harm - Reflections on future state" id="{7CA19765-0B6A-4B13-89B4-C365A1070AC9}">
          <p14:sldIdLst>
            <p14:sldId id="4439"/>
          </p14:sldIdLst>
        </p14:section>
        <p14:section name="Reliability - Theory" id="{C4DAF30A-D2C6-476E-8854-AC58BA04B93B}">
          <p14:sldIdLst>
            <p14:sldId id="4624"/>
            <p14:sldId id="4440"/>
          </p14:sldIdLst>
        </p14:section>
        <p14:section name="Reliability - Reflections on current state and safety cloud" id="{06E58FA0-70C2-44BC-8258-FAB7819FF387}">
          <p14:sldIdLst>
            <p14:sldId id="4453"/>
            <p14:sldId id="4442"/>
          </p14:sldIdLst>
        </p14:section>
        <p14:section name="Reliability - Theme 3" id="{6A2B9948-975F-4229-801D-AEC9E00E46CB}">
          <p14:sldIdLst>
            <p14:sldId id="4454"/>
            <p14:sldId id="4455"/>
            <p14:sldId id="4507"/>
          </p14:sldIdLst>
        </p14:section>
        <p14:section name="Reliability -Theme 4" id="{69FC6AD8-C91C-4FCB-82C8-8036793AF84B}">
          <p14:sldIdLst>
            <p14:sldId id="4510"/>
            <p14:sldId id="4457"/>
            <p14:sldId id="4458"/>
          </p14:sldIdLst>
        </p14:section>
        <p14:section name="Reliability - Reflections on future state" id="{395EEF8E-239A-4EAE-963B-739830D60EB9}">
          <p14:sldIdLst>
            <p14:sldId id="4459"/>
          </p14:sldIdLst>
        </p14:section>
        <p14:section name="Sensitivity to operations - Theory" id="{C76CB606-A462-4439-8E16-08206E68718D}">
          <p14:sldIdLst>
            <p14:sldId id="4623"/>
            <p14:sldId id="4460"/>
            <p14:sldId id="4461"/>
            <p14:sldId id="4466"/>
          </p14:sldIdLst>
        </p14:section>
        <p14:section name="Sentivity to operations - Reflections on current state and safety cloud" id="{B95B808E-6A26-4447-AAAE-C795DF230A44}">
          <p14:sldIdLst>
            <p14:sldId id="4463"/>
            <p14:sldId id="4464"/>
          </p14:sldIdLst>
        </p14:section>
        <p14:section name="Sentivity to operations - Theme 5" id="{B9E3A020-ED5E-4056-908B-90049534BB33}">
          <p14:sldIdLst>
            <p14:sldId id="4465"/>
            <p14:sldId id="4470"/>
            <p14:sldId id="4471"/>
          </p14:sldIdLst>
        </p14:section>
        <p14:section name="Sentivity to operations - Theme 6" id="{D606A88A-D0F3-47A6-BB79-9B6AB77640DA}">
          <p14:sldIdLst>
            <p14:sldId id="4472"/>
            <p14:sldId id="4473"/>
            <p14:sldId id="4474"/>
          </p14:sldIdLst>
        </p14:section>
        <p14:section name="Sentivity to operations -Reflections on future state" id="{047963BF-10E5-446D-830A-F59DC0167703}">
          <p14:sldIdLst>
            <p14:sldId id="4482"/>
          </p14:sldIdLst>
        </p14:section>
        <p14:section name="Anticipation &amp; prepardeness - Theory" id="{15F24B89-CFF3-45D2-86CC-A08990260496}">
          <p14:sldIdLst>
            <p14:sldId id="4511"/>
            <p14:sldId id="4483"/>
            <p14:sldId id="4484"/>
          </p14:sldIdLst>
        </p14:section>
        <p14:section name="Anticipation &amp; prepardness - Reflections on current state and safety cloud" id="{92070BF8-2ABC-479D-BF61-D06055EA230A}">
          <p14:sldIdLst>
            <p14:sldId id="4485"/>
            <p14:sldId id="4486"/>
          </p14:sldIdLst>
        </p14:section>
        <p14:section name="Anticipation &amp; prepardness - Theme 7" id="{AE24FD19-67C3-4177-B4BD-6BC9526C9A4F}">
          <p14:sldIdLst>
            <p14:sldId id="4508"/>
            <p14:sldId id="4488"/>
            <p14:sldId id="4489"/>
          </p14:sldIdLst>
        </p14:section>
        <p14:section name="Anticipation &amp; preparedness - Theme 8" id="{08449C61-62DB-432A-B9AD-0E103B57D935}">
          <p14:sldIdLst>
            <p14:sldId id="4509"/>
            <p14:sldId id="4491"/>
            <p14:sldId id="4492"/>
          </p14:sldIdLst>
        </p14:section>
        <p14:section name="Anticipation &amp; preparedness - Reflections on future state" id="{EE6C4011-6EA6-4A00-B739-54736AFAC055}">
          <p14:sldIdLst>
            <p14:sldId id="4493"/>
          </p14:sldIdLst>
        </p14:section>
        <p14:section name="Integration &amp; learning - Theory" id="{B9EF148E-52E8-41F0-B338-9CCE9CBD5907}">
          <p14:sldIdLst>
            <p14:sldId id="4512"/>
            <p14:sldId id="4494"/>
            <p14:sldId id="4495"/>
          </p14:sldIdLst>
        </p14:section>
        <p14:section name="Integration &amp; learning - Reflections on current state and safety cloud" id="{91225A13-8473-4E81-928B-F509A21E2A4D}">
          <p14:sldIdLst>
            <p14:sldId id="4496"/>
            <p14:sldId id="4497"/>
          </p14:sldIdLst>
        </p14:section>
        <p14:section name="Integration &amp; learning - Theme 9" id="{3753C28A-2F83-4FE5-86E6-E3BF1C933B3D}">
          <p14:sldIdLst>
            <p14:sldId id="4498"/>
            <p14:sldId id="4502"/>
            <p14:sldId id="4500"/>
          </p14:sldIdLst>
        </p14:section>
        <p14:section name="Integration &amp; learning - Theme 10" id="{46F4C44E-3B1B-4D2E-83B4-107FADACDC20}">
          <p14:sldIdLst>
            <p14:sldId id="4501"/>
            <p14:sldId id="4499"/>
            <p14:sldId id="4503"/>
          </p14:sldIdLst>
        </p14:section>
        <p14:section name="Integration &amp; learning - Reflections on future state" id="{250CF10A-EE36-443B-A229-6A5B02368602}">
          <p14:sldIdLst>
            <p14:sldId id="4505"/>
          </p14:sldIdLst>
        </p14:section>
        <p14:section name="Continuing your safety journey" id="{A052D85E-4361-4053-92B7-6F45D56C7932}">
          <p14:sldIdLst>
            <p14:sldId id="4630"/>
          </p14:sldIdLst>
        </p14:section>
        <p14:section name="Additional resources for leading patient safety" id="{57C36156-B8A0-444C-A41A-3596849BA2B0}">
          <p14:sldIdLst>
            <p14:sldId id="4622"/>
          </p14:sldIdLst>
        </p14:section>
        <p14:section name="HEC Acknowledgment" id="{834AA686-12ED-43C0-8218-4C2C01B42BB7}">
          <p14:sldIdLst>
            <p14:sldId id="46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F75722-0A0B-97A7-4D6C-FA927294B6E3}" name="abarbe@banfield.agency" initials="ab" userId="S::urn:spo:guest#abarbe@banfield.agency::" providerId="AD"/>
  <p188:author id="{4B441243-9FCE-E51B-D561-D62F30951CA8}" name="Kristine Russell" initials="KR" userId="S::kristine.russell@hec-esc.ca::5958319b-b6f6-4a10-ac1a-348b7fae0e98" providerId="AD"/>
  <p188:author id="{1CC34E55-D046-5015-964F-F0EF95D6A137}" name="Chris Ryan" initials="CR" userId="S::cryan@banfield.agency::e72e1e7a-b1fc-4782-b385-2e2cb0e97414" providerId="AD"/>
  <p188:author id="{9D01CF65-FDA7-9C1F-4D36-6065F8112CC5}" name="Guest User" initials="GU" userId="S::urn:spo:anon#6f0296db55923787cbdddbe131b0a214fa8a18b31ff73d1c539626c02419bc48::" providerId="AD"/>
  <p188:author id="{E40DFF86-C39C-C9AD-E0B5-2FC8584425BD}" name="Anne MacLaurin" initials="AM" userId="S::Anne.MacLaurin@hec-esc.ca::09823825-f5ae-4dd5-ba5c-7db7b1cd3a75" providerId="AD"/>
  <p188:author id="{43C67D9C-DABA-DAB7-28D5-2DFC77289255}" name="Aurélie Barbe" initials="" userId="S::abarbe@banfield.agency::3879b34e-8f5a-4ea7-83ab-ffc2b24fa0ff" providerId="AD"/>
  <p188:author id="{12CA53A7-661F-C57E-4475-5E0FA426C3A2}" name="Carol Fancott" initials="" userId="S::Carol.Fancott@hec-esc.ca::3d0bd617-02ca-42a8-819a-d5eebc6e19a9" providerId="AD"/>
  <p188:author id="{C2E4EAE9-27DB-D5C9-57FD-605D6C7654F4}" name="Tina Reilly" initials="TR" userId="79f49946baaff0a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roust, Blandine" initials="PB" lastIdx="1" clrIdx="0">
    <p:extLst>
      <p:ext uri="{19B8F6BF-5375-455C-9EA6-DF929625EA0E}">
        <p15:presenceInfo xmlns:p15="http://schemas.microsoft.com/office/powerpoint/2012/main" userId="S::blandine.proust@cfhi-fcass.ca::00c54afa-c4d0-427d-b477-3cbbf4bb2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9A5"/>
    <a:srgbClr val="EB1B64"/>
    <a:srgbClr val="3E348F"/>
    <a:srgbClr val="47A5A4"/>
    <a:srgbClr val="E11F64"/>
    <a:srgbClr val="3F359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8" autoAdjust="0"/>
    <p:restoredTop sz="86580" autoAdjust="0"/>
  </p:normalViewPr>
  <p:slideViewPr>
    <p:cSldViewPr snapToGrid="0">
      <p:cViewPr varScale="1">
        <p:scale>
          <a:sx n="95" d="100"/>
          <a:sy n="95" d="100"/>
        </p:scale>
        <p:origin x="96" y="188"/>
      </p:cViewPr>
      <p:guideLst>
        <p:guide orient="horz" pos="2160"/>
        <p:guide pos="3840"/>
      </p:guideLst>
    </p:cSldViewPr>
  </p:slideViewPr>
  <p:outlineViewPr>
    <p:cViewPr>
      <p:scale>
        <a:sx n="33" d="100"/>
        <a:sy n="33" d="100"/>
      </p:scale>
      <p:origin x="0" y="-7992"/>
    </p:cViewPr>
  </p:outlineViewPr>
  <p:notesTextViewPr>
    <p:cViewPr>
      <p:scale>
        <a:sx n="3" d="2"/>
        <a:sy n="3" d="2"/>
      </p:scale>
      <p:origin x="0" y="0"/>
    </p:cViewPr>
  </p:notesTextViewPr>
  <p:sorterViewPr>
    <p:cViewPr>
      <p:scale>
        <a:sx n="100" d="100"/>
        <a:sy n="100" d="100"/>
      </p:scale>
      <p:origin x="0" y="-115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Lubjenka" userId="79831aed-fa6d-4303-bc42-cd3d1566fb25" providerId="ADAL" clId="{43C5E86D-67DE-4498-B338-019C17AF12B0}"/>
    <pc:docChg chg="modSld">
      <pc:chgData name="Mandy Lubjenka" userId="79831aed-fa6d-4303-bc42-cd3d1566fb25" providerId="ADAL" clId="{43C5E86D-67DE-4498-B338-019C17AF12B0}" dt="2025-10-07T17:04:57.282" v="0" actId="207"/>
      <pc:docMkLst>
        <pc:docMk/>
      </pc:docMkLst>
      <pc:sldChg chg="modSp mod">
        <pc:chgData name="Mandy Lubjenka" userId="79831aed-fa6d-4303-bc42-cd3d1566fb25" providerId="ADAL" clId="{43C5E86D-67DE-4498-B338-019C17AF12B0}" dt="2025-10-07T17:04:57.282" v="0" actId="207"/>
        <pc:sldMkLst>
          <pc:docMk/>
          <pc:sldMk cId="3361895847" sldId="256"/>
        </pc:sldMkLst>
        <pc:spChg chg="mod">
          <ac:chgData name="Mandy Lubjenka" userId="79831aed-fa6d-4303-bc42-cd3d1566fb25" providerId="ADAL" clId="{43C5E86D-67DE-4498-B338-019C17AF12B0}" dt="2025-10-07T17:04:57.282" v="0" actId="207"/>
          <ac:spMkLst>
            <pc:docMk/>
            <pc:sldMk cId="3361895847" sldId="256"/>
            <ac:spMk id="3" creationId="{7829429E-B194-A5BF-8C76-78F40C52228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petermulder\Downloads\canada_examp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6333359204316928"/>
          <c:y val="0.15410317615691949"/>
          <c:w val="0.13529088204636941"/>
          <c:h val="0.82182596291012844"/>
        </c:manualLayout>
      </c:layout>
      <c:barChart>
        <c:barDir val="bar"/>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example'!$L$3:$L$29</c:f>
              <c:numCache>
                <c:formatCode>General</c:formatCode>
                <c:ptCount val="27"/>
              </c:numCache>
            </c:numRef>
          </c:val>
          <c:extLst>
            <c:ext xmlns:c16="http://schemas.microsoft.com/office/drawing/2014/chart" uri="{C3380CC4-5D6E-409C-BE32-E72D297353CC}">
              <c16:uniqueId val="{00000000-D58F-834A-955D-BF11CAC103C1}"/>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example'!$M$3:$M$29</c:f>
              <c:numCache>
                <c:formatCode>General</c:formatCode>
                <c:ptCount val="27"/>
              </c:numCache>
            </c:numRef>
          </c:val>
          <c:extLst>
            <c:ext xmlns:c16="http://schemas.microsoft.com/office/drawing/2014/chart" uri="{C3380CC4-5D6E-409C-BE32-E72D297353CC}">
              <c16:uniqueId val="{00000001-D58F-834A-955D-BF11CAC103C1}"/>
            </c:ext>
          </c:extLst>
        </c:ser>
        <c:ser>
          <c:idx val="2"/>
          <c:order val="2"/>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example'!$N$3:$N$29</c:f>
              <c:numCache>
                <c:formatCode>General</c:formatCode>
                <c:ptCount val="27"/>
              </c:numCache>
            </c:numRef>
          </c:val>
          <c:extLst>
            <c:ext xmlns:c16="http://schemas.microsoft.com/office/drawing/2014/chart" uri="{C3380CC4-5D6E-409C-BE32-E72D297353CC}">
              <c16:uniqueId val="{00000002-D58F-834A-955D-BF11CAC103C1}"/>
            </c:ext>
          </c:extLst>
        </c:ser>
        <c:ser>
          <c:idx val="3"/>
          <c:order val="3"/>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example'!$O$3:$O$29</c:f>
              <c:numCache>
                <c:formatCode>General</c:formatCode>
                <c:ptCount val="27"/>
              </c:numCache>
            </c:numRef>
          </c:val>
          <c:extLst>
            <c:ext xmlns:c16="http://schemas.microsoft.com/office/drawing/2014/chart" uri="{C3380CC4-5D6E-409C-BE32-E72D297353CC}">
              <c16:uniqueId val="{00000003-D58F-834A-955D-BF11CAC103C1}"/>
            </c:ext>
          </c:extLst>
        </c:ser>
        <c:ser>
          <c:idx val="4"/>
          <c:order val="4"/>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example'!$P$3:$P$29</c:f>
              <c:numCache>
                <c:formatCode>General</c:formatCode>
                <c:ptCount val="27"/>
              </c:numCache>
            </c:numRef>
          </c:val>
          <c:extLst>
            <c:ext xmlns:c16="http://schemas.microsoft.com/office/drawing/2014/chart" uri="{C3380CC4-5D6E-409C-BE32-E72D297353CC}">
              <c16:uniqueId val="{00000004-D58F-834A-955D-BF11CAC103C1}"/>
            </c:ext>
          </c:extLst>
        </c:ser>
        <c:ser>
          <c:idx val="5"/>
          <c:order val="5"/>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example'!$Q$3:$Q$29</c:f>
              <c:numCache>
                <c:formatCode>General</c:formatCode>
                <c:ptCount val="27"/>
              </c:numCache>
            </c:numRef>
          </c:val>
          <c:extLst>
            <c:ext xmlns:c16="http://schemas.microsoft.com/office/drawing/2014/chart" uri="{C3380CC4-5D6E-409C-BE32-E72D297353CC}">
              <c16:uniqueId val="{00000005-D58F-834A-955D-BF11CAC103C1}"/>
            </c:ext>
          </c:extLst>
        </c:ser>
        <c:ser>
          <c:idx val="6"/>
          <c:order val="6"/>
          <c:spPr>
            <a:solidFill>
              <a:schemeClr val="accent1">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example'!$R$3:$R$29</c:f>
              <c:numCache>
                <c:formatCode>General</c:formatCode>
                <c:ptCount val="27"/>
              </c:numCache>
            </c:numRef>
          </c:val>
          <c:extLst>
            <c:ext xmlns:c16="http://schemas.microsoft.com/office/drawing/2014/chart" uri="{C3380CC4-5D6E-409C-BE32-E72D297353CC}">
              <c16:uniqueId val="{00000006-D58F-834A-955D-BF11CAC103C1}"/>
            </c:ext>
          </c:extLst>
        </c:ser>
        <c:ser>
          <c:idx val="7"/>
          <c:order val="7"/>
          <c:spPr>
            <a:solidFill>
              <a:schemeClr val="accent2">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example'!$S$3:$S$29</c:f>
              <c:numCache>
                <c:formatCode>General</c:formatCode>
                <c:ptCount val="27"/>
              </c:numCache>
            </c:numRef>
          </c:val>
          <c:extLst>
            <c:ext xmlns:c16="http://schemas.microsoft.com/office/drawing/2014/chart" uri="{C3380CC4-5D6E-409C-BE32-E72D297353CC}">
              <c16:uniqueId val="{00000007-D58F-834A-955D-BF11CAC103C1}"/>
            </c:ext>
          </c:extLst>
        </c:ser>
        <c:ser>
          <c:idx val="8"/>
          <c:order val="8"/>
          <c:spPr>
            <a:solidFill>
              <a:schemeClr val="accent3">
                <a:lumMod val="6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example'!$T$3:$T$29</c:f>
              <c:numCache>
                <c:formatCode>General</c:formatCode>
                <c:ptCount val="27"/>
              </c:numCache>
            </c:numRef>
          </c:val>
          <c:extLst>
            <c:ext xmlns:c16="http://schemas.microsoft.com/office/drawing/2014/chart" uri="{C3380CC4-5D6E-409C-BE32-E72D297353CC}">
              <c16:uniqueId val="{00000008-D58F-834A-955D-BF11CAC103C1}"/>
            </c:ext>
          </c:extLst>
        </c:ser>
        <c:ser>
          <c:idx val="9"/>
          <c:order val="9"/>
          <c:spPr>
            <a:solidFill>
              <a:schemeClr val="accent2"/>
            </a:solidFill>
            <a:ln w="9525" cap="flat" cmpd="sng" algn="ctr">
              <a:solidFill>
                <a:schemeClr val="lt1">
                  <a:alpha val="50000"/>
                </a:schemeClr>
              </a:solidFill>
              <a:round/>
            </a:ln>
            <a:effectLst/>
          </c:spPr>
          <c:invertIfNegative val="0"/>
          <c:dPt>
            <c:idx val="12"/>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4-D58F-834A-955D-BF11CAC103C1}"/>
              </c:ext>
            </c:extLst>
          </c:dPt>
          <c:dPt>
            <c:idx val="13"/>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5-D58F-834A-955D-BF11CAC103C1}"/>
              </c:ext>
            </c:extLst>
          </c:dPt>
          <c:dPt>
            <c:idx val="14"/>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6-D58F-834A-955D-BF11CAC103C1}"/>
              </c:ext>
            </c:extLst>
          </c:dPt>
          <c:dPt>
            <c:idx val="16"/>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8-D58F-834A-955D-BF11CAC103C1}"/>
              </c:ext>
            </c:extLst>
          </c:dPt>
          <c:dPt>
            <c:idx val="18"/>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A-D58F-834A-955D-BF11CAC103C1}"/>
              </c:ext>
            </c:extLst>
          </c:dPt>
          <c:dPt>
            <c:idx val="20"/>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1C-D58F-834A-955D-BF11CAC103C1}"/>
              </c:ext>
            </c:extLst>
          </c:dPt>
          <c:dPt>
            <c:idx val="24"/>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1F-D58F-834A-955D-BF11CAC103C1}"/>
              </c:ext>
            </c:extLst>
          </c:dPt>
          <c:dPt>
            <c:idx val="26"/>
            <c:invertIfNegative val="0"/>
            <c:bubble3D val="0"/>
            <c:spPr>
              <a:solidFill>
                <a:schemeClr val="accent5"/>
              </a:solidFill>
              <a:ln w="9525" cap="flat" cmpd="sng" algn="ctr">
                <a:solidFill>
                  <a:schemeClr val="lt1">
                    <a:alpha val="50000"/>
                  </a:schemeClr>
                </a:solidFill>
                <a:round/>
              </a:ln>
              <a:effectLst/>
            </c:spPr>
            <c:extLst>
              <c:ext xmlns:c16="http://schemas.microsoft.com/office/drawing/2014/chart" uri="{C3380CC4-5D6E-409C-BE32-E72D297353CC}">
                <c16:uniqueId val="{00000021-D58F-834A-955D-BF11CAC103C1}"/>
              </c:ext>
            </c:extLst>
          </c:dPt>
          <c:dLbls>
            <c:dLbl>
              <c:idx val="0"/>
              <c:layout>
                <c:manualLayout>
                  <c:x val="4.9668874172185427E-2"/>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58F-834A-955D-BF11CAC103C1}"/>
                </c:ext>
              </c:extLst>
            </c:dLbl>
            <c:dLbl>
              <c:idx val="1"/>
              <c:layout>
                <c:manualLayout>
                  <c:x val="0.21385215144878403"/>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58F-834A-955D-BF11CAC103C1}"/>
                </c:ext>
              </c:extLst>
            </c:dLbl>
            <c:dLbl>
              <c:idx val="2"/>
              <c:layout>
                <c:manualLayout>
                  <c:x val="0.13934878587196467"/>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58F-834A-955D-BF11CAC103C1}"/>
                </c:ext>
              </c:extLst>
            </c:dLbl>
            <c:dLbl>
              <c:idx val="3"/>
              <c:layout>
                <c:manualLayout>
                  <c:x val="7.1743929359823405E-2"/>
                  <c:y val="9.3604561911929335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58F-834A-955D-BF11CAC103C1}"/>
                </c:ext>
              </c:extLst>
            </c:dLbl>
            <c:dLbl>
              <c:idx val="4"/>
              <c:layout>
                <c:manualLayout>
                  <c:x val="8.27814569536422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58F-834A-955D-BF11CAC103C1}"/>
                </c:ext>
              </c:extLst>
            </c:dLbl>
            <c:dLbl>
              <c:idx val="5"/>
              <c:layout>
                <c:manualLayout>
                  <c:x val="7.8642438424501568E-2"/>
                  <c:y val="-2.37746226800118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58F-834A-955D-BF11CAC103C1}"/>
                </c:ext>
              </c:extLst>
            </c:dLbl>
            <c:dLbl>
              <c:idx val="6"/>
              <c:layout>
                <c:manualLayout>
                  <c:x val="0.10485651214128025"/>
                  <c:y val="-2.37755587256309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58F-834A-955D-BF11CAC103C1}"/>
                </c:ext>
              </c:extLst>
            </c:dLbl>
            <c:dLbl>
              <c:idx val="7"/>
              <c:layout>
                <c:manualLayout>
                  <c:x val="0.12003311258278136"/>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58F-834A-955D-BF11CAC103C1}"/>
                </c:ext>
              </c:extLst>
            </c:dLbl>
            <c:dLbl>
              <c:idx val="8"/>
              <c:layout>
                <c:manualLayout>
                  <c:x val="8.8300220750551772E-2"/>
                  <c:y val="9.36045618247533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58F-834A-955D-BF11CAC103C1}"/>
                </c:ext>
              </c:extLst>
            </c:dLbl>
            <c:dLbl>
              <c:idx val="9"/>
              <c:layout>
                <c:manualLayout>
                  <c:x val="4.8289183222958054E-2"/>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58F-834A-955D-BF11CAC103C1}"/>
                </c:ext>
              </c:extLst>
            </c:dLbl>
            <c:dLbl>
              <c:idx val="10"/>
              <c:layout>
                <c:manualLayout>
                  <c:x val="2.0695364238410598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1821192052980136E-2"/>
                      <c:h val="2.849510073722953E-2"/>
                    </c:manualLayout>
                  </c15:layout>
                </c:ext>
                <c:ext xmlns:c16="http://schemas.microsoft.com/office/drawing/2014/chart" uri="{C3380CC4-5D6E-409C-BE32-E72D297353CC}">
                  <c16:uniqueId val="{00000013-D58F-834A-955D-BF11CAC103C1}"/>
                </c:ext>
              </c:extLst>
            </c:dLbl>
            <c:dLbl>
              <c:idx val="12"/>
              <c:layout>
                <c:manualLayout>
                  <c:x val="0.13658940397350994"/>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58F-834A-955D-BF11CAC103C1}"/>
                </c:ext>
              </c:extLst>
            </c:dLbl>
            <c:dLbl>
              <c:idx val="13"/>
              <c:layout>
                <c:manualLayout>
                  <c:x val="0.12969094922737306"/>
                  <c:y val="-4.755111745126010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58F-834A-955D-BF11CAC103C1}"/>
                </c:ext>
              </c:extLst>
            </c:dLbl>
            <c:dLbl>
              <c:idx val="14"/>
              <c:layout>
                <c:manualLayout>
                  <c:x val="4.1390782795362499E-2"/>
                  <c:y val="-2.377462268001093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58F-834A-955D-BF11CAC103C1}"/>
                </c:ext>
              </c:extLst>
            </c:dLbl>
            <c:dLbl>
              <c:idx val="15"/>
              <c:layout>
                <c:manualLayout>
                  <c:x val="1.793598233995585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58F-834A-955D-BF11CAC103C1}"/>
                </c:ext>
              </c:extLst>
            </c:dLbl>
            <c:dLbl>
              <c:idx val="16"/>
              <c:layout>
                <c:manualLayout>
                  <c:x val="8.7610375275938096E-2"/>
                  <c:y val="-2.3774622680010934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5607064017660046E-2"/>
                      <c:h val="3.3250212482355532E-2"/>
                    </c:manualLayout>
                  </c15:layout>
                </c:ext>
                <c:ext xmlns:c16="http://schemas.microsoft.com/office/drawing/2014/chart" uri="{C3380CC4-5D6E-409C-BE32-E72D297353CC}">
                  <c16:uniqueId val="{00000018-D58F-834A-955D-BF11CAC103C1}"/>
                </c:ext>
              </c:extLst>
            </c:dLbl>
            <c:dLbl>
              <c:idx val="17"/>
              <c:layout>
                <c:manualLayout>
                  <c:x val="1.103752759381898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58F-834A-955D-BF11CAC103C1}"/>
                </c:ext>
              </c:extLst>
            </c:dLbl>
            <c:dLbl>
              <c:idx val="18"/>
              <c:layout>
                <c:manualLayout>
                  <c:x val="2.4834491404634024E-2"/>
                  <c:y val="2.3775558725630053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1125827814569532E-2"/>
                      <c:h val="3.5627768354918543E-2"/>
                    </c:manualLayout>
                  </c15:layout>
                </c:ext>
                <c:ext xmlns:c16="http://schemas.microsoft.com/office/drawing/2014/chart" uri="{C3380CC4-5D6E-409C-BE32-E72D297353CC}">
                  <c16:uniqueId val="{0000001A-D58F-834A-955D-BF11CAC103C1}"/>
                </c:ext>
              </c:extLst>
            </c:dLbl>
            <c:dLbl>
              <c:idx val="19"/>
              <c:layout>
                <c:manualLayout>
                  <c:x val="1.517660044150110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58F-834A-955D-BF11CAC103C1}"/>
                </c:ext>
              </c:extLst>
            </c:dLbl>
            <c:dLbl>
              <c:idx val="20"/>
              <c:layout>
                <c:manualLayout>
                  <c:x val="3.173289183222947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58F-834A-955D-BF11CAC103C1}"/>
                </c:ext>
              </c:extLst>
            </c:dLbl>
            <c:dLbl>
              <c:idx val="22"/>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D58F-834A-955D-BF11CAC103C1}"/>
                </c:ext>
              </c:extLst>
            </c:dLbl>
            <c:dLbl>
              <c:idx val="23"/>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D58F-834A-955D-BF11CAC103C1}"/>
                </c:ext>
              </c:extLst>
            </c:dLbl>
            <c:dLbl>
              <c:idx val="24"/>
              <c:layout>
                <c:manualLayout>
                  <c:x val="2.3454800455406651E-2"/>
                  <c:y val="0"/>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6986754966887416E-2"/>
                      <c:h val="2.849510073722953E-2"/>
                    </c:manualLayout>
                  </c15:layout>
                </c:ext>
                <c:ext xmlns:c16="http://schemas.microsoft.com/office/drawing/2014/chart" uri="{C3380CC4-5D6E-409C-BE32-E72D297353CC}">
                  <c16:uniqueId val="{0000001F-D58F-834A-955D-BF11CAC103C1}"/>
                </c:ext>
              </c:extLst>
            </c:dLbl>
            <c:dLbl>
              <c:idx val="25"/>
              <c:layout>
                <c:manualLayout>
                  <c:x val="1.3796909492273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D58F-834A-955D-BF11CAC103C1}"/>
                </c:ext>
              </c:extLst>
            </c:dLbl>
            <c:dLbl>
              <c:idx val="26"/>
              <c:layout>
                <c:manualLayout>
                  <c:x val="2.6214128035320087E-2"/>
                  <c:y val="9.3604561911929335E-8"/>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2505518763796912E-2"/>
                      <c:h val="3.3250212482355532E-2"/>
                    </c:manualLayout>
                  </c15:layout>
                </c:ext>
                <c:ext xmlns:c16="http://schemas.microsoft.com/office/drawing/2014/chart" uri="{C3380CC4-5D6E-409C-BE32-E72D297353CC}">
                  <c16:uniqueId val="{00000021-D58F-834A-955D-BF11CAC103C1}"/>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'mockedup example'!$K$3:$K$29</c:f>
              <c:strCache>
                <c:ptCount val="27"/>
                <c:pt idx="0">
                  <c:v>Put up a safety notice, poster or a warning sign</c:v>
                </c:pt>
                <c:pt idx="1">
                  <c:v>Remind staff to comply with the safety policy, procedure or guideline</c:v>
                </c:pt>
                <c:pt idx="2">
                  <c:v>Didactic training aimed at raising awareness</c:v>
                </c:pt>
                <c:pt idx="3">
                  <c:v>Carry out a review or audit</c:v>
                </c:pt>
                <c:pt idx="4">
                  <c:v>Re-write the policy or procedure</c:v>
                </c:pt>
                <c:pt idx="5">
                  <c:v>Increase staff supervision</c:v>
                </c:pt>
                <c:pt idx="6">
                  <c:v>Raise awareness of healthcare processes (i.e. tell staff, 'this is how the process works')</c:v>
                </c:pt>
                <c:pt idx="7">
                  <c:v>Check staff understanding of safety processes (without considering 'work as done').</c:v>
                </c:pt>
                <c:pt idx="8">
                  <c:v>Introduce more safety policies and procedures</c:v>
                </c:pt>
                <c:pt idx="9">
                  <c:v>Add in additional safety checks for staff to carry out</c:v>
                </c:pt>
                <c:pt idx="10">
                  <c:v>Discipline or suspend staff who make an error</c:v>
                </c:pt>
                <c:pt idx="12">
                  <c:v>Enhance documentation</c:v>
                </c:pt>
                <c:pt idx="13">
                  <c:v>Improve communication at admission, handover, discharge, transfer</c:v>
                </c:pt>
                <c:pt idx="14">
                  <c:v>Resolve equipment availability problems</c:v>
                </c:pt>
                <c:pt idx="15">
                  <c:v>Resolve staffing problems</c:v>
                </c:pt>
                <c:pt idx="16">
                  <c:v>Introduce a checklist</c:v>
                </c:pt>
                <c:pt idx="17">
                  <c:v>Reorganise workload to address high workload or task overload</c:v>
                </c:pt>
                <c:pt idx="18">
                  <c:v>Review rostering or the appropriateness of the staff mix.</c:v>
                </c:pt>
                <c:pt idx="19">
                  <c:v>Eliminate or reduce distractions and interruptions</c:v>
                </c:pt>
                <c:pt idx="20">
                  <c:v>Develop and deliver simulation-based training</c:v>
                </c:pt>
                <c:pt idx="22">
                  <c:v>Effect cultural improvement to develop a psychologically safe culture</c:v>
                </c:pt>
                <c:pt idx="23">
                  <c:v>Redesign equipment, IT systems to improve their usability, accessibility, and functionality</c:v>
                </c:pt>
                <c:pt idx="24">
                  <c:v>Redesign a healthcare pathway or process or other part of the work environment</c:v>
                </c:pt>
                <c:pt idx="25">
                  <c:v>Carry out usability testing (formative and summative) when implementing new equipment, workplaces or IT systems.</c:v>
                </c:pt>
                <c:pt idx="26">
                  <c:v>Simplify or standardise processes, pathways, or equipment</c:v>
                </c:pt>
              </c:strCache>
            </c:strRef>
          </c:cat>
          <c:val>
            <c:numRef>
              <c:f>'mockedup example'!$U$3:$U$29</c:f>
              <c:numCache>
                <c:formatCode>General</c:formatCode>
                <c:ptCount val="27"/>
                <c:pt idx="0">
                  <c:v>5</c:v>
                </c:pt>
                <c:pt idx="1">
                  <c:v>24</c:v>
                </c:pt>
                <c:pt idx="2">
                  <c:v>15</c:v>
                </c:pt>
                <c:pt idx="3">
                  <c:v>7</c:v>
                </c:pt>
                <c:pt idx="4">
                  <c:v>9</c:v>
                </c:pt>
                <c:pt idx="5">
                  <c:v>8</c:v>
                </c:pt>
                <c:pt idx="6">
                  <c:v>11</c:v>
                </c:pt>
                <c:pt idx="7">
                  <c:v>13</c:v>
                </c:pt>
                <c:pt idx="8">
                  <c:v>9</c:v>
                </c:pt>
                <c:pt idx="9">
                  <c:v>5</c:v>
                </c:pt>
                <c:pt idx="10">
                  <c:v>1</c:v>
                </c:pt>
                <c:pt idx="12">
                  <c:v>15</c:v>
                </c:pt>
                <c:pt idx="13">
                  <c:v>14</c:v>
                </c:pt>
                <c:pt idx="14">
                  <c:v>2</c:v>
                </c:pt>
                <c:pt idx="15">
                  <c:v>0</c:v>
                </c:pt>
                <c:pt idx="16">
                  <c:v>9</c:v>
                </c:pt>
                <c:pt idx="17">
                  <c:v>0</c:v>
                </c:pt>
                <c:pt idx="18">
                  <c:v>1</c:v>
                </c:pt>
                <c:pt idx="19">
                  <c:v>0</c:v>
                </c:pt>
                <c:pt idx="20">
                  <c:v>3</c:v>
                </c:pt>
                <c:pt idx="22">
                  <c:v>0</c:v>
                </c:pt>
                <c:pt idx="23">
                  <c:v>0</c:v>
                </c:pt>
                <c:pt idx="24">
                  <c:v>1</c:v>
                </c:pt>
                <c:pt idx="25">
                  <c:v>0</c:v>
                </c:pt>
                <c:pt idx="26">
                  <c:v>1</c:v>
                </c:pt>
              </c:numCache>
            </c:numRef>
          </c:val>
          <c:extLst>
            <c:ext xmlns:c16="http://schemas.microsoft.com/office/drawing/2014/chart" uri="{C3380CC4-5D6E-409C-BE32-E72D297353CC}">
              <c16:uniqueId val="{00000022-D58F-834A-955D-BF11CAC103C1}"/>
            </c:ext>
          </c:extLst>
        </c:ser>
        <c:dLbls>
          <c:dLblPos val="ctr"/>
          <c:showLegendKey val="0"/>
          <c:showVal val="1"/>
          <c:showCatName val="0"/>
          <c:showSerName val="0"/>
          <c:showPercent val="0"/>
          <c:showBubbleSize val="0"/>
        </c:dLbls>
        <c:gapWidth val="150"/>
        <c:overlap val="100"/>
        <c:axId val="668474712"/>
        <c:axId val="668472912"/>
      </c:barChart>
      <c:catAx>
        <c:axId val="66847471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all" baseline="0">
                <a:solidFill>
                  <a:schemeClr val="tx1"/>
                </a:solidFill>
                <a:latin typeface="+mn-lt"/>
                <a:ea typeface="+mn-ea"/>
                <a:cs typeface="+mn-cs"/>
              </a:defRPr>
            </a:pPr>
            <a:endParaRPr lang="en-US"/>
          </a:p>
        </c:txPr>
        <c:crossAx val="668472912"/>
        <c:crosses val="autoZero"/>
        <c:auto val="1"/>
        <c:lblAlgn val="ctr"/>
        <c:lblOffset val="100"/>
        <c:noMultiLvlLbl val="0"/>
      </c:catAx>
      <c:valAx>
        <c:axId val="668472912"/>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68474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modernComment_114C_7A785FDD.xml><?xml version="1.0" encoding="utf-8"?>
<p188:cmLst xmlns:a="http://schemas.openxmlformats.org/drawingml/2006/main" xmlns:r="http://schemas.openxmlformats.org/officeDocument/2006/relationships" xmlns:p188="http://schemas.microsoft.com/office/powerpoint/2018/8/main">
  <p188:cm id="{1A79A6EC-CC10-413B-9CD9-42E5D1626FD8}" authorId="{E40DFF86-C39C-C9AD-E0B5-2FC8584425BD}" created="2025-03-30T19:11:13.959">
    <pc:sldMkLst xmlns:pc="http://schemas.microsoft.com/office/powerpoint/2013/main/command">
      <pc:docMk/>
      <pc:sldMk cId="2054709213" sldId="4428"/>
    </pc:sldMkLst>
    <p188:replyLst>
      <p188:reply id="{DD692031-0859-EA45-BFFB-0AC939CE61A3}" authorId="{43C67D9C-DABA-DAB7-28D5-2DFC77289255}" created="2025-03-31T20:19:03.020">
        <p188:txBody>
          <a:bodyPr/>
          <a:lstStyle/>
          <a:p>
            <a:r>
              <a:rPr lang="en-US"/>
              <a:t>I think links in PPT only work in presentation mode. Can you confirm?</a:t>
            </a:r>
          </a:p>
        </p188:txBody>
      </p188:reply>
    </p188:replyLst>
    <p188:txBody>
      <a:bodyPr/>
      <a:lstStyle/>
      <a:p>
        <a:r>
          <a:rPr lang="en-CA"/>
          <a:t>Hyperlink doesn’t work.
</a:t>
        </a:r>
      </a:p>
    </p188:txBody>
  </p188:cm>
</p188:cmLst>
</file>

<file path=ppt/comments/modernComment_1186_4B7B79F4.xml><?xml version="1.0" encoding="utf-8"?>
<p188:cmLst xmlns:a="http://schemas.openxmlformats.org/drawingml/2006/main" xmlns:r="http://schemas.openxmlformats.org/officeDocument/2006/relationships" xmlns:p188="http://schemas.microsoft.com/office/powerpoint/2018/8/main">
  <p188:cm id="{635E1CAA-79C2-444F-B9B4-3A2260FF1599}" authorId="{E40DFF86-C39C-C9AD-E0B5-2FC8584425BD}" created="2025-03-30T19:14:46.973">
    <pc:sldMkLst xmlns:pc="http://schemas.microsoft.com/office/powerpoint/2013/main/command">
      <pc:docMk/>
      <pc:sldMk cId="1266383348" sldId="4486"/>
    </pc:sldMkLst>
    <p188:replyLst>
      <p188:reply id="{FDC9F20E-791E-F94A-8DBC-3BB08DE5F115}" authorId="{43C67D9C-DABA-DAB7-28D5-2DFC77289255}" created="2025-03-31T20:16:31.914">
        <p188:txBody>
          <a:bodyPr/>
          <a:lstStyle/>
          <a:p>
            <a:r>
              <a:rPr lang="en-US"/>
              <a:t>Update to white throughout</a:t>
            </a:r>
          </a:p>
        </p188:txBody>
      </p188:reply>
    </p188:replyLst>
    <p188:txBody>
      <a:bodyPr/>
      <a:lstStyle/>
      <a:p>
        <a:r>
          <a:rPr lang="en-CA"/>
          <a:t>Green on white or black?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3CBCC-0BF9-3A4F-8427-A52C3B9C25DB}"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4B198-1CCF-724B-908F-5F66E990C5BE}" type="slidenum">
              <a:rPr lang="en-US" smtClean="0"/>
              <a:t>‹#›</a:t>
            </a:fld>
            <a:endParaRPr lang="en-US"/>
          </a:p>
        </p:txBody>
      </p:sp>
    </p:spTree>
    <p:extLst>
      <p:ext uri="{BB962C8B-B14F-4D97-AF65-F5344CB8AC3E}">
        <p14:creationId xmlns:p14="http://schemas.microsoft.com/office/powerpoint/2010/main" val="1428461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althcareexcellence.ca/media/gx4l3idd/rethinking-patient-safety.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health.org.uk/publications/the-measurement-and-monitoring-of-safet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blackhealthalliance.ca/home/health-inequities/" TargetMode="External"/><Relationship Id="rId3" Type="http://schemas.openxmlformats.org/officeDocument/2006/relationships/hyperlink" Target="https://www.longwoods.com/audio-video/video/Youtube/10101" TargetMode="External"/><Relationship Id="rId7" Type="http://schemas.openxmlformats.org/officeDocument/2006/relationships/hyperlink" Target="https://www.camh.ca/-/media/files/camh-dismantling-anti-black-racism-pdf.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cbc.ca/news/canada/british-columbia/bc-keegan-combes-death-nursing-college-1.6970623" TargetMode="External"/><Relationship Id="rId5" Type="http://schemas.openxmlformats.org/officeDocument/2006/relationships/hyperlink" Target="https://www.fnha.ca/Documents/FNHA-Remembering-Keegan.pdf" TargetMode="External"/><Relationship Id="rId4" Type="http://schemas.openxmlformats.org/officeDocument/2006/relationships/hyperlink" Target="https://pmc.ncbi.nlm.nih.gov/articles/PMC10542226/pdf/10.1177_17455057231199651.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br.org/2024/07/to-improve-health-care-focus-on-fixing-systems-not-peopl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health.org.uk/publications/the-measurement-and-monitoring-of-safet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careexcellence.ca/media/gx4l3idd/rethinking-patient-safet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cap="small" spc="25" dirty="0">
                <a:solidFill>
                  <a:srgbClr val="3F3691"/>
                </a:solidFill>
                <a:effectLst/>
                <a:latin typeface="Calibri" panose="020F0502020204030204" pitchFamily="34" charset="0"/>
              </a:rPr>
              <a:t>This slide deck has been created to support facilitation of the activity: </a:t>
            </a:r>
            <a:r>
              <a:rPr lang="en-US" sz="1200" b="1" dirty="0">
                <a:solidFill>
                  <a:srgbClr val="3F3691"/>
                </a:solidFill>
                <a:effectLst/>
                <a:latin typeface="Calibri" panose="020F0502020204030204" pitchFamily="34" charset="0"/>
                <a:ea typeface="Times New Roman" panose="02020603050405020304" pitchFamily="18" charset="0"/>
              </a:rPr>
              <a:t>NAVIGATING THE MEASUREMENT AND MONITORING SAFETY CLOUDS: A </a:t>
            </a:r>
            <a:r>
              <a:rPr lang="en-CA" sz="1200" b="1" cap="small" spc="25" dirty="0">
                <a:solidFill>
                  <a:srgbClr val="3F3691"/>
                </a:solidFill>
                <a:effectLst/>
                <a:latin typeface="Calibri" panose="020F0502020204030204" pitchFamily="34" charset="0"/>
                <a:ea typeface="Calibri" panose="020F0502020204030204" pitchFamily="34" charset="0"/>
              </a:rPr>
              <a:t>LEADERS’ SELF-REFLECTION AND DISCUSSION </a:t>
            </a:r>
          </a:p>
          <a:p>
            <a:r>
              <a:rPr lang="en-CA" sz="1200" b="1" cap="small" spc="25" dirty="0">
                <a:solidFill>
                  <a:srgbClr val="3F3691"/>
                </a:solidFill>
                <a:effectLst/>
                <a:latin typeface="Calibri" panose="020F0502020204030204" pitchFamily="34" charset="0"/>
              </a:rPr>
              <a:t>Please refer to the activity card for more details about the activity and instructions for hosting. </a:t>
            </a:r>
          </a:p>
          <a:p>
            <a:r>
              <a:rPr lang="en-CA" sz="1200" b="1" cap="small" spc="25" dirty="0">
                <a:solidFill>
                  <a:srgbClr val="3F3691"/>
                </a:solidFill>
                <a:effectLst/>
                <a:latin typeface="Calibri" panose="020F0502020204030204" pitchFamily="34" charset="0"/>
              </a:rPr>
              <a:t>Please feel free to modify this deck to suit your audience and facilitation style.  </a:t>
            </a:r>
          </a:p>
          <a:p>
            <a:endParaRPr lang="en-CA" sz="1200" b="1" cap="small" spc="25" dirty="0">
              <a:solidFill>
                <a:srgbClr val="3F369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rPr>
              <a:t>Senior leaders are key champions for </a:t>
            </a:r>
            <a:r>
              <a:rPr lang="en-CA" sz="1200" u="sng" dirty="0">
                <a:solidFill>
                  <a:srgbClr val="0563C1"/>
                </a:solidFill>
                <a:effectLst/>
                <a:latin typeface="Calibri" panose="020F0502020204030204" pitchFamily="34" charset="0"/>
                <a:ea typeface="Calibri" panose="020F0502020204030204" pitchFamily="34" charset="0"/>
                <a:hlinkClick r:id="rId3"/>
              </a:rPr>
              <a:t>Rethinking Patient Safety</a:t>
            </a:r>
            <a:r>
              <a:rPr lang="en-CA" sz="1200" dirty="0">
                <a:effectLst/>
                <a:latin typeface="Calibri" panose="020F0502020204030204" pitchFamily="34" charset="0"/>
                <a:ea typeface="Calibri" panose="020F0502020204030204" pitchFamily="34" charset="0"/>
              </a:rPr>
              <a:t>. This activity encourages self-reflection by senior leaders in five domains of the </a:t>
            </a:r>
            <a:r>
              <a:rPr lang="en-CA" sz="1200" u="sng" dirty="0">
                <a:solidFill>
                  <a:srgbClr val="0563C1"/>
                </a:solidFill>
                <a:effectLst/>
                <a:latin typeface="Calibri" panose="020F0502020204030204" pitchFamily="34" charset="0"/>
                <a:ea typeface="Calibri" panose="020F0502020204030204" pitchFamily="34" charset="0"/>
                <a:hlinkClick r:id="rId4"/>
              </a:rPr>
              <a:t>Measurement and Monitoring of Safety Framework</a:t>
            </a:r>
            <a:r>
              <a:rPr lang="en-CA" sz="1200" u="sng" baseline="30000" dirty="0">
                <a:solidFill>
                  <a:srgbClr val="0563C1"/>
                </a:solidFill>
                <a:effectLst/>
                <a:latin typeface="Calibri" panose="020F0502020204030204" pitchFamily="34" charset="0"/>
                <a:ea typeface="Calibri" panose="020F0502020204030204" pitchFamily="34" charset="0"/>
              </a:rPr>
              <a:t> </a:t>
            </a:r>
            <a:r>
              <a:rPr lang="en-CA" sz="1200" dirty="0">
                <a:effectLst/>
                <a:latin typeface="Calibri" panose="020F0502020204030204" pitchFamily="34" charset="0"/>
                <a:ea typeface="Calibri" panose="020F0502020204030204" pitchFamily="34" charset="0"/>
              </a:rPr>
              <a:t>(MMSF), which has formed the foundation for Rethinking Patient Safety. It is intended to support reflection and discussion around current approaches for measuring and monitoring safet</a:t>
            </a:r>
            <a:r>
              <a:rPr lang="en-CA" sz="1200" dirty="0">
                <a:solidFill>
                  <a:srgbClr val="000000"/>
                </a:solidFill>
                <a:effectLst/>
                <a:latin typeface="Calibri" panose="020F0502020204030204" pitchFamily="34" charset="0"/>
                <a:ea typeface="Calibri" panose="020F0502020204030204" pitchFamily="34" charset="0"/>
              </a:rPr>
              <a:t>y in all sectors of healthcare – from acute care and rehabilitation, long term care, and care in home and community. Wh</a:t>
            </a:r>
            <a:r>
              <a:rPr lang="en-CA" sz="1200" dirty="0">
                <a:effectLst/>
                <a:latin typeface="Calibri" panose="020F0502020204030204" pitchFamily="34" charset="0"/>
                <a:ea typeface="Calibri" panose="020F0502020204030204" pitchFamily="34" charset="0"/>
              </a:rPr>
              <a:t>ile we have made progress on reporting and learning from harm, it is now time to maximize learning from other sources of safety information. Each dimension of MMSF is represented as a ‘safety cloud’ composed of two themes and questions to reflect on and discuss.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F3691"/>
                </a:solidFill>
                <a:effectLst/>
                <a:latin typeface="Calibri" panose="020F0502020204030204" pitchFamily="34" charset="0"/>
                <a:ea typeface="Times New Roman" panose="02020603050405020304" pitchFamily="18" charset="0"/>
              </a:rPr>
              <a:t>What are safety cloud themes?</a:t>
            </a:r>
            <a:endParaRPr lang="en-CA"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Times New Roman" panose="02020603050405020304" pitchFamily="18" charset="0"/>
              </a:rPr>
              <a:t>The exercise delves into the five domains of the MMSF (past harm, reliability, sensitivity to operations, anticipation and preparedness, and integration and learning) using safety clouds. </a:t>
            </a:r>
            <a:r>
              <a:rPr lang="en-CA" sz="1200" dirty="0">
                <a:effectLst/>
                <a:latin typeface="Calibri" panose="020F0502020204030204" pitchFamily="34" charset="0"/>
                <a:ea typeface="Calibri" panose="020F0502020204030204" pitchFamily="34" charset="0"/>
              </a:rPr>
              <a:t>Each safety cloud contains  two themes, encouraging leaders to first engage in self-reflection and then participate in reflective conversations.</a:t>
            </a:r>
          </a:p>
          <a:p>
            <a:endParaRPr lang="en-CA" sz="1200" dirty="0">
              <a:effectLst/>
              <a:latin typeface="Calibri" panose="020F0502020204030204" pitchFamily="34" charset="0"/>
              <a:ea typeface="Calibri" panose="020F0502020204030204" pitchFamily="34" charset="0"/>
            </a:endParaRPr>
          </a:p>
          <a:p>
            <a:r>
              <a:rPr lang="en-US" sz="1200" dirty="0">
                <a:effectLst/>
                <a:latin typeface="Calibri" panose="020F0502020204030204" pitchFamily="34" charset="0"/>
                <a:ea typeface="Times New Roman" panose="02020603050405020304" pitchFamily="18" charset="0"/>
              </a:rPr>
              <a:t>The themes within each safety cloud highlight common challenges healthcare organizations may face as they shift toward Rethinking Patient Safety and refine their approach to measuring and monitoring safety. </a:t>
            </a:r>
          </a:p>
          <a:p>
            <a:endParaRPr lang="en-US" sz="1200" dirty="0">
              <a:effectLst/>
              <a:latin typeface="Calibri" panose="020F0502020204030204" pitchFamily="34"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All five domains of the MMSF and each safety theme is explained in detail in this slide deck. Some of the themes will resonate with you more than others. Your organization may have denser clouds for one or two themes. </a:t>
            </a:r>
            <a:endParaRPr lang="en-CA" sz="1200" dirty="0">
              <a:effectLst/>
              <a:latin typeface="Calibri" panose="020F0502020204030204" pitchFamily="34" charset="0"/>
              <a:ea typeface="Calibri" panose="020F0502020204030204" pitchFamily="34" charset="0"/>
            </a:endParaRPr>
          </a:p>
          <a:p>
            <a:endParaRPr lang="en-GB" dirty="0"/>
          </a:p>
          <a:p>
            <a:pPr marL="342900" lvl="0" indent="-342900">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We recommend </a:t>
            </a:r>
            <a:r>
              <a:rPr lang="en-US" sz="1200" dirty="0">
                <a:effectLst/>
                <a:latin typeface="Calibri" panose="020F0502020204030204" pitchFamily="34" charset="0"/>
                <a:ea typeface="Times New Roman" panose="02020603050405020304" pitchFamily="18" charset="0"/>
              </a:rPr>
              <a:t>you break down the activity into bitesize chunks. For example, you may opt to work through one safety cloud and its associated themes in each reflective leadership conversation or take one of the themes in each safety cloud and discuss it, then have a conversation about the next theme at your next Board or senior leadership meeting, retreat or in another forum. What matters is that you have an honest, open and inclusive conversation about the challenges related to each safety theme and associated question.</a:t>
            </a:r>
            <a:endParaRPr lang="en-CA"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Do not</a:t>
            </a:r>
            <a:r>
              <a:rPr lang="en-US" sz="1200" dirty="0">
                <a:effectLst/>
                <a:latin typeface="Calibri" panose="020F0502020204030204" pitchFamily="34" charset="0"/>
                <a:ea typeface="Times New Roman" panose="02020603050405020304" pitchFamily="18" charset="0"/>
              </a:rPr>
              <a:t> try to have reflective conversations about all 10 themes in one session. A series of deeper, more meaningful conversations spread out over time will enable you to thoroughly explore each safety theme.</a:t>
            </a:r>
            <a:endParaRPr lang="en-CA" sz="1200" dirty="0">
              <a:effectLst/>
              <a:latin typeface="Calibri" panose="020F0502020204030204" pitchFamily="34" charset="0"/>
              <a:ea typeface="Calibri" panose="020F0502020204030204" pitchFamily="34"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a:t>
            </a:fld>
            <a:endParaRPr lang="en-US"/>
          </a:p>
        </p:txBody>
      </p:sp>
    </p:spTree>
    <p:extLst>
      <p:ext uri="{BB962C8B-B14F-4D97-AF65-F5344CB8AC3E}">
        <p14:creationId xmlns:p14="http://schemas.microsoft.com/office/powerpoint/2010/main" val="418197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Times New Roman" panose="02020603050405020304" pitchFamily="18" charset="0"/>
                <a:cs typeface="Times New Roman"/>
              </a:rPr>
              <a:t>To further explore healthcare harm and learn m</a:t>
            </a:r>
            <a:r>
              <a:rPr lang="en-US" dirty="0">
                <a:latin typeface="Times New Roman"/>
                <a:cs typeface="Times New Roman"/>
              </a:rPr>
              <a:t>ore about five main concepts captured in the infographic, please refer to the interactive digital version available at</a:t>
            </a:r>
            <a:r>
              <a:rPr lang="en-US" sz="1200" b="0" i="0" dirty="0">
                <a:solidFill>
                  <a:srgbClr val="575757"/>
                </a:solidFill>
                <a:effectLst/>
                <a:highlight>
                  <a:srgbClr val="FFFFFF"/>
                </a:highlight>
                <a:latin typeface="Mabry Pro"/>
              </a:rPr>
              <a:t> </a:t>
            </a:r>
            <a:r>
              <a:rPr lang="en-US" sz="1200" b="0" i="0" dirty="0" err="1">
                <a:solidFill>
                  <a:srgbClr val="575757"/>
                </a:solidFill>
                <a:effectLst/>
                <a:highlight>
                  <a:srgbClr val="FFFFFF"/>
                </a:highlight>
                <a:latin typeface="Mabry Pro"/>
              </a:rPr>
              <a:t>Understandharm.ca</a:t>
            </a:r>
            <a:endParaRPr lang="en-US" sz="1200" b="0" i="0" dirty="0">
              <a:solidFill>
                <a:srgbClr val="575757"/>
              </a:solidFill>
              <a:effectLst/>
              <a:highlight>
                <a:srgbClr val="FFFFFF"/>
              </a:highlight>
              <a:latin typeface="Mabry Pro"/>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11</a:t>
            </a:fld>
            <a:endParaRPr lang="en-US"/>
          </a:p>
        </p:txBody>
      </p:sp>
    </p:spTree>
    <p:extLst>
      <p:ext uri="{BB962C8B-B14F-4D97-AF65-F5344CB8AC3E}">
        <p14:creationId xmlns:p14="http://schemas.microsoft.com/office/powerpoint/2010/main" val="313718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provided just a brief introduction to past harm.</a:t>
            </a:r>
          </a:p>
          <a:p>
            <a:endParaRPr lang="en-US" dirty="0"/>
          </a:p>
          <a:p>
            <a:r>
              <a:rPr lang="en-US" dirty="0"/>
              <a:t>Before we explore a broader view of harm and the past harm safety theme clouds, think and reflect on how we currently answer the following question, “Has care been safe in the past?”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12</a:t>
            </a:fld>
            <a:endParaRPr lang="en-US"/>
          </a:p>
        </p:txBody>
      </p:sp>
    </p:spTree>
    <p:extLst>
      <p:ext uri="{BB962C8B-B14F-4D97-AF65-F5344CB8AC3E}">
        <p14:creationId xmlns:p14="http://schemas.microsoft.com/office/powerpoint/2010/main" val="108515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13</a:t>
            </a:fld>
            <a:endParaRPr lang="en-US"/>
          </a:p>
        </p:txBody>
      </p:sp>
    </p:spTree>
    <p:extLst>
      <p:ext uri="{BB962C8B-B14F-4D97-AF65-F5344CB8AC3E}">
        <p14:creationId xmlns:p14="http://schemas.microsoft.com/office/powerpoint/2010/main" val="707362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14</a:t>
            </a:fld>
            <a:endParaRPr lang="en-US"/>
          </a:p>
        </p:txBody>
      </p:sp>
    </p:spTree>
    <p:extLst>
      <p:ext uri="{BB962C8B-B14F-4D97-AF65-F5344CB8AC3E}">
        <p14:creationId xmlns:p14="http://schemas.microsoft.com/office/powerpoint/2010/main" val="590475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cs typeface="Calibri"/>
              </a:rPr>
              <a:t>Categories of safety incidents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delayed, missed or incorrect diagnosis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over-, under- or incorrect treatment/services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demeaning and dehumanizing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culturally unsafe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moral distress;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t>Refer back to slide 10, about broadening our understanding of healthcare harm, and visit </a:t>
            </a:r>
            <a:r>
              <a:rPr lang="en-CA" sz="1200" dirty="0" err="1"/>
              <a:t>Understandharm.ca</a:t>
            </a:r>
            <a:r>
              <a:rPr lang="en-CA" sz="1200" dirty="0"/>
              <a:t> for more examples of safety incidents and details about healthcare harm.  </a:t>
            </a:r>
            <a:endParaRPr lang="en-CA" dirty="0">
              <a:cs typeface="Calibri"/>
            </a:endParaRPr>
          </a:p>
          <a:p>
            <a:endParaRPr lang="en-CA" dirty="0"/>
          </a:p>
          <a:p>
            <a:r>
              <a:rPr lang="en-CA" dirty="0"/>
              <a:t>Resources and evidence to support examples related to maternity incidents, overuse of restraints, over sedation and seclusion in mental health settings: </a:t>
            </a:r>
            <a:endParaRPr lang="en-CA" dirty="0">
              <a:cs typeface="Calibri"/>
            </a:endParaRP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Longwoods Videos. (n.d.). </a:t>
            </a:r>
            <a:r>
              <a:rPr lang="en-CA" sz="1800" u="sng" dirty="0">
                <a:solidFill>
                  <a:srgbClr val="0563C1"/>
                </a:solidFill>
                <a:effectLst/>
                <a:latin typeface="Calibri" panose="020F0502020204030204" pitchFamily="34" charset="0"/>
                <a:ea typeface="Calibri" panose="020F0502020204030204" pitchFamily="34" charset="0"/>
                <a:hlinkClick r:id="rId3"/>
              </a:rPr>
              <a:t>The impacts of racism on healthcare quality and safety in Canada: A case study and practical advice from Ontario Midwifery</a:t>
            </a:r>
            <a:endParaRPr lang="en-CA"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Boakye, P. N., Prendergast, N., Bandari, B., Brown, E. A., </a:t>
            </a:r>
            <a:r>
              <a:rPr lang="en-CA" sz="1800" dirty="0" err="1">
                <a:effectLst/>
                <a:latin typeface="Calibri" panose="020F0502020204030204" pitchFamily="34" charset="0"/>
                <a:ea typeface="Calibri" panose="020F0502020204030204" pitchFamily="34" charset="0"/>
              </a:rPr>
              <a:t>Odutayo</a:t>
            </a:r>
            <a:r>
              <a:rPr lang="en-CA" sz="1800" dirty="0">
                <a:effectLst/>
                <a:latin typeface="Calibri" panose="020F0502020204030204" pitchFamily="34" charset="0"/>
                <a:ea typeface="Calibri" panose="020F0502020204030204" pitchFamily="34" charset="0"/>
              </a:rPr>
              <a:t>, A., &amp; Salami, S. (2023). </a:t>
            </a:r>
            <a:r>
              <a:rPr lang="en-CA" sz="1800" u="sng" dirty="0">
                <a:solidFill>
                  <a:srgbClr val="0563C1"/>
                </a:solidFill>
                <a:effectLst/>
                <a:latin typeface="Calibri" panose="020F0502020204030204" pitchFamily="34" charset="0"/>
                <a:ea typeface="Calibri" panose="020F0502020204030204" pitchFamily="34" charset="0"/>
                <a:hlinkClick r:id="rId4"/>
              </a:rPr>
              <a:t>Obstetric racism and perceived quality of maternity care in Canada: Voices of Black women</a:t>
            </a:r>
            <a:r>
              <a:rPr lang="en-CA" sz="1800" dirty="0">
                <a:effectLst/>
                <a:latin typeface="Calibri" panose="020F0502020204030204" pitchFamily="34" charset="0"/>
                <a:ea typeface="Calibri" panose="020F0502020204030204" pitchFamily="34" charset="0"/>
              </a:rPr>
              <a:t>. </a:t>
            </a:r>
            <a:r>
              <a:rPr lang="en-CA" sz="1800" i="1" dirty="0">
                <a:effectLst/>
                <a:latin typeface="Calibri" panose="020F0502020204030204" pitchFamily="34" charset="0"/>
                <a:ea typeface="Calibri" panose="020F0502020204030204" pitchFamily="34" charset="0"/>
              </a:rPr>
              <a:t>Women's Health, 19</a:t>
            </a:r>
            <a:r>
              <a:rPr lang="en-CA" sz="1800" dirty="0">
                <a:effectLst/>
                <a:latin typeface="Calibri" panose="020F0502020204030204" pitchFamily="34" charset="0"/>
                <a:ea typeface="Calibri" panose="020F0502020204030204" pitchFamily="34" charset="0"/>
              </a:rPr>
              <a:t>(1), 1–13. https://doi.org/10.1177/17455057231199651 </a:t>
            </a: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First Nations Health Authority. (n.d.). </a:t>
            </a:r>
            <a:r>
              <a:rPr lang="en-CA" sz="1800" u="sng" dirty="0">
                <a:solidFill>
                  <a:srgbClr val="0563C1"/>
                </a:solidFill>
                <a:effectLst/>
                <a:latin typeface="Calibri" panose="020F0502020204030204" pitchFamily="34" charset="0"/>
                <a:ea typeface="Calibri" panose="020F0502020204030204" pitchFamily="34" charset="0"/>
                <a:hlinkClick r:id="rId5"/>
              </a:rPr>
              <a:t>Remembering Keegan: A BC First Nations Case Study Reflection</a:t>
            </a:r>
            <a:r>
              <a:rPr lang="en-CA" sz="1800" dirty="0">
                <a:effectLst/>
                <a:latin typeface="Calibri" panose="020F0502020204030204" pitchFamily="34" charset="0"/>
                <a:ea typeface="Calibri" panose="020F0502020204030204" pitchFamily="34" charset="0"/>
              </a:rPr>
              <a:t> “</a:t>
            </a:r>
            <a:r>
              <a:rPr lang="en-CA" sz="1800" i="1" dirty="0">
                <a:effectLst/>
                <a:latin typeface="Calibri" panose="020F0502020204030204" pitchFamily="34" charset="0"/>
                <a:ea typeface="Calibri" panose="020F0502020204030204" pitchFamily="34" charset="0"/>
              </a:rPr>
              <a:t>Survivors have testified to abuses – including use of restraints – in these schools and hospitals. This is not abstract in the context of health services that are delivered in BC in close proximity to the 21 former residential schools and three former Indian hospitals (</a:t>
            </a:r>
            <a:r>
              <a:rPr lang="en-CA" sz="1800" i="1" dirty="0" err="1">
                <a:effectLst/>
                <a:latin typeface="Calibri" panose="020F0502020204030204" pitchFamily="34" charset="0"/>
                <a:ea typeface="Calibri" panose="020F0502020204030204" pitchFamily="34" charset="0"/>
              </a:rPr>
              <a:t>Coqualeetza</a:t>
            </a:r>
            <a:r>
              <a:rPr lang="en-CA" sz="1800" i="1" dirty="0">
                <a:effectLst/>
                <a:latin typeface="Calibri" panose="020F0502020204030204" pitchFamily="34" charset="0"/>
                <a:ea typeface="Calibri" panose="020F0502020204030204" pitchFamily="34" charset="0"/>
              </a:rPr>
              <a:t> Indian Hospital in Chilliwack, Miller Bay Indian Hospital in Prince Rupert and Nanaimo Indian Hospital in Nanaimo)</a:t>
            </a:r>
            <a:r>
              <a:rPr lang="en-CA" sz="1800" dirty="0">
                <a:effectLst/>
                <a:latin typeface="Calibri" panose="020F0502020204030204" pitchFamily="34" charset="0"/>
                <a:ea typeface="Calibri" panose="020F0502020204030204" pitchFamily="34" charset="0"/>
              </a:rPr>
              <a:t>” (pg. 21).  (see also this </a:t>
            </a:r>
            <a:r>
              <a:rPr lang="en-CA" sz="1800" u="sng" dirty="0">
                <a:solidFill>
                  <a:srgbClr val="0563C1"/>
                </a:solidFill>
                <a:effectLst/>
                <a:latin typeface="Calibri" panose="020F0502020204030204" pitchFamily="34" charset="0"/>
                <a:ea typeface="Calibri" panose="020F0502020204030204" pitchFamily="34" charset="0"/>
                <a:hlinkClick r:id="rId6"/>
              </a:rPr>
              <a:t>CBC report</a:t>
            </a:r>
            <a:r>
              <a:rPr lang="en-CA" sz="1800" dirty="0">
                <a:effectLst/>
                <a:latin typeface="Calibri" panose="020F0502020204030204" pitchFamily="34" charset="0"/>
                <a:ea typeface="Calibri" panose="020F0502020204030204" pitchFamily="34" charset="0"/>
              </a:rPr>
              <a:t>)</a:t>
            </a:r>
          </a:p>
          <a:p>
            <a:pPr marL="342900" lvl="0" indent="-342900">
              <a:buFont typeface="Symbol" panose="05050102010706020507" pitchFamily="18" charset="2"/>
              <a:buChar char=""/>
              <a:tabLst>
                <a:tab pos="457200" algn="l"/>
              </a:tabLst>
            </a:pPr>
            <a:r>
              <a:rPr lang="en-CA" sz="1800" dirty="0">
                <a:effectLst/>
                <a:latin typeface="Calibri" panose="020F0502020204030204" pitchFamily="34" charset="0"/>
                <a:ea typeface="Calibri" panose="020F0502020204030204" pitchFamily="34" charset="0"/>
              </a:rPr>
              <a:t>Centre for Addiction and Mental Health (CAMH). (n.d.). </a:t>
            </a:r>
            <a:r>
              <a:rPr lang="en-CA" sz="1800" u="sng" dirty="0">
                <a:solidFill>
                  <a:srgbClr val="0563C1"/>
                </a:solidFill>
                <a:effectLst/>
                <a:latin typeface="Calibri" panose="020F0502020204030204" pitchFamily="34" charset="0"/>
                <a:ea typeface="Calibri" panose="020F0502020204030204" pitchFamily="34" charset="0"/>
                <a:hlinkClick r:id="rId7"/>
              </a:rPr>
              <a:t>Dismantling Anti-Black Racism: A strategy of fair &amp; Just CAMH</a:t>
            </a:r>
            <a:r>
              <a:rPr lang="en-CA" sz="1800" dirty="0">
                <a:effectLst/>
                <a:latin typeface="Calibri" panose="020F0502020204030204" pitchFamily="34" charset="0"/>
                <a:ea typeface="Calibri" panose="020F0502020204030204" pitchFamily="34" charset="0"/>
              </a:rPr>
              <a:t>. </a:t>
            </a:r>
            <a:r>
              <a:rPr lang="en-CA" sz="1800" i="1" dirty="0">
                <a:effectLst/>
                <a:latin typeface="Calibri" panose="020F0502020204030204" pitchFamily="34" charset="0"/>
                <a:ea typeface="Calibri" panose="020F0502020204030204" pitchFamily="34" charset="0"/>
              </a:rPr>
              <a:t>“In a recent analysis of CAMH data, rates of restraint use were 44 per cent higher among Black patients than among white patients.” </a:t>
            </a:r>
            <a:r>
              <a:rPr lang="en-CA" sz="1800" dirty="0">
                <a:effectLst/>
                <a:latin typeface="Calibri" panose="020F0502020204030204" pitchFamily="34" charset="0"/>
                <a:ea typeface="Calibri" panose="020F0502020204030204" pitchFamily="34" charset="0"/>
              </a:rPr>
              <a:t>pg. 5 </a:t>
            </a:r>
          </a:p>
          <a:p>
            <a:pPr marL="342900" lvl="0" indent="-342900">
              <a:buFont typeface="Symbol" panose="05050102010706020507" pitchFamily="18" charset="2"/>
              <a:buChar char=""/>
            </a:pPr>
            <a:r>
              <a:rPr lang="en-CA" sz="1800" u="sng" dirty="0">
                <a:solidFill>
                  <a:srgbClr val="0563C1"/>
                </a:solidFill>
                <a:effectLst/>
                <a:latin typeface="Calibri" panose="020F0502020204030204" pitchFamily="34" charset="0"/>
                <a:ea typeface="Calibri" panose="020F0502020204030204" pitchFamily="34" charset="0"/>
                <a:hlinkClick r:id="rId8"/>
              </a:rPr>
              <a:t>Black Health Alliance, Health Inequities</a:t>
            </a:r>
            <a:r>
              <a:rPr lang="en-CA" sz="1800" dirty="0">
                <a:effectLst/>
                <a:latin typeface="Calibri" panose="020F0502020204030204" pitchFamily="34" charset="0"/>
                <a:ea typeface="Calibri" panose="020F0502020204030204" pitchFamily="34" charset="0"/>
              </a:rPr>
              <a:t>. (n.d.). </a:t>
            </a:r>
            <a:r>
              <a:rPr lang="en-CA" sz="1800" i="1" dirty="0">
                <a:effectLst/>
                <a:latin typeface="Calibri" panose="020F0502020204030204" pitchFamily="34" charset="0"/>
                <a:ea typeface="Calibri" panose="020F0502020204030204" pitchFamily="34" charset="0"/>
              </a:rPr>
              <a:t>“Black Ontarians experience higher rates of restraint and confinement under the care of the mental health and addictions system.”  </a:t>
            </a:r>
            <a:endParaRPr lang="en-CA"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15</a:t>
            </a:fld>
            <a:endParaRPr lang="en-US"/>
          </a:p>
        </p:txBody>
      </p:sp>
    </p:spTree>
    <p:extLst>
      <p:ext uri="{BB962C8B-B14F-4D97-AF65-F5344CB8AC3E}">
        <p14:creationId xmlns:p14="http://schemas.microsoft.com/office/powerpoint/2010/main" val="379599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504190" lvl="0" indent="0">
              <a:lnSpc>
                <a:spcPct val="120000"/>
              </a:lnSpc>
              <a:spcAft>
                <a:spcPts val="0"/>
              </a:spcAft>
              <a:buFont typeface="Arial" panose="020B0604020202020204" pitchFamily="34" charset="0"/>
              <a:buNone/>
            </a:pPr>
            <a:r>
              <a:rPr lang="en-US" sz="1000" b="1" dirty="0"/>
              <a:t>Additional questions to consider from Rethinking Patient Safety are:</a:t>
            </a:r>
          </a:p>
          <a:p>
            <a:pPr marL="171450" marR="504190" lvl="0" indent="-171450">
              <a:lnSpc>
                <a:spcPct val="120000"/>
              </a:lnSpc>
              <a:spcAft>
                <a:spcPts val="0"/>
              </a:spcAft>
              <a:buFont typeface="Arial" panose="020B0604020202020204" pitchFamily="34" charset="0"/>
              <a:buChar char="•"/>
            </a:pPr>
            <a:r>
              <a:rPr lang="en-US" sz="1200" dirty="0"/>
              <a:t>What comes to mind when you think of healthcare harm?</a:t>
            </a:r>
            <a:endParaRPr lang="en-US" sz="1000" b="1" dirty="0"/>
          </a:p>
          <a:p>
            <a:pPr marL="171450" marR="504190" lvl="0" indent="-171450">
              <a:lnSpc>
                <a:spcPct val="120000"/>
              </a:lnSpc>
              <a:spcAft>
                <a:spcPts val="0"/>
              </a:spcAft>
              <a:buFont typeface="Arial" panose="020B0604020202020204" pitchFamily="34" charset="0"/>
              <a:buChar char="•"/>
            </a:pPr>
            <a:r>
              <a:rPr lang="en-US" sz="1200" dirty="0"/>
              <a:t>How can action on patient safety help reduce health inequities? </a:t>
            </a:r>
          </a:p>
          <a:p>
            <a:pPr marL="171450" marR="504190" lvl="0" indent="-171450">
              <a:lnSpc>
                <a:spcPct val="120000"/>
              </a:lnSpc>
              <a:spcAft>
                <a:spcPts val="0"/>
              </a:spcAft>
              <a:buFont typeface="Arial" panose="020B0604020202020204" pitchFamily="34" charset="0"/>
              <a:buChar char="•"/>
            </a:pPr>
            <a:r>
              <a:rPr lang="en-US" sz="1200" dirty="0"/>
              <a:t>How can action on health inequities help improve patient safety? </a:t>
            </a:r>
            <a:endParaRPr lang="en-US" sz="1000" b="1"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16</a:t>
            </a:fld>
            <a:endParaRPr lang="en-US"/>
          </a:p>
        </p:txBody>
      </p:sp>
    </p:spTree>
    <p:extLst>
      <p:ext uri="{BB962C8B-B14F-4D97-AF65-F5344CB8AC3E}">
        <p14:creationId xmlns:p14="http://schemas.microsoft.com/office/powerpoint/2010/main" val="6739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17</a:t>
            </a:fld>
            <a:endParaRPr lang="en-US"/>
          </a:p>
        </p:txBody>
      </p:sp>
    </p:spTree>
    <p:extLst>
      <p:ext uri="{BB962C8B-B14F-4D97-AF65-F5344CB8AC3E}">
        <p14:creationId xmlns:p14="http://schemas.microsoft.com/office/powerpoint/2010/main" val="272598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cap="none" spc="0" normalizeH="0" baseline="0" noProof="0" dirty="0">
                <a:ln>
                  <a:noFill/>
                </a:ln>
                <a:effectLst/>
                <a:uLnTx/>
                <a:uFillTx/>
              </a:rPr>
              <a:t>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cap="none" spc="0" normalizeH="0" baseline="0" noProof="0" dirty="0">
                <a:ln>
                  <a:noFill/>
                </a:ln>
                <a:effectLst/>
                <a:uLnTx/>
                <a:uFillTx/>
              </a:rPr>
              <a:t>Incident investigations in healthcare often lead to what human factors experts call, “weak, person-focused” recommendations. Weak recommendations include</a:t>
            </a:r>
            <a:r>
              <a:rPr kumimoji="0" lang="en-US" b="1" i="0" u="none" strike="noStrike" cap="none" spc="0" normalizeH="0" baseline="0" noProof="0" dirty="0">
                <a:ln>
                  <a:noFill/>
                </a:ln>
                <a:effectLst/>
                <a:uLnTx/>
                <a:uFillTx/>
              </a:rPr>
              <a:t>, reminding staff to comply with safety policies and procedures, introducing more safety policies and procedures or additional safety checks</a:t>
            </a:r>
            <a:r>
              <a:rPr kumimoji="0" lang="en-US" b="0" i="0" u="none" strike="noStrike" cap="none" spc="0" normalizeH="0" baseline="0" noProof="0" dirty="0">
                <a:ln>
                  <a:noFill/>
                </a:ln>
                <a:effectLst/>
                <a:uLnTx/>
                <a:uFillTx/>
              </a:rPr>
              <a:t>. (Refer to the summary table, called Strong, moderate and weak recommendations on the </a:t>
            </a:r>
            <a:r>
              <a:rPr kumimoji="0" lang="en-US" b="1" i="0" u="none" strike="noStrike" cap="none" spc="0" normalizeH="0" baseline="0" noProof="0" dirty="0">
                <a:ln>
                  <a:noFill/>
                </a:ln>
                <a:effectLst/>
                <a:uLnTx/>
                <a:uFillTx/>
              </a:rPr>
              <a:t>next slide.</a:t>
            </a:r>
            <a:r>
              <a:rPr kumimoji="0" lang="en-US" b="0" i="0" u="none" strike="noStrike" cap="none" spc="0" normalizeH="0" baseline="0" noProof="0" dirty="0">
                <a:ln>
                  <a:noFill/>
                </a:ln>
                <a:effectLst/>
                <a:uLnTx/>
                <a:uFillTx/>
              </a:rPr>
              <a:t>)</a:t>
            </a:r>
            <a:endParaRPr kumimoji="0" lang="en-US" b="1" i="0" u="none" strike="noStrike" cap="none" spc="0" normalizeH="0" baseline="0" noProof="0" dirty="0">
              <a:ln>
                <a:noFill/>
              </a:ln>
              <a:solidFill>
                <a:srgbClr val="C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a:t>
            </a:r>
            <a:r>
              <a:rPr kumimoji="0" lang="en-US" b="0" i="0" u="none" strike="noStrike" cap="none" spc="0" normalizeH="0" baseline="0" noProof="0" dirty="0">
                <a:ln>
                  <a:noFill/>
                </a:ln>
                <a:effectLst/>
                <a:uLnTx/>
                <a:uFillTx/>
              </a:rPr>
              <a:t> factors research shows that </a:t>
            </a:r>
            <a:r>
              <a:rPr lang="en-US" dirty="0"/>
              <a:t>when we rely solely on </a:t>
            </a:r>
            <a:r>
              <a:rPr kumimoji="0" lang="en-US" b="0" i="0" u="none" strike="noStrike" cap="none" spc="0" normalizeH="0" baseline="0" noProof="0" dirty="0">
                <a:ln>
                  <a:noFill/>
                </a:ln>
                <a:effectLst/>
                <a:uLnTx/>
                <a:uFillTx/>
              </a:rPr>
              <a:t>person-focused recommendations</a:t>
            </a:r>
            <a:r>
              <a:rPr lang="en-US" dirty="0"/>
              <a:t>,</a:t>
            </a:r>
            <a:r>
              <a:rPr kumimoji="0" lang="en-US" b="0" i="0" u="none" strike="noStrike" cap="none" spc="0" normalizeH="0" baseline="0" noProof="0" dirty="0">
                <a:ln>
                  <a:noFill/>
                </a:ln>
                <a:effectLst/>
                <a:uLnTx/>
                <a:uFillTx/>
              </a:rPr>
              <a:t> the same types of incident are likely to </a:t>
            </a:r>
            <a:r>
              <a:rPr lang="en-US" dirty="0"/>
              <a:t>recur</a:t>
            </a:r>
            <a:r>
              <a:rPr kumimoji="0" lang="en-US" b="0" i="0" u="none" strike="noStrike" cap="none" spc="0" normalizeH="0" baseline="0" noProof="0" dirty="0">
                <a:ln>
                  <a:noFill/>
                </a:ln>
                <a:effectLst/>
                <a:uLnTx/>
                <a:uFillTx/>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focus needs to be on designing healthcare systems that enable staff to deliver safe patient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Healthcare leaders need to understand that “person-focused” solutions and recommendations are generally weaker than those that involve redesigning healthcare systems and reengineering cultures, which are the strongest. </a:t>
            </a:r>
            <a:r>
              <a:rPr kumimoji="0" lang="en-US" b="0" i="0" u="none" strike="noStrike" cap="none" spc="0" normalizeH="0" baseline="0" noProof="0" dirty="0">
                <a:ln>
                  <a:noFill/>
                </a:ln>
                <a:effectLst/>
                <a:uLnTx/>
                <a:uFillTx/>
              </a:rPr>
              <a:t>(Refer to the summary table called Strong, moderate and weak recommendations on the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Designing healthcare systems to enable staff to deliver safe patient care will achieve greater improvements in safety than simply telling staff to comply, do better or do more.</a:t>
            </a:r>
            <a:endParaRPr lang="en-US" b="0" i="0" u="none" strike="noStrike" cap="none" spc="0" normalizeH="0" baseline="0" noProof="0" dirty="0">
              <a:ln>
                <a:noFill/>
              </a:ln>
              <a:effectLst/>
              <a:uLnTx/>
              <a:uFillTx/>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18</a:t>
            </a:fld>
            <a:endParaRPr lang="en-US"/>
          </a:p>
        </p:txBody>
      </p:sp>
    </p:spTree>
    <p:extLst>
      <p:ext uri="{BB962C8B-B14F-4D97-AF65-F5344CB8AC3E}">
        <p14:creationId xmlns:p14="http://schemas.microsoft.com/office/powerpoint/2010/main" val="154935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Facilitator notes: Explain that the table on the slide has been developed based on research that shows some types of recommendations are weaker than others. When recommendations from incident investigation reports are “person-focused” they are weak because the underlying design flaws and systems weaknesses are not resolved. Relevant research papers on which the table is based are: </a:t>
            </a:r>
          </a:p>
          <a:p>
            <a:pPr marL="171450" indent="-171450" algn="l">
              <a:buFont typeface="Arial" panose="020B0604020202020204" pitchFamily="34" charset="0"/>
              <a:buChar char="•"/>
            </a:pPr>
            <a:r>
              <a:rPr lang="en-GB" dirty="0"/>
              <a:t>Hibbert, Thomas, Deakin et al (2018). </a:t>
            </a:r>
            <a:r>
              <a:rPr lang="en-GB" i="1" dirty="0"/>
              <a:t>Are recommendations from root cause analysis effective and sustainable. An observational study.</a:t>
            </a:r>
            <a:r>
              <a:rPr lang="en-GB" dirty="0"/>
              <a:t> International Journal of Quality in Health Care, 30; 124-131</a:t>
            </a:r>
          </a:p>
          <a:p>
            <a:pPr marL="171450" indent="-171450" algn="l">
              <a:buFont typeface="Arial" panose="020B0604020202020204" pitchFamily="34" charset="0"/>
              <a:buChar char="•"/>
            </a:pPr>
            <a:r>
              <a:rPr lang="en-GB" dirty="0" err="1"/>
              <a:t>Cafazzo</a:t>
            </a:r>
            <a:r>
              <a:rPr lang="en-GB" dirty="0"/>
              <a:t> and St Cyr (2012), </a:t>
            </a:r>
            <a:r>
              <a:rPr lang="en-GB" b="0" i="1" dirty="0">
                <a:solidFill>
                  <a:srgbClr val="212121"/>
                </a:solidFill>
                <a:effectLst/>
                <a:highlight>
                  <a:srgbClr val="FFFFFF"/>
                </a:highlight>
                <a:latin typeface="Merriweather" panose="00000500000000000000" pitchFamily="2" charset="0"/>
              </a:rPr>
              <a:t>From discovery to design: the evolution of human factors in healthcare. </a:t>
            </a:r>
            <a:r>
              <a:rPr lang="en-GB" b="0" i="0" dirty="0">
                <a:solidFill>
                  <a:srgbClr val="5B616B"/>
                </a:solidFill>
                <a:effectLst/>
                <a:highlight>
                  <a:srgbClr val="FFFFFF"/>
                </a:highlight>
                <a:latin typeface="BlinkMacSystemFont"/>
              </a:rPr>
              <a:t>Healthcare Quality, </a:t>
            </a:r>
            <a:r>
              <a:rPr lang="pt-BR" b="0" i="0" dirty="0">
                <a:solidFill>
                  <a:srgbClr val="5B616B"/>
                </a:solidFill>
                <a:effectLst/>
                <a:highlight>
                  <a:srgbClr val="FFFFFF"/>
                </a:highlight>
                <a:latin typeface="BlinkMacSystemFont"/>
              </a:rPr>
              <a:t>2012:15 </a:t>
            </a:r>
            <a:r>
              <a:rPr lang="pt-BR" b="0" i="0" dirty="0" err="1">
                <a:solidFill>
                  <a:srgbClr val="5B616B"/>
                </a:solidFill>
                <a:effectLst/>
                <a:highlight>
                  <a:srgbClr val="FFFFFF"/>
                </a:highlight>
                <a:latin typeface="BlinkMacSystemFont"/>
              </a:rPr>
              <a:t>Spec</a:t>
            </a:r>
            <a:r>
              <a:rPr lang="pt-BR" b="0" i="0" dirty="0">
                <a:solidFill>
                  <a:srgbClr val="5B616B"/>
                </a:solidFill>
                <a:effectLst/>
                <a:highlight>
                  <a:srgbClr val="FFFFFF"/>
                </a:highlight>
                <a:latin typeface="BlinkMacSystemFont"/>
              </a:rPr>
              <a:t> No:24-9. </a:t>
            </a:r>
            <a:r>
              <a:rPr lang="pt-BR" b="0" i="0" dirty="0" err="1">
                <a:solidFill>
                  <a:srgbClr val="5B616B"/>
                </a:solidFill>
                <a:effectLst/>
                <a:highlight>
                  <a:srgbClr val="FFFFFF"/>
                </a:highlight>
                <a:latin typeface="BlinkMacSystemFont"/>
              </a:rPr>
              <a:t>doi</a:t>
            </a:r>
            <a:r>
              <a:rPr lang="pt-BR" b="0" i="0" dirty="0">
                <a:solidFill>
                  <a:srgbClr val="5B616B"/>
                </a:solidFill>
                <a:effectLst/>
                <a:highlight>
                  <a:srgbClr val="FFFFFF"/>
                </a:highlight>
                <a:latin typeface="BlinkMacSystemFont"/>
              </a:rPr>
              <a:t>: 10.12927/hcq.2012.22845.</a:t>
            </a:r>
            <a:r>
              <a:rPr lang="pt-BR" b="0" i="0" cap="small" dirty="0">
                <a:solidFill>
                  <a:srgbClr val="5B616B"/>
                </a:solidFill>
                <a:effectLst/>
                <a:highlight>
                  <a:srgbClr val="FFFFFF"/>
                </a:highlight>
                <a:latin typeface="BlinkMacSystemFont"/>
              </a:rPr>
              <a:t> </a:t>
            </a:r>
          </a:p>
          <a:p>
            <a:endParaRPr lang="pt-BR" b="0" i="0" cap="small" dirty="0">
              <a:solidFill>
                <a:srgbClr val="5B616B"/>
              </a:solidFill>
              <a:effectLst/>
              <a:highlight>
                <a:srgbClr val="FFFFFF"/>
              </a:highlight>
              <a:latin typeface="BlinkMacSystemFont"/>
            </a:endParaRPr>
          </a:p>
          <a:p>
            <a:pPr algn="l"/>
            <a:r>
              <a:rPr lang="en-GB" b="0" dirty="0"/>
              <a:t>Another resource to reinforce this point: </a:t>
            </a:r>
            <a:r>
              <a:rPr lang="en-US" b="0" dirty="0"/>
              <a:t>To Improve Health Care, Focus on Fixing Systems – Not People, by Mate, Clark and </a:t>
            </a:r>
            <a:r>
              <a:rPr lang="en-US" b="0" dirty="0" err="1"/>
              <a:t>Salvon</a:t>
            </a:r>
            <a:r>
              <a:rPr lang="en-US" b="0" dirty="0"/>
              <a:t>-Harman, Harvard Business Review (July 12, 2024). </a:t>
            </a:r>
            <a:r>
              <a:rPr kumimoji="0" lang="en-CA" sz="1800" b="0" i="0" u="none" strike="noStrike" kern="0" cap="none" spc="0" normalizeH="0" baseline="0" noProof="0" dirty="0">
                <a:ln>
                  <a:noFill/>
                </a:ln>
                <a:solidFill>
                  <a:sysClr val="windowText" lastClr="000000"/>
                </a:solidFill>
                <a:effectLst/>
                <a:uLnTx/>
                <a:uFillTx/>
                <a:hlinkClick r:id="rId3"/>
              </a:rPr>
              <a:t>https://hbr.org/2024/07/to-improve-health-care-focus-on-fixing-systems-not-people</a:t>
            </a:r>
            <a:endParaRPr lang="en-GB" b="0"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19</a:t>
            </a:fld>
            <a:endParaRPr lang="en-US"/>
          </a:p>
        </p:txBody>
      </p:sp>
    </p:spTree>
    <p:extLst>
      <p:ext uri="{BB962C8B-B14F-4D97-AF65-F5344CB8AC3E}">
        <p14:creationId xmlns:p14="http://schemas.microsoft.com/office/powerpoint/2010/main" val="2664767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shows the </a:t>
            </a:r>
            <a:r>
              <a:rPr lang="en-GB" b="1" u="sng" dirty="0"/>
              <a:t>mocked</a:t>
            </a:r>
            <a:r>
              <a:rPr lang="en-GB" dirty="0"/>
              <a:t> up organizational profile, which is typical of what we see when we carry out an analysis of recommendations in incident investigation reports.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Share some examples of the weak, person-centred recommendations, the moderate and strong “system-focused” recommendations when you introduce the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Then ask those participating to discuss the reflective question, </a:t>
            </a:r>
            <a:r>
              <a:rPr lang="en-GB" i="1" dirty="0"/>
              <a:t>“</a:t>
            </a:r>
            <a:r>
              <a:rPr kumimoji="0" lang="en-US" b="0" i="1" u="none" strike="noStrike" cap="none" spc="0" normalizeH="0" baseline="0" noProof="0" dirty="0">
                <a:ln>
                  <a:noFill/>
                </a:ln>
                <a:effectLst/>
                <a:uLnTx/>
                <a:uFillTx/>
              </a:rPr>
              <a:t>How many of the recommendations from our incident investigation reports focus on improving the design of the healthcare system (i.e. system focused) and how many focus on asking point of care healthcare staff to comply, try harder or do additional tasks (person-focused)?”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cap="none" spc="0" normalizeH="0" baseline="0" noProof="0" dirty="0">
              <a:ln>
                <a:noFill/>
              </a:ln>
              <a:effectLst/>
              <a:uLnTx/>
              <a:uFillTx/>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20</a:t>
            </a:fld>
            <a:endParaRPr lang="en-US"/>
          </a:p>
        </p:txBody>
      </p:sp>
    </p:spTree>
    <p:extLst>
      <p:ext uri="{BB962C8B-B14F-4D97-AF65-F5344CB8AC3E}">
        <p14:creationId xmlns:p14="http://schemas.microsoft.com/office/powerpoint/2010/main" val="389915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4144B198-1CCF-724B-908F-5F66E990C5BE}" type="slidenum">
              <a:rPr lang="en-US" smtClean="0"/>
              <a:t>2</a:t>
            </a:fld>
            <a:endParaRPr lang="en-US"/>
          </a:p>
        </p:txBody>
      </p:sp>
    </p:spTree>
    <p:extLst>
      <p:ext uri="{BB962C8B-B14F-4D97-AF65-F5344CB8AC3E}">
        <p14:creationId xmlns:p14="http://schemas.microsoft.com/office/powerpoint/2010/main" val="20677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cap="none" spc="0" normalizeH="0" baseline="0" noProof="0" dirty="0">
                <a:ln>
                  <a:noFill/>
                </a:ln>
                <a:effectLst/>
                <a:uLnTx/>
                <a:uFillTx/>
              </a:rPr>
              <a:t>The </a:t>
            </a:r>
            <a:r>
              <a:rPr kumimoji="0" lang="en-US" b="1" i="0" u="none" strike="noStrike" cap="none" spc="0" normalizeH="0" baseline="0" noProof="0" dirty="0">
                <a:ln>
                  <a:noFill/>
                </a:ln>
                <a:effectLst/>
                <a:uLnTx/>
                <a:uFillTx/>
              </a:rPr>
              <a:t>question</a:t>
            </a:r>
            <a:r>
              <a:rPr kumimoji="0" lang="en-US" b="0" i="0" u="none" strike="noStrike" cap="none" spc="0" normalizeH="0" baseline="0" noProof="0" dirty="0">
                <a:ln>
                  <a:noFill/>
                </a:ln>
                <a:effectLst/>
                <a:uLnTx/>
                <a:uFillTx/>
              </a:rPr>
              <a:t> is asking you, as a leader, to </a:t>
            </a:r>
            <a:r>
              <a:rPr lang="en-US" dirty="0"/>
              <a:t>consider the recommendations put forward in the organization’s incident investigations. Look at the mocked-up profile for Organization A and the table of what has been deemed weak, moderately strong and strong recommendations (previous slides) . What would your organizational profile look like? What needs to change?</a:t>
            </a:r>
            <a:endParaRPr lang="en-US" b="0" i="0" u="none" strike="noStrike" cap="none" spc="0" normalizeH="0" baseline="0" noProof="0" dirty="0">
              <a:ln>
                <a:noFill/>
              </a:ln>
              <a:effectLst/>
              <a:uLnTx/>
              <a:uFillTx/>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21</a:t>
            </a:fld>
            <a:endParaRPr lang="en-US"/>
          </a:p>
        </p:txBody>
      </p:sp>
    </p:spTree>
    <p:extLst>
      <p:ext uri="{BB962C8B-B14F-4D97-AF65-F5344CB8AC3E}">
        <p14:creationId xmlns:p14="http://schemas.microsoft.com/office/powerpoint/2010/main" val="3887828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added a takeaway task to this exercise. Ask the leaders who participated in the reflective exercise to review five incident investigation reports from their organization. The task is to consider whether their perceptions of the strength of the recommendations in these reports align with their views shared during the reflective exercise. Were there any surprises? </a:t>
            </a:r>
          </a:p>
          <a:p>
            <a:endParaRPr lang="en-GB" dirty="0"/>
          </a:p>
          <a:p>
            <a:r>
              <a:rPr lang="en-GB" dirty="0"/>
              <a:t>Carrying out the takeaway task may confirm that they, as leaders, need to support those leading investigations to reconsider the types of recommendations put forward. How might they do that?</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22</a:t>
            </a:fld>
            <a:endParaRPr lang="en-US"/>
          </a:p>
        </p:txBody>
      </p:sp>
    </p:spTree>
    <p:extLst>
      <p:ext uri="{BB962C8B-B14F-4D97-AF65-F5344CB8AC3E}">
        <p14:creationId xmlns:p14="http://schemas.microsoft.com/office/powerpoint/2010/main" val="3997780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a past harm, been introduced to a broader view of healthcare harm and completed the two “past harm” safety theme clouds:</a:t>
            </a:r>
          </a:p>
          <a:p>
            <a:pPr marL="171450" indent="-171450">
              <a:buFont typeface="Arial" panose="020B0604020202020204" pitchFamily="34" charset="0"/>
              <a:buChar char="•"/>
            </a:pPr>
            <a:r>
              <a:rPr lang="en-US" dirty="0"/>
              <a:t>Refer to your notes from the discussion on - How do we </a:t>
            </a:r>
            <a:r>
              <a:rPr lang="en-US" b="1" dirty="0"/>
              <a:t>currently</a:t>
            </a:r>
            <a:r>
              <a:rPr lang="en-US" dirty="0"/>
              <a:t> answer the question “Has care been safe in the past?” </a:t>
            </a:r>
          </a:p>
          <a:p>
            <a:pPr marL="171450" indent="-171450">
              <a:buFont typeface="Arial" panose="020B0604020202020204" pitchFamily="34" charset="0"/>
              <a:buChar char="•"/>
            </a:pPr>
            <a:r>
              <a:rPr lang="en-US" dirty="0"/>
              <a:t>Think and reflect on the question - </a:t>
            </a:r>
            <a:r>
              <a:rPr kumimoji="0" lang="en-US" sz="1200" b="0" i="0" u="none" strike="noStrike" cap="none" spc="0" normalizeH="0" baseline="0" noProof="0" dirty="0">
                <a:ln>
                  <a:noFill/>
                </a:ln>
                <a:effectLst/>
                <a:uLnTx/>
                <a:uFillTx/>
              </a:rPr>
              <a:t>How can we </a:t>
            </a:r>
            <a:r>
              <a:rPr kumimoji="0" lang="en-US" sz="1200" b="1" i="0" u="none" strike="noStrike" cap="none" spc="0" normalizeH="0" baseline="0" noProof="0" dirty="0">
                <a:ln>
                  <a:noFill/>
                </a:ln>
                <a:effectLst/>
                <a:uLnTx/>
                <a:uFillTx/>
              </a:rPr>
              <a:t>better</a:t>
            </a:r>
            <a:r>
              <a:rPr kumimoji="0" lang="en-US" sz="1200" b="0" i="0" u="none" strike="noStrike" cap="none" spc="0" normalizeH="0" baseline="0" noProof="0" dirty="0">
                <a:ln>
                  <a:noFill/>
                </a:ln>
                <a:effectLst/>
                <a:uLnTx/>
                <a:uFillTx/>
              </a:rPr>
              <a:t> answer the question “</a:t>
            </a:r>
            <a:r>
              <a:rPr lang="en-US" dirty="0"/>
              <a:t>Has care been safe in the past?” </a:t>
            </a: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23</a:t>
            </a:fld>
            <a:endParaRPr lang="en-US"/>
          </a:p>
        </p:txBody>
      </p:sp>
    </p:spTree>
    <p:extLst>
      <p:ext uri="{BB962C8B-B14F-4D97-AF65-F5344CB8AC3E}">
        <p14:creationId xmlns:p14="http://schemas.microsoft.com/office/powerpoint/2010/main" val="29283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23E2-30AF-CF4E-E92E-D591677F6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B7614-B544-B3B7-08B1-80C4EF071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2FE1C-A319-08EF-64D4-DDF87E23801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0AF3C84-B729-47A2-D975-B3BD58E30FA7}"/>
              </a:ext>
            </a:extLst>
          </p:cNvPr>
          <p:cNvSpPr>
            <a:spLocks noGrp="1"/>
          </p:cNvSpPr>
          <p:nvPr>
            <p:ph type="sldNum" sz="quarter" idx="5"/>
          </p:nvPr>
        </p:nvSpPr>
        <p:spPr/>
        <p:txBody>
          <a:bodyPr/>
          <a:lstStyle/>
          <a:p>
            <a:fld id="{4144B198-1CCF-724B-908F-5F66E990C5BE}" type="slidenum">
              <a:rPr lang="en-US" smtClean="0"/>
              <a:t>24</a:t>
            </a:fld>
            <a:endParaRPr lang="en-US"/>
          </a:p>
        </p:txBody>
      </p:sp>
    </p:spTree>
    <p:extLst>
      <p:ext uri="{BB962C8B-B14F-4D97-AF65-F5344CB8AC3E}">
        <p14:creationId xmlns:p14="http://schemas.microsoft.com/office/powerpoint/2010/main" val="299694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3F3691"/>
                </a:solidFill>
                <a:latin typeface="Arial" panose="020B0604020202020204" pitchFamily="34" charset="0"/>
                <a:ea typeface="+mn-ea"/>
                <a:cs typeface="Arial" panose="020B0604020202020204" pitchFamily="34" charset="0"/>
              </a:rPr>
              <a:t>Reliability:</a:t>
            </a:r>
            <a:r>
              <a:rPr lang="en-US" dirty="0">
                <a:solidFill>
                  <a:srgbClr val="3F3691"/>
                </a:solidFill>
                <a:latin typeface="Arial" panose="020B0604020202020204" pitchFamily="34" charset="0"/>
                <a:ea typeface="+mn-ea"/>
                <a:cs typeface="Arial" panose="020B0604020202020204" pitchFamily="34" charset="0"/>
              </a:rPr>
              <a:t> Are our clinical systems and processes reliable?</a:t>
            </a:r>
            <a:endParaRPr lang="en-GB"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latin typeface="+mn-lt"/>
                <a:ea typeface="+mn-ea"/>
                <a:cs typeface="+mn-cs"/>
              </a:rPr>
              <a:t>This</a:t>
            </a:r>
            <a:r>
              <a:rPr lang="en-GB" sz="1200" b="0" i="0" kern="1200" baseline="0" dirty="0">
                <a:solidFill>
                  <a:schemeClr val="tx1"/>
                </a:solidFill>
                <a:latin typeface="+mn-lt"/>
                <a:ea typeface="+mn-ea"/>
                <a:cs typeface="+mn-cs"/>
              </a:rPr>
              <a:t> dimension really poses the question: are our clinical systems and processes reliable and, if they are not, what might that mean for the safety of the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latin typeface="+mn-lt"/>
                <a:ea typeface="+mn-ea"/>
                <a:cs typeface="+mn-cs"/>
              </a:rPr>
              <a:t>What is Reliability?</a:t>
            </a:r>
          </a:p>
          <a:p>
            <a:pPr marL="171450" indent="-171450">
              <a:buFont typeface="Arial" panose="020B0604020202020204" pitchFamily="34" charset="0"/>
              <a:buChar char="•"/>
            </a:pPr>
            <a:r>
              <a:rPr lang="en-US" dirty="0"/>
              <a:t>“Failure-free operation over time” applies mostly in technology.</a:t>
            </a:r>
          </a:p>
          <a:p>
            <a:pPr marL="171450" indent="-171450">
              <a:buFont typeface="Arial" panose="020B0604020202020204" pitchFamily="34" charset="0"/>
              <a:buChar char="•"/>
            </a:pPr>
            <a:r>
              <a:rPr lang="en-CA" sz="1200" dirty="0"/>
              <a:t>Reliability gauges the probability that a task, process, intervention or pathway will be carried out or followed as specified.</a:t>
            </a:r>
            <a:endParaRPr lang="en-US" dirty="0"/>
          </a:p>
          <a:p>
            <a:pPr marL="171450" indent="-171450">
              <a:buFont typeface="Arial" panose="020B0604020202020204" pitchFamily="34" charset="0"/>
              <a:buChar char="•"/>
            </a:pPr>
            <a:r>
              <a:rPr lang="en-US" dirty="0"/>
              <a:t>In healthcare, we must recognize that variation is necessary due to differences in patients and care environments; treatments are adapted to fit patient needs</a:t>
            </a:r>
          </a:p>
          <a:p>
            <a:pPr marL="171450" indent="-171450">
              <a:buFont typeface="Arial" panose="020B0604020202020204" pitchFamily="34" charset="0"/>
              <a:buChar char="•"/>
            </a:pPr>
            <a:r>
              <a:rPr lang="en-US" dirty="0"/>
              <a:t>Sources of poor reliability include staff skills and experience, team factors such as poor communications, and inadequate design of clinical environments and supports systems, and the belief among clinical staff that improving unreliable systems is someone else’s responsibility.</a:t>
            </a:r>
            <a:endParaRPr lang="en-GB" sz="1200" b="0"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Arial"/>
                <a:cs typeface="Arial"/>
              </a:rPr>
              <a:t>Examples of Reliability measures:</a:t>
            </a:r>
            <a:endParaRPr lang="en-US" sz="1200" b="1" kern="1200" dirty="0">
              <a:solidFill>
                <a:schemeClr val="tx1"/>
              </a:solidFill>
              <a:latin typeface="+mn-lt"/>
              <a:ea typeface="+mn-ea"/>
              <a:cs typeface="Calibri" panose="020F0502020204030204" pitchFamily="34" charset="0"/>
            </a:endParaRPr>
          </a:p>
          <a:p>
            <a:pPr marL="171450" indent="-171450">
              <a:buFont typeface="Arial" panose="020B0604020202020204" pitchFamily="34" charset="0"/>
              <a:buChar char="•"/>
            </a:pPr>
            <a:r>
              <a:rPr lang="en-CA" sz="800" kern="1200" dirty="0">
                <a:solidFill>
                  <a:schemeClr val="tx1"/>
                </a:solidFill>
                <a:latin typeface="+mn-lt"/>
                <a:ea typeface="+mn-ea"/>
                <a:cs typeface="+mn-cs"/>
              </a:rPr>
              <a:t>hand</a:t>
            </a:r>
            <a:r>
              <a:rPr lang="en-CA" sz="1200" dirty="0">
                <a:solidFill>
                  <a:srgbClr val="000000"/>
                </a:solidFill>
                <a:latin typeface="+mn-lt"/>
                <a:cs typeface="Calibri" panose="020F0502020204030204" pitchFamily="34" charset="0"/>
              </a:rPr>
              <a:t> hygiene </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the timely administration of pre-operative antibiotics </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the timely ordering of diagnostic tests</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medication review and reconciliation</a:t>
            </a:r>
            <a:endParaRPr lang="en-US" sz="1200" dirty="0">
              <a:solidFill>
                <a:srgbClr val="000000"/>
              </a:solidFill>
              <a:latin typeface="+mn-lt"/>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latin typeface="+mn-lt"/>
                <a:cs typeface="Calibri" panose="020F0502020204030204" pitchFamily="34" charset="0"/>
              </a:rPr>
              <a:t>surgical checklists</a:t>
            </a:r>
            <a:endParaRPr lang="en-US" sz="1200" dirty="0">
              <a:solidFill>
                <a:srgbClr val="000000"/>
              </a:solidFill>
              <a:effectLst/>
              <a:latin typeface="+mn-lt"/>
              <a:ea typeface="+mn-ea"/>
              <a:cs typeface="Calibri" panose="020F0502020204030204" pitchFamily="34" charset="0"/>
            </a:endParaRP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availability of clinical information and patient records</a:t>
            </a: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availability and efficient functioning of equipment</a:t>
            </a:r>
            <a:endParaRPr lang="en-US" sz="1200" dirty="0">
              <a:solidFill>
                <a:schemeClr val="tx1"/>
              </a:solidFill>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administration of radiotherapy</a:t>
            </a:r>
          </a:p>
          <a:p>
            <a:pPr marL="171450" indent="-171450">
              <a:buFont typeface="Arial" panose="020B0604020202020204" pitchFamily="34" charset="0"/>
              <a:buChar char="•"/>
            </a:pPr>
            <a:r>
              <a:rPr lang="en-CA" sz="1200" dirty="0">
                <a:solidFill>
                  <a:srgbClr val="000000"/>
                </a:solidFill>
                <a:effectLst/>
                <a:latin typeface="+mn-lt"/>
                <a:ea typeface="Calibri" panose="020F0502020204030204" pitchFamily="34" charset="0"/>
                <a:cs typeface="Calibri" panose="020F0502020204030204" pitchFamily="34" charset="0"/>
              </a:rPr>
              <a:t>availability of supplies</a:t>
            </a:r>
          </a:p>
          <a:p>
            <a:pPr marL="171450" indent="-171450">
              <a:buFont typeface="Arial" panose="020B0604020202020204" pitchFamily="34" charset="0"/>
              <a:buChar char="•"/>
            </a:pPr>
            <a:r>
              <a:rPr lang="en-CA" sz="1800" dirty="0"/>
              <a:t>on-time visits</a:t>
            </a:r>
          </a:p>
          <a:p>
            <a:pPr marL="171450" indent="-1714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continuity of care- how often patients/clients receive care from the same provider</a:t>
            </a:r>
          </a:p>
          <a:p>
            <a:pPr marL="171450" indent="-171450">
              <a:buFont typeface="Arial" panose="020B0604020202020204" pitchFamily="34" charset="0"/>
              <a:buChar char="•"/>
            </a:pPr>
            <a:r>
              <a:rPr lang="en-US" sz="1200" b="0" i="0" kern="1200" baseline="0" dirty="0">
                <a:solidFill>
                  <a:schemeClr val="accent1"/>
                </a:solidFill>
                <a:effectLst/>
                <a:latin typeface="+mn-lt"/>
                <a:ea typeface="+mn-ea"/>
                <a:cs typeface="Times New Roman" panose="02020603050405020304" pitchFamily="18" charset="0"/>
              </a:rPr>
              <a:t>completion of staff training/continuing education</a:t>
            </a:r>
            <a:endParaRPr lang="en-CA" sz="1200" dirty="0">
              <a:solidFill>
                <a:srgbClr val="000000"/>
              </a:solidFill>
              <a:effectLst/>
              <a:latin typeface="+mn-lt"/>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25</a:t>
            </a:fld>
            <a:endParaRPr lang="en-US"/>
          </a:p>
        </p:txBody>
      </p:sp>
    </p:spTree>
    <p:extLst>
      <p:ext uri="{BB962C8B-B14F-4D97-AF65-F5344CB8AC3E}">
        <p14:creationId xmlns:p14="http://schemas.microsoft.com/office/powerpoint/2010/main" val="397585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and reflect on the question, “Are our clinical systems and processes reliable?”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26</a:t>
            </a:fld>
            <a:endParaRPr lang="en-US"/>
          </a:p>
        </p:txBody>
      </p:sp>
    </p:spTree>
    <p:extLst>
      <p:ext uri="{BB962C8B-B14F-4D97-AF65-F5344CB8AC3E}">
        <p14:creationId xmlns:p14="http://schemas.microsoft.com/office/powerpoint/2010/main" val="1206015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28</a:t>
            </a:fld>
            <a:endParaRPr lang="en-US"/>
          </a:p>
        </p:txBody>
      </p:sp>
    </p:spTree>
    <p:extLst>
      <p:ext uri="{BB962C8B-B14F-4D97-AF65-F5344CB8AC3E}">
        <p14:creationId xmlns:p14="http://schemas.microsoft.com/office/powerpoint/2010/main" val="2826985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Unreliable clinical systems and processes can sometimes create safety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Examples include booking systems that create unworkable schedules for staffing, clinics and operating rooms</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Other types of unreliable clinical systems include multiple patient information systems that do not talk to each other, equipment that is unavailable or not working when needed, and work environment-related problems like poor wi-fi connectivity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29</a:t>
            </a:fld>
            <a:endParaRPr lang="en-US"/>
          </a:p>
        </p:txBody>
      </p:sp>
    </p:spTree>
    <p:extLst>
      <p:ext uri="{BB962C8B-B14F-4D97-AF65-F5344CB8AC3E}">
        <p14:creationId xmlns:p14="http://schemas.microsoft.com/office/powerpoint/2010/main" val="1883095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30</a:t>
            </a:fld>
            <a:endParaRPr lang="en-US"/>
          </a:p>
        </p:txBody>
      </p:sp>
    </p:spTree>
    <p:extLst>
      <p:ext uri="{BB962C8B-B14F-4D97-AF65-F5344CB8AC3E}">
        <p14:creationId xmlns:p14="http://schemas.microsoft.com/office/powerpoint/2010/main" val="2774789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31</a:t>
            </a:fld>
            <a:endParaRPr lang="en-US"/>
          </a:p>
        </p:txBody>
      </p:sp>
    </p:spTree>
    <p:extLst>
      <p:ext uri="{BB962C8B-B14F-4D97-AF65-F5344CB8AC3E}">
        <p14:creationId xmlns:p14="http://schemas.microsoft.com/office/powerpoint/2010/main" val="38687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4</a:t>
            </a:fld>
            <a:endParaRPr lang="en-US"/>
          </a:p>
        </p:txBody>
      </p:sp>
    </p:spTree>
    <p:extLst>
      <p:ext uri="{BB962C8B-B14F-4D97-AF65-F5344CB8AC3E}">
        <p14:creationId xmlns:p14="http://schemas.microsoft.com/office/powerpoint/2010/main" val="2763031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32</a:t>
            </a:fld>
            <a:endParaRPr lang="en-US"/>
          </a:p>
        </p:txBody>
      </p:sp>
    </p:spTree>
    <p:extLst>
      <p:ext uri="{BB962C8B-B14F-4D97-AF65-F5344CB8AC3E}">
        <p14:creationId xmlns:p14="http://schemas.microsoft.com/office/powerpoint/2010/main" val="2327597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33</a:t>
            </a:fld>
            <a:endParaRPr lang="en-US"/>
          </a:p>
        </p:txBody>
      </p:sp>
    </p:spTree>
    <p:extLst>
      <p:ext uri="{BB962C8B-B14F-4D97-AF65-F5344CB8AC3E}">
        <p14:creationId xmlns:p14="http://schemas.microsoft.com/office/powerpoint/2010/main" val="3159457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reliability, and have completed the two “reliability” safety theme clouds…</a:t>
            </a:r>
          </a:p>
          <a:p>
            <a:pPr marL="171450" indent="-171450">
              <a:buFont typeface="Arial" panose="020B0604020202020204" pitchFamily="34" charset="0"/>
              <a:buChar char="•"/>
            </a:pPr>
            <a:r>
              <a:rPr lang="en-US" dirty="0"/>
              <a:t>Refer to your notes from the discussion on  - How do we </a:t>
            </a:r>
            <a:r>
              <a:rPr lang="en-US" b="1" dirty="0"/>
              <a:t>currently</a:t>
            </a:r>
            <a:r>
              <a:rPr lang="en-US" dirty="0"/>
              <a:t> answer the question “Are our clinical systems and processes reliable?” </a:t>
            </a:r>
          </a:p>
          <a:p>
            <a:pPr marL="171450" indent="-171450">
              <a:buFont typeface="Arial" panose="020B0604020202020204" pitchFamily="34" charset="0"/>
              <a:buChar char="•"/>
            </a:pPr>
            <a:r>
              <a:rPr lang="en-US" dirty="0"/>
              <a:t>Think and reflect on the question - </a:t>
            </a:r>
            <a:r>
              <a:rPr kumimoji="0" lang="en-US" sz="1200" b="0" i="0" u="none" strike="noStrike" cap="none" spc="0" normalizeH="0" baseline="0" noProof="0" dirty="0">
                <a:ln>
                  <a:noFill/>
                </a:ln>
                <a:effectLst/>
                <a:uLnTx/>
                <a:uFillTx/>
              </a:rPr>
              <a:t>How can we </a:t>
            </a:r>
            <a:r>
              <a:rPr kumimoji="0" lang="en-US" sz="1200" b="1" i="0" u="none" strike="noStrike" cap="none" spc="0" normalizeH="0" baseline="0" noProof="0" dirty="0">
                <a:ln>
                  <a:noFill/>
                </a:ln>
                <a:effectLst/>
                <a:uLnTx/>
                <a:uFillTx/>
              </a:rPr>
              <a:t>better</a:t>
            </a:r>
            <a:r>
              <a:rPr kumimoji="0" lang="en-US" sz="1200" b="0" i="0" u="none" strike="noStrike" cap="none" spc="0" normalizeH="0" baseline="0" noProof="0" dirty="0">
                <a:ln>
                  <a:noFill/>
                </a:ln>
                <a:effectLst/>
                <a:uLnTx/>
                <a:uFillTx/>
              </a:rPr>
              <a:t> answer the question </a:t>
            </a:r>
            <a:r>
              <a:rPr lang="en-US" dirty="0"/>
              <a:t>“Are our clinical systems and processes reliable?”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latin typeface="+mn-lt"/>
                <a:ea typeface="+mn-ea"/>
                <a:cs typeface="+mn-cs"/>
              </a:rPr>
              <a:t>When looking at improving your measures of reliability some things to consider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Standardization of measures – is everyone measuring the same thing in the same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Do our measures of reliability measure what we intend for them to measure, or are they audits of documentation?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Are you consistent in your approach to reliability – not yes/no but is everyone going deeper into the details of the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Are your measures of reliability customised to local settings and circumstances e.g., reliability measures specific to mental health likely differ from those in ICU which will differ from those in primary/community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Auditing vs coaching – if you are looking to improve practice or behaviour would you rather be audited or coached?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Explore the concept of “work as imagined” vs “work as done”</a:t>
            </a:r>
            <a:endParaRPr lang="en-CA" sz="1200" b="0" i="0"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a:solidFill>
                  <a:schemeClr val="tx1"/>
                </a:solidFill>
                <a:latin typeface="+mn-lt"/>
                <a:ea typeface="+mn-ea"/>
                <a:cs typeface="+mn-cs"/>
              </a:rPr>
              <a:t>Staff often accept unreliable processes as just part of the job…often pride themselves in work arounds they develop.</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34</a:t>
            </a:fld>
            <a:endParaRPr lang="en-US"/>
          </a:p>
        </p:txBody>
      </p:sp>
    </p:spTree>
    <p:extLst>
      <p:ext uri="{BB962C8B-B14F-4D97-AF65-F5344CB8AC3E}">
        <p14:creationId xmlns:p14="http://schemas.microsoft.com/office/powerpoint/2010/main" val="3715277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8AC5-C758-C488-F542-A00E48430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270DB-2FB1-9840-C4A8-FF6831CF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1C379-9FCA-6DF1-B745-9835DE7AF36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612E55F-07ED-7326-0E1A-15B4FF584737}"/>
              </a:ext>
            </a:extLst>
          </p:cNvPr>
          <p:cNvSpPr>
            <a:spLocks noGrp="1"/>
          </p:cNvSpPr>
          <p:nvPr>
            <p:ph type="sldNum" sz="quarter" idx="5"/>
          </p:nvPr>
        </p:nvSpPr>
        <p:spPr/>
        <p:txBody>
          <a:bodyPr/>
          <a:lstStyle/>
          <a:p>
            <a:fld id="{4144B198-1CCF-724B-908F-5F66E990C5BE}" type="slidenum">
              <a:rPr lang="en-US" smtClean="0"/>
              <a:t>35</a:t>
            </a:fld>
            <a:endParaRPr lang="en-US"/>
          </a:p>
        </p:txBody>
      </p:sp>
    </p:spTree>
    <p:extLst>
      <p:ext uri="{BB962C8B-B14F-4D97-AF65-F5344CB8AC3E}">
        <p14:creationId xmlns:p14="http://schemas.microsoft.com/office/powerpoint/2010/main" val="3072788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7A8A5"/>
                </a:solidFill>
              </a:rPr>
              <a:t>Sensitivity to Operations asks the question: Is Care safe today? </a:t>
            </a:r>
            <a:r>
              <a:rPr lang="en-US" dirty="0"/>
              <a:t>This domain </a:t>
            </a:r>
            <a:r>
              <a:rPr lang="en-CA" sz="1200" dirty="0"/>
              <a:t>concentrates on the day-to-day, hour-by-hour and even minute-by-minute management of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7A8A5"/>
                </a:solidFill>
              </a:rPr>
              <a:t>It </a:t>
            </a:r>
            <a:r>
              <a:rPr lang="en-US" b="0" dirty="0"/>
              <a:t>involves </a:t>
            </a:r>
            <a:r>
              <a:rPr lang="en-US" dirty="0"/>
              <a:t>capturing safety intelligence through </a:t>
            </a:r>
            <a:r>
              <a:rPr lang="en-US" b="1" dirty="0"/>
              <a:t>observing, listening and perceivin</a:t>
            </a:r>
            <a:r>
              <a:rPr lang="en-US" dirty="0"/>
              <a:t>g the healthcare setting and then acting on the information you have gathered. </a:t>
            </a:r>
            <a:endParaRPr lang="en-US" sz="1200" b="1" dirty="0">
              <a:solidFill>
                <a:srgbClr val="17A8A5"/>
              </a:solidFill>
            </a:endParaRPr>
          </a:p>
          <a:p>
            <a:endParaRPr lang="en-US" dirty="0"/>
          </a:p>
          <a:p>
            <a:r>
              <a:rPr lang="en-US" dirty="0"/>
              <a:t>This is where we start to introduce a new approach to safety. Over the past 20 years we have focused largely on past harm and reliability … the things we can count and measure. But what about those safety-critical elements that we can not measure? This domain places value and emphasis on i</a:t>
            </a:r>
            <a:r>
              <a:rPr lang="en-US" sz="1800" b="0" i="0" u="none" strike="noStrike" baseline="0" dirty="0">
                <a:solidFill>
                  <a:srgbClr val="000000"/>
                </a:solidFill>
                <a:latin typeface="Calibri" panose="020F0502020204030204" pitchFamily="34" charset="0"/>
              </a:rPr>
              <a:t>nformal safety intelligence gathered from observations, intuition, critical thinking, experience, relationships and conversations.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Sensitivity to operations is really about continuously assessing if care is safe today so we can act upon safety in real time. </a:t>
            </a:r>
            <a:r>
              <a:rPr lang="en-US" b="1" dirty="0"/>
              <a:t>The approach emphasizes creating safety proactively rather than reacting and responding after harm has happened.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36</a:t>
            </a:fld>
            <a:endParaRPr lang="en-US"/>
          </a:p>
        </p:txBody>
      </p:sp>
    </p:spTree>
    <p:extLst>
      <p:ext uri="{BB962C8B-B14F-4D97-AF65-F5344CB8AC3E}">
        <p14:creationId xmlns:p14="http://schemas.microsoft.com/office/powerpoint/2010/main" val="524896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rgbClr val="FFFF00"/>
                </a:solidFill>
                <a:latin typeface="+mn-lt"/>
                <a:ea typeface="+mn-ea"/>
                <a:cs typeface="+mn-cs"/>
              </a:rPr>
              <a:t>When looking at individual Behaviour change, think about  – social, emotional, physical, activities of daily living. </a:t>
            </a:r>
          </a:p>
          <a:p>
            <a:r>
              <a:rPr lang="en-US" sz="1200" b="0" i="0" u="none" strike="noStrike" kern="1200" baseline="0" dirty="0">
                <a:solidFill>
                  <a:srgbClr val="FFFF00"/>
                </a:solidFill>
                <a:latin typeface="+mn-lt"/>
                <a:ea typeface="+mn-ea"/>
                <a:cs typeface="+mn-cs"/>
              </a:rPr>
              <a:t>Deterioration – think of physical and cognitive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37</a:t>
            </a:fld>
            <a:endParaRPr lang="en-US"/>
          </a:p>
        </p:txBody>
      </p:sp>
    </p:spTree>
    <p:extLst>
      <p:ext uri="{BB962C8B-B14F-4D97-AF65-F5344CB8AC3E}">
        <p14:creationId xmlns:p14="http://schemas.microsoft.com/office/powerpoint/2010/main" val="3603437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38</a:t>
            </a:fld>
            <a:endParaRPr lang="en-US"/>
          </a:p>
        </p:txBody>
      </p:sp>
    </p:spTree>
    <p:extLst>
      <p:ext uri="{BB962C8B-B14F-4D97-AF65-F5344CB8AC3E}">
        <p14:creationId xmlns:p14="http://schemas.microsoft.com/office/powerpoint/2010/main" val="2600422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a brief introduction to “Sensitivity to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and reflect on the question “How do we currently answer the question “</a:t>
            </a:r>
            <a:r>
              <a:rPr kumimoji="0" lang="en-US" sz="1200" b="0" i="0" u="none" strike="noStrike" cap="none" spc="0" normalizeH="0" baseline="0" noProof="0" dirty="0">
                <a:ln>
                  <a:noFill/>
                </a:ln>
                <a:effectLst/>
                <a:uLnTx/>
                <a:uFillTx/>
              </a:rPr>
              <a:t>Is care safe today?”</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39</a:t>
            </a:fld>
            <a:endParaRPr lang="en-US"/>
          </a:p>
        </p:txBody>
      </p:sp>
    </p:spTree>
    <p:extLst>
      <p:ext uri="{BB962C8B-B14F-4D97-AF65-F5344CB8AC3E}">
        <p14:creationId xmlns:p14="http://schemas.microsoft.com/office/powerpoint/2010/main" val="2760634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41</a:t>
            </a:fld>
            <a:endParaRPr lang="en-US"/>
          </a:p>
        </p:txBody>
      </p:sp>
    </p:spTree>
    <p:extLst>
      <p:ext uri="{BB962C8B-B14F-4D97-AF65-F5344CB8AC3E}">
        <p14:creationId xmlns:p14="http://schemas.microsoft.com/office/powerpoint/2010/main" val="2245853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By “work as done” we mean how </a:t>
            </a:r>
            <a:r>
              <a:rPr lang="en-US" sz="1200" dirty="0"/>
              <a:t>health</a:t>
            </a:r>
            <a:r>
              <a:rPr kumimoji="0" lang="en-US" sz="1200" b="0" i="0" u="none" strike="noStrike" cap="none" spc="0" normalizeH="0" baseline="0" noProof="0" dirty="0">
                <a:ln>
                  <a:noFill/>
                </a:ln>
                <a:effectLst/>
                <a:uLnTx/>
                <a:uFillTx/>
              </a:rPr>
              <a:t>care is delivered on an hour-by-hour, shift-by-shift basis. The Measurement and Monitoring of Safety Framework tells us that we gather important insights into </a:t>
            </a:r>
            <a:r>
              <a:rPr lang="en-US" sz="1200" dirty="0"/>
              <a:t>safety through </a:t>
            </a:r>
            <a:r>
              <a:rPr kumimoji="0" lang="en-US" sz="1200" b="0" i="0" u="none" strike="noStrike" cap="none" spc="0" normalizeH="0" baseline="0" noProof="0" dirty="0">
                <a:ln>
                  <a:noFill/>
                </a:ln>
                <a:effectLst/>
                <a:uLnTx/>
                <a:uFillTx/>
              </a:rPr>
              <a:t>conversations, observations, listening and tuning into how care is delivered. What we see, hear and perceive is as important as metrics we count and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example, a healthcare professional shares that they are scared or reluctant to speak up and asks for help in their team. You observe a staff member being denigrated when they try to raise a safety concern with a senior colleague. </a:t>
            </a:r>
            <a:endParaRPr lang="en-US" sz="1200" b="0" i="0" u="none" strike="noStrike" cap="none" spc="0" normalizeH="0" baseline="0" noProof="0" dirty="0">
              <a:ln>
                <a:noFill/>
              </a:ln>
              <a:effectLst/>
              <a:uLnTx/>
              <a:uFillTx/>
              <a:cs typeface="Calibri"/>
            </a:endParaRPr>
          </a:p>
          <a:p>
            <a:endParaRPr lang="en-US" dirty="0"/>
          </a:p>
          <a:p>
            <a:r>
              <a:rPr lang="en-CA" sz="1800" dirty="0">
                <a:effectLst/>
                <a:latin typeface="Calibri" panose="020F0502020204030204" pitchFamily="34" charset="0"/>
                <a:ea typeface="Calibri" panose="020F0502020204030204" pitchFamily="34" charset="0"/>
              </a:rPr>
              <a:t>These moments offer powerful opportunities to understand the true dynamics of care delivery and address safety issues as they arise. By tuning into the realities of ‘work as done,’ leaders can gain a deeper understanding of how safety is experienced, not just measured. </a:t>
            </a:r>
          </a:p>
          <a:p>
            <a:r>
              <a:rPr lang="en-CA"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42</a:t>
            </a:fld>
            <a:endParaRPr lang="en-US"/>
          </a:p>
        </p:txBody>
      </p:sp>
    </p:spTree>
    <p:extLst>
      <p:ext uri="{BB962C8B-B14F-4D97-AF65-F5344CB8AC3E}">
        <p14:creationId xmlns:p14="http://schemas.microsoft.com/office/powerpoint/2010/main" val="3562209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rPr>
              <a:t>The Measurement and Monitoring of Safety Framework serves as a conceptual model to guide healthcare organizations in their efforts to improve safety. While the nature of safety is widely discussed in the literature, there is little consensus – particularly in healthcare – about its core dimensions or what should be measured and monitored. </a:t>
            </a:r>
          </a:p>
          <a:p>
            <a:endParaRPr lang="en-GB" dirty="0"/>
          </a:p>
          <a:p>
            <a:r>
              <a:rPr lang="en-CA" sz="1800" dirty="0">
                <a:effectLst/>
                <a:latin typeface="Calibri" panose="020F0502020204030204" pitchFamily="34" charset="0"/>
                <a:ea typeface="Calibri" panose="020F0502020204030204" pitchFamily="34" charset="0"/>
              </a:rPr>
              <a:t>The framework addresses this gap by integrating </a:t>
            </a:r>
            <a:r>
              <a:rPr lang="en-GB" dirty="0"/>
              <a:t>all the critical dimensions of safety in one framework and providing examples of how these concepts can be applied </a:t>
            </a:r>
            <a:r>
              <a:rPr lang="en-GB" b="1" dirty="0">
                <a:solidFill>
                  <a:srgbClr val="1580AF"/>
                </a:solidFill>
              </a:rPr>
              <a:t>across various health sectors, from acute care and rehabilitation, long term care, home and community care. </a:t>
            </a:r>
          </a:p>
          <a:p>
            <a:endParaRPr lang="en-GB" b="1" dirty="0">
              <a:solidFill>
                <a:srgbClr val="1580AF"/>
              </a:solidFill>
            </a:endParaRPr>
          </a:p>
          <a:p>
            <a:r>
              <a:rPr lang="en-GB" dirty="0"/>
              <a:t>The MMS Framework attempted to synthesise the wider theory, literature and practice from both healthcare and other industries in a form that aimed to be accessible and useful to</a:t>
            </a:r>
            <a:r>
              <a:rPr lang="en-GB" b="1" dirty="0"/>
              <a:t> all </a:t>
            </a:r>
            <a:r>
              <a:rPr lang="en-GB" dirty="0"/>
              <a:t>healthcare organizations. The Framework comprises five dimensions or lenses on safety: past harm, reliability, sensitivity to operations, anticipation and preparedness, and integration and learning.</a:t>
            </a:r>
          </a:p>
          <a:p>
            <a:endParaRPr lang="en-GB" dirty="0"/>
          </a:p>
          <a:p>
            <a:r>
              <a:rPr lang="en-GB" dirty="0"/>
              <a:t>For more information about the MMS Framework, please refer to the link on the slide.</a:t>
            </a:r>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a:t>
            </a:fld>
            <a:endParaRPr lang="en-US"/>
          </a:p>
        </p:txBody>
      </p:sp>
    </p:spTree>
    <p:extLst>
      <p:ext uri="{BB962C8B-B14F-4D97-AF65-F5344CB8AC3E}">
        <p14:creationId xmlns:p14="http://schemas.microsoft.com/office/powerpoint/2010/main" val="3103419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43</a:t>
            </a:fld>
            <a:endParaRPr lang="en-US"/>
          </a:p>
        </p:txBody>
      </p:sp>
    </p:spTree>
    <p:extLst>
      <p:ext uri="{BB962C8B-B14F-4D97-AF65-F5344CB8AC3E}">
        <p14:creationId xmlns:p14="http://schemas.microsoft.com/office/powerpoint/2010/main" val="2369289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44</a:t>
            </a:fld>
            <a:endParaRPr lang="en-US"/>
          </a:p>
        </p:txBody>
      </p:sp>
    </p:spTree>
    <p:extLst>
      <p:ext uri="{BB962C8B-B14F-4D97-AF65-F5344CB8AC3E}">
        <p14:creationId xmlns:p14="http://schemas.microsoft.com/office/powerpoint/2010/main" val="651094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90000"/>
              </a:lnSpc>
              <a:spcBef>
                <a:spcPts val="0"/>
              </a:spcBef>
              <a:spcAft>
                <a:spcPts val="600"/>
              </a:spcAft>
              <a:buClrTx/>
              <a:buSzTx/>
              <a:buNone/>
              <a:tabLst/>
              <a:defRPr/>
            </a:pPr>
            <a:r>
              <a:rPr lang="en-US" b="1" dirty="0"/>
              <a:t>Background</a:t>
            </a:r>
          </a:p>
          <a:p>
            <a:pPr marR="0" lvl="0" fontAlgn="auto">
              <a:lnSpc>
                <a:spcPct val="90000"/>
              </a:lnSpc>
              <a:spcBef>
                <a:spcPts val="0"/>
              </a:spcBef>
              <a:spcAft>
                <a:spcPts val="600"/>
              </a:spcAft>
              <a:buClrTx/>
              <a:buSzTx/>
              <a:tabLst/>
              <a:defRPr/>
            </a:pPr>
            <a:r>
              <a:rPr kumimoji="0" lang="en-US" i="0" u="none" strike="noStrike" kern="1200" cap="none" spc="0" normalizeH="0" baseline="0" noProof="0" dirty="0">
                <a:ln>
                  <a:noFill/>
                </a:ln>
                <a:effectLst/>
                <a:uLnTx/>
                <a:uFillTx/>
                <a:ea typeface="+mn-ea"/>
                <a:cs typeface="+mn-cs"/>
              </a:rPr>
              <a:t>In his book, the </a:t>
            </a:r>
            <a:r>
              <a:rPr kumimoji="0" lang="en-US" b="1" i="0" u="none" strike="noStrike" kern="1200" cap="none" spc="0" normalizeH="0" baseline="0" noProof="0" dirty="0">
                <a:ln>
                  <a:noFill/>
                </a:ln>
                <a:effectLst/>
                <a:uLnTx/>
                <a:uFillTx/>
                <a:ea typeface="+mn-ea"/>
                <a:cs typeface="+mn-cs"/>
              </a:rPr>
              <a:t>Four Stages of Psychological Safety, </a:t>
            </a:r>
            <a:r>
              <a:rPr kumimoji="0" lang="en-US" i="0" u="none" strike="noStrike" kern="1200" cap="none" spc="0" normalizeH="0" baseline="0" noProof="0" dirty="0">
                <a:ln>
                  <a:noFill/>
                </a:ln>
                <a:effectLst/>
                <a:uLnTx/>
                <a:uFillTx/>
                <a:ea typeface="+mn-ea"/>
                <a:cs typeface="+mn-cs"/>
              </a:rPr>
              <a:t>Tim Clark </a:t>
            </a:r>
            <a:r>
              <a:rPr lang="en-US" dirty="0"/>
              <a:t>highlights how creating</a:t>
            </a:r>
            <a:r>
              <a:rPr kumimoji="0" lang="en-US" i="0" u="none" strike="noStrike" kern="1200" cap="none" spc="0" normalizeH="0" baseline="0" noProof="0" dirty="0">
                <a:ln>
                  <a:noFill/>
                </a:ln>
                <a:effectLst/>
                <a:uLnTx/>
                <a:uFillTx/>
                <a:ea typeface="+mn-ea"/>
                <a:cs typeface="+mn-cs"/>
              </a:rPr>
              <a:t>, “inclusion safety” – where everyone is treated respectfully, knows their experiences matter and can openly contribute regardless of their seniority or professional background – is the first step to building psychological safety. </a:t>
            </a:r>
          </a:p>
          <a:p>
            <a:pPr marR="0" lvl="0" fontAlgn="auto">
              <a:lnSpc>
                <a:spcPct val="90000"/>
              </a:lnSpc>
              <a:spcBef>
                <a:spcPts val="0"/>
              </a:spcBef>
              <a:spcAft>
                <a:spcPts val="600"/>
              </a:spcAft>
              <a:buClrTx/>
              <a:buSzTx/>
              <a:tabLst/>
              <a:defRPr/>
            </a:pPr>
            <a:endParaRPr kumimoji="0" lang="en-US" i="0" u="none" strike="noStrike" kern="1200" cap="none" spc="0" normalizeH="0" baseline="0" noProof="0" dirty="0">
              <a:ln>
                <a:noFill/>
              </a:ln>
              <a:effectLst/>
              <a:uLnTx/>
              <a:uFillTx/>
              <a:ea typeface="+mn-ea"/>
              <a:cs typeface="+mn-cs"/>
            </a:endParaRPr>
          </a:p>
          <a:p>
            <a:pPr marR="0" lvl="0" fontAlgn="auto">
              <a:lnSpc>
                <a:spcPct val="90000"/>
              </a:lnSpc>
              <a:spcBef>
                <a:spcPts val="0"/>
              </a:spcBef>
              <a:spcAft>
                <a:spcPts val="600"/>
              </a:spcAft>
              <a:buClrTx/>
              <a:buSzTx/>
              <a:tabLst/>
              <a:defRPr/>
            </a:pPr>
            <a:r>
              <a:rPr kumimoji="0" lang="en-US" i="0" u="none" strike="noStrike" kern="1200" cap="none" spc="0" normalizeH="0" baseline="0" noProof="0" dirty="0">
                <a:ln>
                  <a:noFill/>
                </a:ln>
                <a:effectLst/>
                <a:uLnTx/>
                <a:uFillTx/>
                <a:ea typeface="+mn-ea"/>
                <a:cs typeface="+mn-cs"/>
              </a:rPr>
              <a:t>A lack of inclusion safety sometimes means leaders only hear the safety concerns and experiences of a limited demographic of patients, families, carers and staff. </a:t>
            </a:r>
            <a:r>
              <a:rPr lang="en-US" dirty="0"/>
              <a:t>As leaders, we need to tune into soft safety intelligence in a way that ensures everyone’s voice (including hardly reached patients, communities and staff) is heard.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ea typeface="+mn-ea"/>
                <a:cs typeface="+mn-cs"/>
              </a:rPr>
              <a:t>Four Stages of Psychological Safety- </a:t>
            </a:r>
            <a:r>
              <a:rPr lang="en-CA" dirty="0"/>
              <a:t>https://</a:t>
            </a:r>
            <a:r>
              <a:rPr lang="en-CA" dirty="0" err="1"/>
              <a:t>www.leaderfactor.com</a:t>
            </a:r>
            <a:r>
              <a:rPr lang="en-CA" dirty="0"/>
              <a:t>/learn/4-stages-of-psychological-safety#:~:text=The%20four%20quadrants%20of%20psychological,demographics%2C%20geographics%2C%20and%20psychographics.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From Rethinking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t>Everyone contributes to patient safety. </a:t>
            </a:r>
            <a:r>
              <a:rPr lang="en-CA"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Everyone who delivers, supports, organizes and funds healthcare has a duty toward patient safety.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Plus, everyone who seeks or receives healthcare should be offered the skills and the opportunity to contribute to their own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They also should be made aware of the degree of risk they face and how they can influence their own safety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Whether they realize it or not, everyone involved in giving or receiving care contributes to patient safety. </a:t>
            </a:r>
            <a:endParaRPr lang="en-CA" sz="1200" b="0" dirty="0"/>
          </a:p>
          <a:p>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45</a:t>
            </a:fld>
            <a:endParaRPr lang="en-US"/>
          </a:p>
        </p:txBody>
      </p:sp>
    </p:spTree>
    <p:extLst>
      <p:ext uri="{BB962C8B-B14F-4D97-AF65-F5344CB8AC3E}">
        <p14:creationId xmlns:p14="http://schemas.microsoft.com/office/powerpoint/2010/main" val="219285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Additional questions from Rethinking Patient Safety to consider including in your discussion:</a:t>
            </a:r>
          </a:p>
          <a:p>
            <a:pPr marL="171450" indent="-171450">
              <a:buFont typeface="Arial" panose="020B0604020202020204" pitchFamily="34" charset="0"/>
              <a:buChar char="•"/>
            </a:pPr>
            <a:r>
              <a:rPr lang="en-US" b="1" dirty="0"/>
              <a:t>How can you create safer spaces for people to talk about safety?</a:t>
            </a:r>
            <a:endParaRPr lang="en-CA" b="1" dirty="0"/>
          </a:p>
          <a:p>
            <a:pPr marL="171450" indent="-171450">
              <a:buFont typeface="Arial" panose="020B0604020202020204" pitchFamily="34" charset="0"/>
              <a:buChar char="•"/>
            </a:pPr>
            <a:r>
              <a:rPr lang="en-US" b="1" dirty="0"/>
              <a:t>How can you encourage the sharing of power among patients, caregivers, communities, providers, staff and leaders to enhance patient safety?</a:t>
            </a:r>
            <a:endParaRPr lang="en-CA" b="1" dirty="0"/>
          </a:p>
          <a:p>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46</a:t>
            </a:fld>
            <a:endParaRPr lang="en-US"/>
          </a:p>
        </p:txBody>
      </p:sp>
    </p:spTree>
    <p:extLst>
      <p:ext uri="{BB962C8B-B14F-4D97-AF65-F5344CB8AC3E}">
        <p14:creationId xmlns:p14="http://schemas.microsoft.com/office/powerpoint/2010/main" val="499907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explored Sensitivity to Operations, and have completed the two “Sensitivity to Operations” safety theme clouds: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Refer to your notes from the discussion on - How do we </a:t>
            </a:r>
            <a:r>
              <a:rPr lang="en-US" b="1" dirty="0"/>
              <a:t>currently</a:t>
            </a:r>
            <a:r>
              <a:rPr lang="en-US" dirty="0"/>
              <a:t> answer the question “</a:t>
            </a:r>
            <a:r>
              <a:rPr kumimoji="0" lang="en-US" sz="1200" b="0" i="0" u="none" strike="noStrike" cap="none" spc="0" normalizeH="0" baseline="0" noProof="0" dirty="0">
                <a:ln>
                  <a:noFill/>
                </a:ln>
                <a:effectLst/>
                <a:uLnTx/>
                <a:uFillTx/>
              </a:rPr>
              <a:t>Is care safe today?”</a:t>
            </a:r>
            <a:endParaRPr kumimoji="0" lang="en-CA" sz="1200" b="0" i="0" u="none" strike="noStrike" cap="none" spc="0" normalizeH="0" baseline="0" noProof="0" dirty="0">
              <a:ln>
                <a:noFill/>
              </a:ln>
              <a:effectLst/>
              <a:uLnTx/>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Now think and reflect on the question - How can we better answer the question “</a:t>
            </a:r>
            <a:r>
              <a:rPr kumimoji="0" lang="en-US" sz="1200" b="0" i="0" u="none" strike="noStrike" cap="none" spc="0" normalizeH="0" baseline="0" noProof="0" dirty="0">
                <a:ln>
                  <a:noFill/>
                </a:ln>
                <a:effectLst/>
                <a:uLnTx/>
                <a:uFillTx/>
              </a:rPr>
              <a:t>Is care safe today?”</a:t>
            </a: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47</a:t>
            </a:fld>
            <a:endParaRPr lang="en-US"/>
          </a:p>
        </p:txBody>
      </p:sp>
    </p:spTree>
    <p:extLst>
      <p:ext uri="{BB962C8B-B14F-4D97-AF65-F5344CB8AC3E}">
        <p14:creationId xmlns:p14="http://schemas.microsoft.com/office/powerpoint/2010/main" val="2568290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48</a:t>
            </a:fld>
            <a:endParaRPr lang="en-US"/>
          </a:p>
        </p:txBody>
      </p:sp>
    </p:spTree>
    <p:extLst>
      <p:ext uri="{BB962C8B-B14F-4D97-AF65-F5344CB8AC3E}">
        <p14:creationId xmlns:p14="http://schemas.microsoft.com/office/powerpoint/2010/main" val="2570717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n-ea"/>
                <a:cs typeface="+mn-cs"/>
              </a:rPr>
              <a:t>Anticipation and preparedness is focused on identifying and addressing potential safety risks before they occur.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Given past harm, reliability and sensitivity to operations, what strategies can you develop to counter potential future harm?</a:t>
            </a:r>
          </a:p>
          <a:p>
            <a:pPr>
              <a:defRPr/>
            </a:pPr>
            <a:r>
              <a:rPr lang="en-GB" sz="800" b="0" kern="1200" dirty="0">
                <a:solidFill>
                  <a:srgbClr val="FF0000"/>
                </a:solidFill>
                <a:latin typeface="+mn-lt"/>
                <a:ea typeface="+mn-ea"/>
                <a:cs typeface="+mn-cs"/>
              </a:rPr>
              <a:t>What this is really addressing:</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Don’t wait for things to go wrong before trying to improve safety.</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Explore new opportunities to develop systematic ways to anticipate future risks.</a:t>
            </a:r>
          </a:p>
          <a:p>
            <a:pPr marL="171450" indent="-171450">
              <a:buFont typeface="Arial" panose="020B0604020202020204" pitchFamily="34" charset="0"/>
              <a:buChar char="•"/>
              <a:defRPr/>
            </a:pPr>
            <a:r>
              <a:rPr lang="en-GB" sz="800" b="0" kern="1200" dirty="0">
                <a:solidFill>
                  <a:srgbClr val="FF0000"/>
                </a:solidFill>
                <a:latin typeface="+mn-lt"/>
                <a:ea typeface="+mn-ea"/>
                <a:cs typeface="+mn-cs"/>
              </a:rPr>
              <a:t>Use a variety of tools and techniques to build an understanding of the factors that give rise to safety issues.</a:t>
            </a:r>
          </a:p>
          <a:p>
            <a:pPr marL="171450" indent="-171450">
              <a:buFont typeface="Arial" panose="020B0604020202020204" pitchFamily="34" charset="0"/>
              <a:buChar char="•"/>
              <a:defRPr/>
            </a:pPr>
            <a:r>
              <a:rPr lang="en-CA" dirty="0"/>
              <a:t>Strengthen staff resilience and critical thinking skills so they can detect and anticipate potential problems.</a:t>
            </a:r>
          </a:p>
          <a:p>
            <a:pPr marL="0" lvl="0" indent="0">
              <a:buFont typeface="Arial" panose="020B0604020202020204" pitchFamily="34" charset="0"/>
              <a:buNone/>
            </a:pPr>
            <a:endParaRPr lang="en-CA" dirty="0"/>
          </a:p>
          <a:p>
            <a:pPr marL="0" lvl="0" indent="0">
              <a:buFont typeface="Arial" panose="020B0604020202020204" pitchFamily="34" charset="0"/>
              <a:buNone/>
            </a:pPr>
            <a:r>
              <a:rPr lang="en-CA" dirty="0"/>
              <a:t>Other considerations:</a:t>
            </a:r>
          </a:p>
          <a:p>
            <a:pPr marL="171450" lvl="0" indent="-171450">
              <a:buFont typeface="Arial" panose="020B0604020202020204" pitchFamily="34" charset="0"/>
              <a:buChar char="•"/>
            </a:pPr>
            <a:r>
              <a:rPr lang="en-CA" dirty="0"/>
              <a:t>Is there a risk that by focusing so much on following standards and completing checklists, that one may lose out on developing the skill set of critical thinking?</a:t>
            </a:r>
          </a:p>
          <a:p>
            <a:pPr marL="171450" lvl="0" indent="-171450">
              <a:buFont typeface="Arial" panose="020B0604020202020204" pitchFamily="34" charset="0"/>
              <a:buChar char="•"/>
            </a:pPr>
            <a:r>
              <a:rPr lang="en-CA" dirty="0"/>
              <a:t>Can you build an army of safety detectives and problem solvers by </a:t>
            </a:r>
            <a:r>
              <a:rPr lang="en-CA" sz="1200" kern="1200" dirty="0">
                <a:solidFill>
                  <a:schemeClr val="tx1"/>
                </a:solidFill>
                <a:latin typeface="+mn-lt"/>
                <a:ea typeface="+mn-ea"/>
                <a:cs typeface="+mn-cs"/>
              </a:rPr>
              <a:t>inviting curiosity and inquisitiveness?</a:t>
            </a:r>
          </a:p>
          <a:p>
            <a:pPr marL="171450" lvl="0" indent="-171450">
              <a:buFont typeface="Arial" panose="020B0604020202020204" pitchFamily="34" charset="0"/>
              <a:buChar char="•"/>
            </a:pPr>
            <a:r>
              <a:rPr lang="en-CA" dirty="0"/>
              <a:t>We can develop this skill through activities and conversations.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49</a:t>
            </a:fld>
            <a:endParaRPr lang="en-US"/>
          </a:p>
        </p:txBody>
      </p:sp>
    </p:spTree>
    <p:extLst>
      <p:ext uri="{BB962C8B-B14F-4D97-AF65-F5344CB8AC3E}">
        <p14:creationId xmlns:p14="http://schemas.microsoft.com/office/powerpoint/2010/main" val="2089941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Reference - The MMSF Full Report (2013)</a:t>
            </a:r>
            <a:r>
              <a:rPr lang="en-CA" dirty="0">
                <a:hlinkClick r:id="rId3"/>
              </a:rPr>
              <a:t> https://www.health.org.uk/publications/the-measurement-and-monitoring-of-safety</a:t>
            </a:r>
            <a:endParaRPr lang="en-CA" dirty="0"/>
          </a:p>
          <a:p>
            <a:pPr marL="0" indent="0">
              <a:buFont typeface="Arial" panose="020B0604020202020204" pitchFamily="34" charset="0"/>
              <a:buNone/>
            </a:pPr>
            <a:r>
              <a:rPr lang="en-CA" sz="1200" dirty="0">
                <a:solidFill>
                  <a:srgbClr val="000000"/>
                </a:solidFill>
                <a:effectLst/>
                <a:latin typeface="Calibri" panose="020F0502020204030204" pitchFamily="34" charset="0"/>
                <a:ea typeface="Calibri" panose="020F0502020204030204" pitchFamily="34" charset="0"/>
              </a:rPr>
              <a:t>At the patient, client, resident level, the treatment of complex, fluctuating conditions requires us to anticipate changes and be prepared to adjust treatment as the patient’s condition changes. </a:t>
            </a:r>
          </a:p>
          <a:p>
            <a:pPr marL="0" indent="0">
              <a:buFont typeface="Arial" panose="020B0604020202020204" pitchFamily="34" charset="0"/>
              <a:buNone/>
            </a:pPr>
            <a:endParaRPr lang="en-CA" sz="1200" dirty="0">
              <a:solidFill>
                <a:srgbClr val="000000"/>
              </a:solidFill>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ea typeface="Calibri" panose="020F0502020204030204" pitchFamily="34" charset="0"/>
              </a:rPr>
              <a:t>In an organization, safety requires clinicians and managers to anticipate and prepare, assess threats to safety and take action to intervene. This reduces risks at the unit, clinic, home, department or systems level.</a:t>
            </a:r>
          </a:p>
          <a:p>
            <a:pPr marL="0" indent="0">
              <a:buFont typeface="Arial" panose="020B0604020202020204" pitchFamily="34" charset="0"/>
              <a:buNone/>
            </a:pPr>
            <a:endParaRPr lang="en-CA" sz="1200" dirty="0">
              <a:solidFill>
                <a:srgbClr val="000000"/>
              </a:solidFill>
              <a:effectLst/>
              <a:latin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rPr>
              <a:t>Patient level:</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risk of falls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pressure injuries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maintaining activities of daily living </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deteriorating condition,  etc.</a:t>
            </a:r>
          </a:p>
          <a:p>
            <a:pPr marL="0" indent="0">
              <a:buFont typeface="Arial" panose="020B0604020202020204" pitchFamily="34" charset="0"/>
              <a:buNone/>
            </a:pPr>
            <a:endParaRPr lang="en-CA" sz="1200" dirty="0">
              <a:solidFill>
                <a:srgbClr val="000000"/>
              </a:solidFill>
              <a:effectLst/>
              <a:latin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rPr>
              <a:t>Unit/clinic/community level:</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staffing ratios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Absenteeism</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patient/client census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patient/client complexity</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infectious outbreaks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 safety culture</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Equipment</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 safety, etc. </a:t>
            </a:r>
          </a:p>
          <a:p>
            <a:pPr marL="0" indent="0">
              <a:buFont typeface="Arial" panose="020B0604020202020204" pitchFamily="34" charset="0"/>
              <a:buNone/>
            </a:pPr>
            <a:endParaRPr lang="en-CA" sz="1200" dirty="0">
              <a:solidFill>
                <a:srgbClr val="000000"/>
              </a:solidFill>
              <a:effectLst/>
              <a:latin typeface="Calibri" panose="020F0502020204030204" pitchFamily="34" charset="0"/>
            </a:endParaRPr>
          </a:p>
          <a:p>
            <a:pPr marL="0" indent="0">
              <a:buFont typeface="Arial" panose="020B0604020202020204" pitchFamily="34" charset="0"/>
              <a:buNone/>
            </a:pPr>
            <a:r>
              <a:rPr lang="en-CA" sz="1200" dirty="0">
                <a:solidFill>
                  <a:srgbClr val="000000"/>
                </a:solidFill>
                <a:effectLst/>
                <a:latin typeface="Calibri" panose="020F0502020204030204" pitchFamily="34" charset="0"/>
              </a:rPr>
              <a:t>Organizational level:</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Staffing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Absenteeism</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seasonal fluctuations</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pandemic planning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disaster planning</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infectious disease outbreak</a:t>
            </a:r>
          </a:p>
          <a:p>
            <a:pPr marL="171450" indent="-171450">
              <a:buFont typeface="Arial" panose="020B0604020202020204" pitchFamily="34" charset="0"/>
              <a:buChar char="•"/>
            </a:pPr>
            <a:r>
              <a:rPr lang="en-CA" sz="1200" dirty="0">
                <a:solidFill>
                  <a:srgbClr val="000000"/>
                </a:solidFill>
                <a:effectLst/>
                <a:latin typeface="Calibri" panose="020F0502020204030204" pitchFamily="34" charset="0"/>
              </a:rPr>
              <a:t>patient safety culture, etc.</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50</a:t>
            </a:fld>
            <a:endParaRPr lang="en-US"/>
          </a:p>
        </p:txBody>
      </p:sp>
    </p:spTree>
    <p:extLst>
      <p:ext uri="{BB962C8B-B14F-4D97-AF65-F5344CB8AC3E}">
        <p14:creationId xmlns:p14="http://schemas.microsoft.com/office/powerpoint/2010/main" val="922862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a brief introduction to “Anticipation and Preparedness”, </a:t>
            </a:r>
          </a:p>
          <a:p>
            <a:r>
              <a:rPr lang="en-US" dirty="0"/>
              <a:t>Think and reflect on the question “How do we currently answer the question “Will care be safe in the future?” </a:t>
            </a:r>
          </a:p>
        </p:txBody>
      </p:sp>
      <p:sp>
        <p:nvSpPr>
          <p:cNvPr id="4" name="Slide Number Placeholder 3"/>
          <p:cNvSpPr>
            <a:spLocks noGrp="1"/>
          </p:cNvSpPr>
          <p:nvPr>
            <p:ph type="sldNum" sz="quarter" idx="5"/>
          </p:nvPr>
        </p:nvSpPr>
        <p:spPr/>
        <p:txBody>
          <a:bodyPr/>
          <a:lstStyle/>
          <a:p>
            <a:fld id="{4144B198-1CCF-724B-908F-5F66E990C5BE}" type="slidenum">
              <a:rPr lang="en-US" smtClean="0"/>
              <a:t>51</a:t>
            </a:fld>
            <a:endParaRPr lang="en-US"/>
          </a:p>
        </p:txBody>
      </p:sp>
    </p:spTree>
    <p:extLst>
      <p:ext uri="{BB962C8B-B14F-4D97-AF65-F5344CB8AC3E}">
        <p14:creationId xmlns:p14="http://schemas.microsoft.com/office/powerpoint/2010/main" val="1893859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52</a:t>
            </a:fld>
            <a:endParaRPr lang="en-US"/>
          </a:p>
        </p:txBody>
      </p:sp>
    </p:spTree>
    <p:extLst>
      <p:ext uri="{BB962C8B-B14F-4D97-AF65-F5344CB8AC3E}">
        <p14:creationId xmlns:p14="http://schemas.microsoft.com/office/powerpoint/2010/main" val="517484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000" kern="100" dirty="0">
                <a:effectLst/>
                <a:latin typeface="Aptos" panose="020B0004020202020204" pitchFamily="34" charset="0"/>
                <a:ea typeface="Times New Roman" panose="02020603050405020304" pitchFamily="18" charset="0"/>
                <a:cs typeface="Arial" panose="020B0604020202020204" pitchFamily="34" charset="0"/>
              </a:rPr>
              <a:t>Like the MMS Framework, </a:t>
            </a:r>
            <a:r>
              <a:rPr lang="en-GB" sz="1000" b="1" kern="100" dirty="0">
                <a:effectLst/>
                <a:latin typeface="Aptos" panose="020B0004020202020204" pitchFamily="34" charset="0"/>
                <a:ea typeface="Times New Roman" panose="02020603050405020304" pitchFamily="18" charset="0"/>
                <a:cs typeface="Arial" panose="020B0604020202020204" pitchFamily="34" charset="0"/>
              </a:rPr>
              <a:t>Rethinking Patient Safety </a:t>
            </a:r>
            <a:r>
              <a:rPr lang="en-GB" sz="1000" kern="100" dirty="0">
                <a:effectLst/>
                <a:latin typeface="Aptos" panose="020B0004020202020204" pitchFamily="34" charset="0"/>
                <a:ea typeface="Times New Roman" panose="02020603050405020304" pitchFamily="18" charset="0"/>
                <a:cs typeface="Arial" panose="020B0604020202020204" pitchFamily="34" charset="0"/>
              </a:rPr>
              <a:t>(Healthcare Excellence Canada, October 2023) recognizes that safety is much more than the absence of harm. </a:t>
            </a:r>
            <a:r>
              <a:rPr lang="en-US" dirty="0"/>
              <a:t>To improve patient safety, we must start by thinking and talking about it differently.  </a:t>
            </a: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GB" sz="1000" kern="100" dirty="0">
                <a:effectLst/>
                <a:latin typeface="Aptos" panose="020B0004020202020204" pitchFamily="34" charset="0"/>
                <a:ea typeface="Times New Roman" panose="02020603050405020304" pitchFamily="18" charset="0"/>
                <a:cs typeface="Arial" panose="020B0604020202020204" pitchFamily="34" charset="0"/>
              </a:rPr>
              <a:t>Improving patient safety requires us to look at the whole system: its past, present and future in all their complexity.</a:t>
            </a:r>
            <a:r>
              <a:rPr lang="en-GB" sz="1000" kern="100" baseline="-25000" dirty="0">
                <a:effectLst/>
                <a:latin typeface="Aptos" panose="020B0004020202020204" pitchFamily="34" charset="0"/>
                <a:ea typeface="Times New Roman" panose="02020603050405020304" pitchFamily="18" charset="0"/>
                <a:cs typeface="Arial" panose="020B0604020202020204" pitchFamily="34" charset="0"/>
              </a:rPr>
              <a:t> </a:t>
            </a:r>
            <a:r>
              <a:rPr lang="en-GB" sz="1000" kern="100" dirty="0">
                <a:effectLst/>
                <a:latin typeface="Aptos" panose="020B0004020202020204" pitchFamily="34" charset="0"/>
                <a:ea typeface="Times New Roman" panose="02020603050405020304" pitchFamily="18" charset="0"/>
                <a:cs typeface="Arial" panose="020B0604020202020204" pitchFamily="34" charset="0"/>
              </a:rPr>
              <a:t> </a:t>
            </a:r>
          </a:p>
          <a:p>
            <a:pPr>
              <a:lnSpc>
                <a:spcPct val="115000"/>
              </a:lnSpc>
              <a:spcAft>
                <a:spcPts val="800"/>
              </a:spcAft>
            </a:pPr>
            <a:endParaRPr lang="en-GB" sz="1000" kern="100" dirty="0">
              <a:effectLst/>
              <a:latin typeface="Aptos" panose="020B00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mbria" panose="02040503050406030204" pitchFamily="18" charset="0"/>
                <a:cs typeface="Times New Roman" panose="02020603050405020304" pitchFamily="18" charset="0"/>
              </a:rPr>
              <a:t>Rethinking Patient Safety was released in 2023 by </a:t>
            </a:r>
            <a:r>
              <a:rPr lang="en-CA" sz="1200" b="1" dirty="0">
                <a:effectLst/>
                <a:latin typeface="Arial" panose="020B0604020202020204" pitchFamily="34" charset="0"/>
                <a:ea typeface="Cambria" panose="02040503050406030204" pitchFamily="18" charset="0"/>
                <a:cs typeface="Times New Roman" panose="02020603050405020304" pitchFamily="18" charset="0"/>
              </a:rPr>
              <a:t>Healthcare Excellence Canada</a:t>
            </a:r>
            <a:r>
              <a:rPr lang="en-CA" sz="1200" dirty="0">
                <a:effectLst/>
                <a:latin typeface="Arial" panose="020B0604020202020204" pitchFamily="34" charset="0"/>
                <a:ea typeface="Cambria" panose="02040503050406030204" pitchFamily="18" charset="0"/>
                <a:cs typeface="Times New Roman" panose="02020603050405020304" pitchFamily="18" charset="0"/>
              </a:rPr>
              <a:t>. It was developed because, </a:t>
            </a:r>
            <a:r>
              <a:rPr lang="en-US" sz="1200" dirty="0">
                <a:effectLst/>
                <a:latin typeface="Calibri" panose="020F0502020204030204" pitchFamily="34" charset="0"/>
                <a:ea typeface="Meiryo" panose="020B0604030504040204" pitchFamily="34" charset="-128"/>
                <a:cs typeface="Arial" panose="020B0604020202020204" pitchFamily="34" charset="0"/>
              </a:rPr>
              <a:t>despite 20 years of efforts to improve patient safety, we haven’t been as successful as we had hoped. Healthcare Excellence Canada is encouraging everyone to rethink how they have been defining and approaching patient safety improvement work. </a:t>
            </a:r>
            <a:r>
              <a:rPr lang="en-US" sz="1200" strike="sngStrike" dirty="0">
                <a:effectLst/>
                <a:latin typeface="Calibri" panose="020F0502020204030204" pitchFamily="34" charset="0"/>
                <a:ea typeface="Meiryo" panose="020B0604030504040204" pitchFamily="34" charset="-128"/>
                <a:cs typeface="Arial" panose="020B0604020202020204" pitchFamily="34" charset="0"/>
              </a:rPr>
              <a:t> </a:t>
            </a:r>
            <a:endParaRPr lang="en-CA" sz="1200" dirty="0">
              <a:effectLst/>
              <a:latin typeface="Myriad Pro"/>
              <a:ea typeface="Calibri" panose="020F0502020204030204" pitchFamily="34" charset="0"/>
              <a:cs typeface="Times New Roman" panose="02020603050405020304" pitchFamily="18" charset="0"/>
            </a:endParaRPr>
          </a:p>
          <a:p>
            <a:pPr>
              <a:lnSpc>
                <a:spcPct val="115000"/>
              </a:lnSpc>
              <a:spcAft>
                <a:spcPts val="800"/>
              </a:spcAft>
            </a:pPr>
            <a:endParaRPr lang="en-GB" sz="1200" kern="100" dirty="0">
              <a:effectLst/>
              <a:latin typeface="Aptos" panose="020B0004020202020204" pitchFamily="34" charset="0"/>
              <a:cs typeface="Arial" panose="020B0604020202020204" pitchFamily="34" charset="0"/>
            </a:endParaRPr>
          </a:p>
          <a:p>
            <a:pPr>
              <a:lnSpc>
                <a:spcPct val="115000"/>
              </a:lnSpc>
              <a:spcAft>
                <a:spcPts val="800"/>
              </a:spcAft>
            </a:pPr>
            <a:r>
              <a:rPr lang="en-US" sz="1200" dirty="0"/>
              <a:t>The core statement within Rethinking Patient Safety Reads: </a:t>
            </a:r>
          </a:p>
          <a:p>
            <a:pPr marL="285750" indent="-285750">
              <a:lnSpc>
                <a:spcPct val="115000"/>
              </a:lnSpc>
              <a:spcAft>
                <a:spcPts val="800"/>
              </a:spcAft>
              <a:buFont typeface="Arial" panose="020B0604020202020204" pitchFamily="34" charset="0"/>
              <a:buChar char="•"/>
            </a:pPr>
            <a:r>
              <a:rPr lang="en-US" sz="1200" dirty="0">
                <a:effectLst/>
                <a:latin typeface="Calibri" panose="020F0502020204030204" pitchFamily="34" charset="0"/>
                <a:ea typeface="Meiryo" panose="020B0604030504040204" pitchFamily="34" charset="-128"/>
                <a:cs typeface="Arial" panose="020B0604020202020204" pitchFamily="34" charset="0"/>
              </a:rPr>
              <a:t>“Everyone contributes to patient safety. Together we must learn and act to create safer care and reduce all forms of healthcare harm.”</a:t>
            </a:r>
          </a:p>
          <a:p>
            <a:pPr marL="285750" indent="-285750">
              <a:lnSpc>
                <a:spcPct val="115000"/>
              </a:lnSpc>
              <a:spcAft>
                <a:spcPts val="800"/>
              </a:spcAft>
              <a:buFont typeface="Arial" panose="020B0604020202020204" pitchFamily="34" charset="0"/>
              <a:buChar char="•"/>
            </a:pPr>
            <a:r>
              <a:rPr lang="en-US" sz="1200" dirty="0">
                <a:effectLst/>
                <a:highlight>
                  <a:srgbClr val="FFFF00"/>
                </a:highlight>
                <a:latin typeface="Calibri" panose="020F0502020204030204" pitchFamily="34" charset="0"/>
                <a:ea typeface="Meiryo" panose="020B0604030504040204" pitchFamily="34" charset="-128"/>
                <a:cs typeface="Arial" panose="020B0604020202020204" pitchFamily="34" charset="0"/>
              </a:rPr>
              <a:t>It </a:t>
            </a:r>
            <a:r>
              <a:rPr lang="en-US" sz="1200" dirty="0">
                <a:effectLst/>
                <a:latin typeface="Calibri" panose="020F0502020204030204" pitchFamily="34" charset="0"/>
                <a:ea typeface="Meiryo" panose="020B0604030504040204" pitchFamily="34" charset="-128"/>
                <a:cs typeface="Arial" panose="020B0604020202020204" pitchFamily="34" charset="0"/>
              </a:rPr>
              <a:t>includes</a:t>
            </a:r>
            <a:r>
              <a:rPr lang="en-US" sz="1200" dirty="0">
                <a:effectLst/>
                <a:highlight>
                  <a:srgbClr val="FFFF00"/>
                </a:highlight>
                <a:latin typeface="Calibri" panose="020F0502020204030204" pitchFamily="34" charset="0"/>
                <a:ea typeface="Meiryo" panose="020B0604030504040204" pitchFamily="34" charset="-128"/>
                <a:cs typeface="Arial" panose="020B0604020202020204" pitchFamily="34" charset="0"/>
              </a:rPr>
              <a:t> </a:t>
            </a:r>
            <a:r>
              <a:rPr lang="en-US" sz="1200" dirty="0">
                <a:effectLst/>
                <a:latin typeface="Calibri" panose="020F0502020204030204" pitchFamily="34" charset="0"/>
                <a:ea typeface="Meiryo" panose="020B0604030504040204" pitchFamily="34" charset="-128"/>
                <a:cs typeface="Arial" panose="020B0604020202020204" pitchFamily="34" charset="0"/>
              </a:rPr>
              <a:t>a table for reflection and a list of questions for discussion. </a:t>
            </a:r>
          </a:p>
          <a:p>
            <a:pPr>
              <a:lnSpc>
                <a:spcPct val="115000"/>
              </a:lnSpc>
              <a:spcAft>
                <a:spcPts val="800"/>
              </a:spcAft>
            </a:pPr>
            <a:endParaRPr lang="en-US" dirty="0"/>
          </a:p>
          <a:p>
            <a:pPr>
              <a:lnSpc>
                <a:spcPct val="115000"/>
              </a:lnSpc>
              <a:spcAft>
                <a:spcPts val="800"/>
              </a:spcAft>
            </a:pPr>
            <a:r>
              <a:rPr lang="en-US" dirty="0"/>
              <a:t>For more information about Rethinking Patient Safety, please refer to the link on the slide.</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a:t>
            </a:fld>
            <a:endParaRPr lang="en-US"/>
          </a:p>
        </p:txBody>
      </p:sp>
    </p:spTree>
    <p:extLst>
      <p:ext uri="{BB962C8B-B14F-4D97-AF65-F5344CB8AC3E}">
        <p14:creationId xmlns:p14="http://schemas.microsoft.com/office/powerpoint/2010/main" val="3334316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53</a:t>
            </a:fld>
            <a:endParaRPr lang="en-US"/>
          </a:p>
        </p:txBody>
      </p:sp>
    </p:spTree>
    <p:extLst>
      <p:ext uri="{BB962C8B-B14F-4D97-AF65-F5344CB8AC3E}">
        <p14:creationId xmlns:p14="http://schemas.microsoft.com/office/powerpoint/2010/main" val="4045338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90000"/>
              </a:lnSpc>
              <a:spcBef>
                <a:spcPts val="0"/>
              </a:spcBef>
              <a:spcAft>
                <a:spcPts val="600"/>
              </a:spcAft>
              <a:buClrTx/>
              <a:buSzTx/>
              <a:buNone/>
              <a:tabLst/>
              <a:defRPr/>
            </a:pPr>
            <a:r>
              <a:rPr kumimoji="0" lang="en-US" sz="1200" b="0" i="0" u="none" strike="noStrike" cap="none" spc="0" normalizeH="0" baseline="0" noProof="0" dirty="0">
                <a:ln>
                  <a:noFill/>
                </a:ln>
                <a:effectLst/>
                <a:uLnTx/>
                <a:uFillTx/>
              </a:rPr>
              <a:t>Anticipation and preparedness </a:t>
            </a:r>
            <a:r>
              <a:rPr lang="en-US" sz="1200" dirty="0"/>
              <a:t>can be enhanced when leaders look beyond what is traditionally presented as patient safety data in board and senior leadership reports. </a:t>
            </a:r>
          </a:p>
          <a:p>
            <a:pPr marL="0" marR="0" lvl="0" indent="0" fontAlgn="auto">
              <a:lnSpc>
                <a:spcPct val="90000"/>
              </a:lnSpc>
              <a:spcBef>
                <a:spcPts val="0"/>
              </a:spcBef>
              <a:spcAft>
                <a:spcPts val="600"/>
              </a:spcAft>
              <a:buClrTx/>
              <a:buSzTx/>
              <a:buNone/>
              <a:tabLst/>
              <a:defRPr/>
            </a:pPr>
            <a:endParaRPr lang="en-US" dirty="0"/>
          </a:p>
          <a:p>
            <a:pPr marL="0" marR="0" lvl="0" indent="0" fontAlgn="auto">
              <a:lnSpc>
                <a:spcPct val="90000"/>
              </a:lnSpc>
              <a:spcBef>
                <a:spcPts val="0"/>
              </a:spcBef>
              <a:spcAft>
                <a:spcPts val="600"/>
              </a:spcAft>
              <a:buClrTx/>
              <a:buSzTx/>
              <a:buNone/>
              <a:tabLst/>
              <a:defRPr/>
            </a:pPr>
            <a:r>
              <a:rPr lang="en-US" sz="1200" dirty="0"/>
              <a:t>All too often, the patient safety data that leaders are presented with focuses on patient harm – but safety is far broader than physical harm.</a:t>
            </a:r>
          </a:p>
          <a:p>
            <a:pPr marL="0" marR="0" lvl="0" indent="0" fontAlgn="auto">
              <a:lnSpc>
                <a:spcPct val="90000"/>
              </a:lnSpc>
              <a:spcBef>
                <a:spcPts val="0"/>
              </a:spcBef>
              <a:spcAft>
                <a:spcPts val="600"/>
              </a:spcAft>
              <a:buClrTx/>
              <a:buSzTx/>
              <a:buNone/>
              <a:tabLst/>
              <a:defRPr/>
            </a:pPr>
            <a:endParaRPr lang="en-US" dirty="0"/>
          </a:p>
          <a:p>
            <a:pPr marL="0" indent="0">
              <a:lnSpc>
                <a:spcPct val="90000"/>
              </a:lnSpc>
              <a:spcAft>
                <a:spcPts val="600"/>
              </a:spcAft>
              <a:buNone/>
              <a:defRPr/>
            </a:pPr>
            <a:r>
              <a:rPr lang="en-US" sz="1200" dirty="0"/>
              <a:t>By looking at data sets not traditionally labeled as patient safety data, senior leaders can proactively identify what could go wrong, before an incident occurs. </a:t>
            </a:r>
          </a:p>
          <a:p>
            <a:pPr marL="0" indent="0">
              <a:lnSpc>
                <a:spcPct val="90000"/>
              </a:lnSpc>
              <a:spcAft>
                <a:spcPts val="600"/>
              </a:spcAft>
              <a:buNone/>
              <a:defRPr/>
            </a:pPr>
            <a:endParaRPr lang="en-US" dirty="0"/>
          </a:p>
          <a:p>
            <a:pPr marL="0" marR="0" lvl="0" indent="0" algn="l" defTabSz="914400" rtl="0" eaLnBrk="1" fontAlgn="auto" latinLnBrk="0" hangingPunct="1">
              <a:lnSpc>
                <a:spcPct val="90000"/>
              </a:lnSpc>
              <a:spcBef>
                <a:spcPts val="0"/>
              </a:spcBef>
              <a:spcAft>
                <a:spcPts val="600"/>
              </a:spcAft>
              <a:buClrTx/>
              <a:buSzTx/>
              <a:buFontTx/>
              <a:buNone/>
              <a:tabLst/>
              <a:defRPr/>
            </a:pPr>
            <a:r>
              <a:rPr lang="en-US" sz="1800" b="1" dirty="0">
                <a:effectLst/>
                <a:latin typeface="Calibri" panose="020F0502020204030204" pitchFamily="34" charset="0"/>
                <a:ea typeface="Calibri" panose="020F0502020204030204" pitchFamily="34" charset="0"/>
              </a:rPr>
              <a:t>Since these data sets are already routinely reviewed by senior leaders, developing the habit of asking yourself, “What could be the impact on safety?” enables you to build the skill of scanning for and anticipating future safety risks. </a:t>
            </a:r>
            <a:endParaRPr lang="en-CA" sz="1800" b="1" dirty="0">
              <a:effectLst/>
              <a:latin typeface="Calibri" panose="020F0502020204030204" pitchFamily="34" charset="0"/>
              <a:ea typeface="Calibri" panose="020F0502020204030204" pitchFamily="34" charset="0"/>
            </a:endParaRPr>
          </a:p>
          <a:p>
            <a:pPr marL="0" indent="0">
              <a:lnSpc>
                <a:spcPct val="90000"/>
              </a:lnSpc>
              <a:spcAft>
                <a:spcPts val="600"/>
              </a:spcAft>
              <a:buNone/>
              <a:defRPr/>
            </a:pPr>
            <a:r>
              <a:rPr lang="en-US" b="1" dirty="0"/>
              <a:t> </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54</a:t>
            </a:fld>
            <a:endParaRPr lang="en-US"/>
          </a:p>
        </p:txBody>
      </p:sp>
    </p:spTree>
    <p:extLst>
      <p:ext uri="{BB962C8B-B14F-4D97-AF65-F5344CB8AC3E}">
        <p14:creationId xmlns:p14="http://schemas.microsoft.com/office/powerpoint/2010/main" val="1407622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defRPr/>
            </a:pPr>
            <a:r>
              <a:rPr lang="en-US" sz="1200" b="1" dirty="0"/>
              <a:t>This safety theme cloud is asking you to: </a:t>
            </a:r>
            <a:endParaRPr lang="en-US" dirty="0"/>
          </a:p>
          <a:p>
            <a:pPr marL="0" marR="0" lvl="0" indent="0" fontAlgn="auto">
              <a:lnSpc>
                <a:spcPct val="90000"/>
              </a:lnSpc>
              <a:spcBef>
                <a:spcPts val="0"/>
              </a:spcBef>
              <a:spcAft>
                <a:spcPts val="600"/>
              </a:spcAft>
              <a:buClrTx/>
              <a:buSzTx/>
              <a:buNone/>
              <a:tabLst/>
              <a:defRPr/>
            </a:pPr>
            <a:r>
              <a:rPr kumimoji="0" lang="en-US" b="0" i="0" u="none" strike="noStrike" cap="none" spc="0" normalizeH="0" baseline="0" noProof="0" dirty="0">
                <a:ln>
                  <a:noFill/>
                </a:ln>
                <a:effectLst/>
                <a:uLnTx/>
                <a:uFillTx/>
              </a:rPr>
              <a:t>consider how operational data </a:t>
            </a:r>
            <a:r>
              <a:rPr lang="en-US" dirty="0"/>
              <a:t>might inform your understanding of future safety risks. These can include:</a:t>
            </a:r>
            <a:endParaRPr kumimoji="0" lang="en-US" b="0" i="0" u="none" strike="noStrike" cap="none" spc="0" normalizeH="0" baseline="0" noProof="0" dirty="0">
              <a:ln>
                <a:noFill/>
              </a:ln>
              <a:effectLst/>
              <a:uLnTx/>
              <a:uFillTx/>
            </a:endParaRP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lang="en-US" dirty="0"/>
              <a:t>client demographics and equity </a:t>
            </a:r>
            <a:r>
              <a:rPr lang="en-US" dirty="0" err="1"/>
              <a:t>stratifers</a:t>
            </a:r>
            <a:endParaRPr lang="en-US" dirty="0"/>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referral rates, wait times</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leaving without being seen</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access to diagnostic testing, beds</a:t>
            </a:r>
            <a:r>
              <a:rPr lang="en-US" dirty="0"/>
              <a:t> and services</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staff turnover, skill mix and sickness data</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statutory and mandatory training compliance levels</a:t>
            </a:r>
          </a:p>
          <a:p>
            <a:pPr marL="171450" marR="0" lvl="0" indent="-171450" fontAlgn="auto">
              <a:lnSpc>
                <a:spcPct val="90000"/>
              </a:lnSpc>
              <a:spcBef>
                <a:spcPts val="0"/>
              </a:spcBef>
              <a:spcAft>
                <a:spcPts val="600"/>
              </a:spcAft>
              <a:buClrTx/>
              <a:buSzTx/>
              <a:buFont typeface="Arial" panose="020B0604020202020204" pitchFamily="34" charset="0"/>
              <a:buChar char="•"/>
              <a:tabLst/>
              <a:defRPr/>
            </a:pPr>
            <a:r>
              <a:rPr lang="en-US" dirty="0"/>
              <a:t>or other types of data you collect in your settings</a:t>
            </a:r>
          </a:p>
          <a:p>
            <a:pPr marL="0" marR="0" lvl="0" indent="0" fontAlgn="auto">
              <a:lnSpc>
                <a:spcPct val="90000"/>
              </a:lnSpc>
              <a:spcBef>
                <a:spcPts val="0"/>
              </a:spcBef>
              <a:spcAft>
                <a:spcPts val="600"/>
              </a:spcAft>
              <a:buClrTx/>
              <a:buSzTx/>
              <a:buNone/>
              <a:tabLst/>
              <a:defRPr/>
            </a:pPr>
            <a:endParaRPr lang="en-US" dirty="0"/>
          </a:p>
          <a:p>
            <a:r>
              <a:rPr lang="en-CA" dirty="0"/>
              <a:t>Additional questions from </a:t>
            </a:r>
            <a:r>
              <a:rPr lang="en-CA" b="1" dirty="0"/>
              <a:t>Rethinking Patient Safety </a:t>
            </a:r>
            <a:r>
              <a:rPr lang="en-CA" dirty="0"/>
              <a:t>to consider including in your discussion:</a:t>
            </a:r>
          </a:p>
          <a:p>
            <a:pPr marL="171450" indent="-171450">
              <a:buFont typeface="Arial" panose="020B0604020202020204" pitchFamily="34" charset="0"/>
              <a:buChar char="•"/>
            </a:pPr>
            <a:r>
              <a:rPr lang="en-US" dirty="0"/>
              <a:t>What does patient safety mean to you?</a:t>
            </a:r>
          </a:p>
          <a:p>
            <a:pPr marL="171450" indent="-171450">
              <a:buFont typeface="Arial" panose="020B0604020202020204" pitchFamily="34" charset="0"/>
              <a:buChar char="•"/>
            </a:pPr>
            <a:r>
              <a:rPr lang="en-US" dirty="0"/>
              <a:t>How is the presence of safety different from the absence of harm?</a:t>
            </a:r>
          </a:p>
          <a:p>
            <a:pPr marL="171450" indent="-171450">
              <a:buFont typeface="Arial" panose="020B0604020202020204" pitchFamily="34" charset="0"/>
              <a:buChar char="•"/>
            </a:pPr>
            <a:r>
              <a:rPr lang="en-US" dirty="0"/>
              <a:t>Do your safety metrics tell you how safe your care is or how lucky you have been?</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55</a:t>
            </a:fld>
            <a:endParaRPr lang="en-US"/>
          </a:p>
        </p:txBody>
      </p:sp>
    </p:spTree>
    <p:extLst>
      <p:ext uri="{BB962C8B-B14F-4D97-AF65-F5344CB8AC3E}">
        <p14:creationId xmlns:p14="http://schemas.microsoft.com/office/powerpoint/2010/main" val="21284488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56</a:t>
            </a:fld>
            <a:endParaRPr lang="en-US"/>
          </a:p>
        </p:txBody>
      </p:sp>
    </p:spTree>
    <p:extLst>
      <p:ext uri="{BB962C8B-B14F-4D97-AF65-F5344CB8AC3E}">
        <p14:creationId xmlns:p14="http://schemas.microsoft.com/office/powerpoint/2010/main" val="4178760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57</a:t>
            </a:fld>
            <a:endParaRPr lang="en-US"/>
          </a:p>
        </p:txBody>
      </p:sp>
    </p:spTree>
    <p:extLst>
      <p:ext uri="{BB962C8B-B14F-4D97-AF65-F5344CB8AC3E}">
        <p14:creationId xmlns:p14="http://schemas.microsoft.com/office/powerpoint/2010/main" val="15522715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Additional questions from </a:t>
            </a:r>
            <a:r>
              <a:rPr lang="en-CA" b="1" dirty="0"/>
              <a:t>Rethinking Patient Safety </a:t>
            </a:r>
            <a:r>
              <a:rPr lang="en-CA" dirty="0"/>
              <a:t>to consider including in your discussion:</a:t>
            </a:r>
          </a:p>
          <a:p>
            <a:pPr marL="171450" indent="-171450">
              <a:buFont typeface="Arial" panose="020B0604020202020204" pitchFamily="34" charset="0"/>
              <a:buChar char="•"/>
            </a:pPr>
            <a:r>
              <a:rPr lang="en-US" dirty="0"/>
              <a:t>How have you approached safety in the past? </a:t>
            </a:r>
          </a:p>
          <a:p>
            <a:pPr marL="171450" indent="-171450">
              <a:buFont typeface="Arial" panose="020B0604020202020204" pitchFamily="34" charset="0"/>
              <a:buChar char="•"/>
            </a:pPr>
            <a:r>
              <a:rPr lang="en-US" dirty="0"/>
              <a:t>How might you approach it differently now? </a:t>
            </a:r>
          </a:p>
          <a:p>
            <a:pPr marL="171450" indent="-171450">
              <a:buFont typeface="Arial" panose="020B0604020202020204" pitchFamily="34" charset="0"/>
              <a:buChar char="•"/>
            </a:pPr>
            <a:r>
              <a:rPr lang="en-US" dirty="0"/>
              <a:t>What could you start doing? </a:t>
            </a:r>
          </a:p>
          <a:p>
            <a:pPr marL="171450" indent="-171450">
              <a:buFont typeface="Arial" panose="020B0604020202020204" pitchFamily="34" charset="0"/>
              <a:buChar char="•"/>
            </a:pPr>
            <a:r>
              <a:rPr lang="en-US" dirty="0"/>
              <a:t>What could you stop doing?</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58</a:t>
            </a:fld>
            <a:endParaRPr lang="en-US"/>
          </a:p>
        </p:txBody>
      </p:sp>
    </p:spTree>
    <p:extLst>
      <p:ext uri="{BB962C8B-B14F-4D97-AF65-F5344CB8AC3E}">
        <p14:creationId xmlns:p14="http://schemas.microsoft.com/office/powerpoint/2010/main" val="2274015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kumimoji="0" lang="en-US" sz="1200" b="0" i="0" u="none" strike="noStrike" cap="none" spc="0" normalizeH="0" baseline="0" noProof="0" dirty="0">
              <a:ln>
                <a:noFill/>
              </a:ln>
              <a:effectLst/>
              <a:uLnTx/>
              <a:uFillTx/>
            </a:endParaRPr>
          </a:p>
          <a:p>
            <a:r>
              <a:rPr lang="en-US" dirty="0"/>
              <a:t>Now that you have explored Anticipation &amp; Preparedness, and have completed the two anticipation and preparedness safety theme clouds:</a:t>
            </a:r>
          </a:p>
          <a:p>
            <a:pPr marL="171450" indent="-171450">
              <a:buFont typeface="Arial" panose="020B0604020202020204" pitchFamily="34" charset="0"/>
              <a:buChar char="•"/>
            </a:pPr>
            <a:r>
              <a:rPr lang="en-US" dirty="0"/>
              <a:t>Refer to your notes from the discussion on - How do we </a:t>
            </a:r>
            <a:r>
              <a:rPr lang="en-US" b="1" dirty="0"/>
              <a:t>currently</a:t>
            </a:r>
            <a:r>
              <a:rPr lang="en-US" dirty="0"/>
              <a:t> answer the question </a:t>
            </a:r>
            <a:r>
              <a:rPr kumimoji="0" lang="en-US" sz="1200" b="0" i="0" u="none" strike="noStrike" cap="none" spc="0" normalizeH="0" baseline="0" noProof="0" dirty="0">
                <a:ln>
                  <a:noFill/>
                </a:ln>
                <a:effectLst/>
                <a:uLnTx/>
                <a:uFillTx/>
              </a:rPr>
              <a:t>“</a:t>
            </a:r>
            <a:r>
              <a:rPr lang="en-US" dirty="0"/>
              <a:t>Will care be safe in the future?</a:t>
            </a:r>
            <a:r>
              <a:rPr kumimoji="0" lang="en-US" sz="1200" b="0" i="0" u="none" strike="noStrike" cap="none" spc="0" normalizeH="0" baseline="0" noProof="0" dirty="0">
                <a:ln>
                  <a:noFill/>
                </a:ln>
                <a:effectLst/>
                <a:uLnTx/>
                <a:uFillTx/>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Now think </a:t>
            </a:r>
            <a:r>
              <a:rPr lang="en-US" dirty="0"/>
              <a:t>and reflect on the question - </a:t>
            </a:r>
            <a:r>
              <a:rPr kumimoji="0" lang="en-US" sz="1200" b="0" i="0" u="none" strike="noStrike" cap="none" spc="0" normalizeH="0" baseline="0" noProof="0" dirty="0">
                <a:ln>
                  <a:noFill/>
                </a:ln>
                <a:effectLst/>
                <a:uLnTx/>
                <a:uFillTx/>
              </a:rPr>
              <a:t>How can we better answer the question “</a:t>
            </a:r>
            <a:r>
              <a:rPr lang="en-US" dirty="0"/>
              <a:t>Will care be safe in the future?</a:t>
            </a:r>
            <a:r>
              <a:rPr kumimoji="0" lang="en-US" sz="1200" b="0" i="0" u="none" strike="noStrike" cap="none" spc="0" normalizeH="0" baseline="0" noProof="0" dirty="0">
                <a:ln>
                  <a:noFill/>
                </a:ln>
                <a:effectLst/>
                <a:uLnTx/>
                <a:uFillTx/>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p:txBody>
      </p:sp>
      <p:sp>
        <p:nvSpPr>
          <p:cNvPr id="4" name="Slide Number Placeholder 3"/>
          <p:cNvSpPr>
            <a:spLocks noGrp="1"/>
          </p:cNvSpPr>
          <p:nvPr>
            <p:ph type="sldNum" sz="quarter" idx="5"/>
          </p:nvPr>
        </p:nvSpPr>
        <p:spPr/>
        <p:txBody>
          <a:bodyPr/>
          <a:lstStyle/>
          <a:p>
            <a:fld id="{4144B198-1CCF-724B-908F-5F66E990C5BE}" type="slidenum">
              <a:rPr lang="en-US" smtClean="0"/>
              <a:t>59</a:t>
            </a:fld>
            <a:endParaRPr lang="en-US"/>
          </a:p>
        </p:txBody>
      </p:sp>
    </p:spTree>
    <p:extLst>
      <p:ext uri="{BB962C8B-B14F-4D97-AF65-F5344CB8AC3E}">
        <p14:creationId xmlns:p14="http://schemas.microsoft.com/office/powerpoint/2010/main" val="12744738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60</a:t>
            </a:fld>
            <a:endParaRPr lang="en-US"/>
          </a:p>
        </p:txBody>
      </p:sp>
    </p:spTree>
    <p:extLst>
      <p:ext uri="{BB962C8B-B14F-4D97-AF65-F5344CB8AC3E}">
        <p14:creationId xmlns:p14="http://schemas.microsoft.com/office/powerpoint/2010/main" val="38909952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Integration and Learning dimension has us asking whether we are improving and learning: After all, a learning system is a safer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domain focuses on </a:t>
            </a:r>
            <a:r>
              <a:rPr lang="en-US" dirty="0"/>
              <a:t>developing systems to promote a continuous cycle of learning and sharing – not just from safety incidents, but from multiple sources of safety intelligence across all other domains.</a:t>
            </a:r>
          </a:p>
          <a:p>
            <a:endParaRPr lang="en-US" dirty="0">
              <a:cs typeface="Calibri"/>
            </a:endParaRPr>
          </a:p>
          <a:p>
            <a:r>
              <a:rPr lang="en-GB" sz="1800" b="1" i="0" dirty="0">
                <a:solidFill>
                  <a:srgbClr val="000000"/>
                </a:solidFill>
                <a:effectLst/>
                <a:latin typeface="Calibri" panose="020F0502020204030204" pitchFamily="34" charset="0"/>
              </a:rPr>
              <a:t>Important points about integration and learning:</a:t>
            </a:r>
          </a:p>
          <a:p>
            <a:pPr marL="171450" indent="-171450">
              <a:buFont typeface="Arial" panose="020B0604020202020204" pitchFamily="34" charset="0"/>
              <a:buChar char="•"/>
            </a:pPr>
            <a:r>
              <a:rPr lang="en-GB" dirty="0"/>
              <a:t>Integration and learning is the scaffolding for the other domains.</a:t>
            </a:r>
          </a:p>
          <a:p>
            <a:pPr marL="171450" indent="-171450">
              <a:buFont typeface="Arial" panose="020B0604020202020204" pitchFamily="34" charset="0"/>
              <a:buChar char="•"/>
            </a:pPr>
            <a:r>
              <a:rPr lang="en-US" dirty="0"/>
              <a:t>We have made progress in reporting, responding and learning from harm, but true integration and learning needs to move beyond learning from harm and proactively improve safety.  </a:t>
            </a:r>
          </a:p>
          <a:p>
            <a:pPr marL="171450" indent="-171450">
              <a:buFont typeface="Arial" panose="020B0604020202020204" pitchFamily="34" charset="0"/>
              <a:buChar char="•"/>
            </a:pPr>
            <a:r>
              <a:rPr lang="en-GB" dirty="0"/>
              <a:t>Safe organizations not only report and learn from patient safety incidents, but also actively seek insights from the other domains and respond with inquiry, listening, learning and sharing . </a:t>
            </a:r>
          </a:p>
          <a:p>
            <a:pPr marL="171450" indent="-171450">
              <a:buFont typeface="Arial" panose="020B0604020202020204" pitchFamily="34" charset="0"/>
              <a:buChar char="•"/>
            </a:pPr>
            <a:r>
              <a:rPr lang="en-GB" dirty="0"/>
              <a:t>Organizations need to determine: </a:t>
            </a:r>
          </a:p>
          <a:p>
            <a:pPr marL="628650" lvl="1" indent="-171450">
              <a:buFont typeface="Arial" panose="020B0604020202020204" pitchFamily="34" charset="0"/>
              <a:buChar char="•"/>
            </a:pPr>
            <a:r>
              <a:rPr lang="en-GB" dirty="0"/>
              <a:t>how to gather and integrate patient safety information from multiple sources </a:t>
            </a:r>
          </a:p>
          <a:p>
            <a:pPr marL="628650" lvl="1" indent="-171450">
              <a:buFont typeface="Arial" panose="020B0604020202020204" pitchFamily="34" charset="0"/>
              <a:buChar char="•"/>
            </a:pPr>
            <a:r>
              <a:rPr lang="en-GB" dirty="0"/>
              <a:t>and then determine how to use the information to drive meaningful improvement</a:t>
            </a:r>
          </a:p>
          <a:p>
            <a:pPr marL="0" lvl="0" indent="0">
              <a:buFont typeface="Arial" panose="020B0604020202020204" pitchFamily="34" charset="0"/>
              <a:buNone/>
            </a:pPr>
            <a:endParaRPr lang="en-GB"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61</a:t>
            </a:fld>
            <a:endParaRPr lang="en-US"/>
          </a:p>
        </p:txBody>
      </p:sp>
    </p:spTree>
    <p:extLst>
      <p:ext uri="{BB962C8B-B14F-4D97-AF65-F5344CB8AC3E}">
        <p14:creationId xmlns:p14="http://schemas.microsoft.com/office/powerpoint/2010/main" val="550624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Integration and learning is like weaving together five strands of thread to create strong rope. When we interweave all five dimensions of safety, we create a much safer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Measurement and Monitoring of Safety Framework provides an expanded and shared understanding of “what is safety.”</a:t>
            </a: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62</a:t>
            </a:fld>
            <a:endParaRPr lang="en-US"/>
          </a:p>
        </p:txBody>
      </p:sp>
    </p:spTree>
    <p:extLst>
      <p:ext uri="{BB962C8B-B14F-4D97-AF65-F5344CB8AC3E}">
        <p14:creationId xmlns:p14="http://schemas.microsoft.com/office/powerpoint/2010/main" val="303797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overview of the five safety clouds and 10 safety themes that make up the leaders’ self-reflection and discussion activity.  Each safety cloud and theme will be discussed in greater detail in the following slides. </a:t>
            </a:r>
            <a:endParaRPr lang="en-CA"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a:t>
            </a:fld>
            <a:endParaRPr lang="en-US"/>
          </a:p>
        </p:txBody>
      </p:sp>
    </p:spTree>
    <p:extLst>
      <p:ext uri="{BB962C8B-B14F-4D97-AF65-F5344CB8AC3E}">
        <p14:creationId xmlns:p14="http://schemas.microsoft.com/office/powerpoint/2010/main" val="37773485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 brief introduction to Integration and Learning</a:t>
            </a:r>
          </a:p>
          <a:p>
            <a:r>
              <a:rPr lang="en-US" dirty="0"/>
              <a:t>Think and reflect on the question - How do we currently answer the question “Are we responding and improving?” </a:t>
            </a:r>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63</a:t>
            </a:fld>
            <a:endParaRPr lang="en-US"/>
          </a:p>
        </p:txBody>
      </p:sp>
    </p:spTree>
    <p:extLst>
      <p:ext uri="{BB962C8B-B14F-4D97-AF65-F5344CB8AC3E}">
        <p14:creationId xmlns:p14="http://schemas.microsoft.com/office/powerpoint/2010/main" val="19220564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64</a:t>
            </a:fld>
            <a:endParaRPr lang="en-US"/>
          </a:p>
        </p:txBody>
      </p:sp>
    </p:spTree>
    <p:extLst>
      <p:ext uri="{BB962C8B-B14F-4D97-AF65-F5344CB8AC3E}">
        <p14:creationId xmlns:p14="http://schemas.microsoft.com/office/powerpoint/2010/main" val="2391087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65</a:t>
            </a:fld>
            <a:endParaRPr lang="en-US"/>
          </a:p>
        </p:txBody>
      </p:sp>
    </p:spTree>
    <p:extLst>
      <p:ext uri="{BB962C8B-B14F-4D97-AF65-F5344CB8AC3E}">
        <p14:creationId xmlns:p14="http://schemas.microsoft.com/office/powerpoint/2010/main" val="1035885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200" b="1" dirty="0"/>
              <a:t>Background: </a:t>
            </a:r>
            <a:r>
              <a:rPr lang="en-US" sz="1800" dirty="0">
                <a:effectLst/>
                <a:latin typeface="Calibri" panose="020F0502020204030204" pitchFamily="34" charset="0"/>
                <a:ea typeface="Calibri" panose="020F0502020204030204" pitchFamily="34" charset="0"/>
              </a:rPr>
              <a:t>Healthcare organizations often struggle with how to effectively share learning from incident investigations, safety audits, walk-rounds and safety culture surveys. The challenges lie in ensuring that feedback reaches the right teams in a meaningful way and that it is shared more broadly across the organization. Specific challenges include: </a:t>
            </a:r>
            <a:endParaRPr lang="en-CA"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Simply informing staff of the outcome of an audit or investigation and expecting improvement to occur.</a:t>
            </a:r>
            <a:endParaRPr lang="en-CA"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Failing to reach “hard-to-access” groups such as staff who do not access emails or the intranet, staff who work night shifts and staff without a local office).</a:t>
            </a:r>
            <a:endParaRPr lang="en-CA"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Sharing findings without context or engagements strategies, such as storytelling or case vignettes, to make the learning more impactful.</a:t>
            </a:r>
            <a:endParaRPr lang="en-CA"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rPr>
              <a:t>Limiting feedback to the team involved in an incident without sharing it more broadly across the organization, particularly in areas where similar risks may exist.</a:t>
            </a:r>
            <a:endParaRPr lang="en-CA"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66</a:t>
            </a:fld>
            <a:endParaRPr lang="en-US"/>
          </a:p>
        </p:txBody>
      </p:sp>
    </p:spTree>
    <p:extLst>
      <p:ext uri="{BB962C8B-B14F-4D97-AF65-F5344CB8AC3E}">
        <p14:creationId xmlns:p14="http://schemas.microsoft.com/office/powerpoint/2010/main" val="2950015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67</a:t>
            </a:fld>
            <a:endParaRPr lang="en-US"/>
          </a:p>
        </p:txBody>
      </p:sp>
    </p:spTree>
    <p:extLst>
      <p:ext uri="{BB962C8B-B14F-4D97-AF65-F5344CB8AC3E}">
        <p14:creationId xmlns:p14="http://schemas.microsoft.com/office/powerpoint/2010/main" val="22029293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68</a:t>
            </a:fld>
            <a:endParaRPr lang="en-US"/>
          </a:p>
        </p:txBody>
      </p:sp>
    </p:spTree>
    <p:extLst>
      <p:ext uri="{BB962C8B-B14F-4D97-AF65-F5344CB8AC3E}">
        <p14:creationId xmlns:p14="http://schemas.microsoft.com/office/powerpoint/2010/main" val="4202554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a:rPr>
              <a:t>Background</a:t>
            </a:r>
          </a:p>
          <a:p>
            <a:r>
              <a:rPr lang="en-US" sz="1800" dirty="0">
                <a:effectLst/>
                <a:latin typeface="Calibri" panose="020F0502020204030204" pitchFamily="34" charset="0"/>
                <a:ea typeface="Calibri" panose="020F0502020204030204" pitchFamily="34" charset="0"/>
              </a:rPr>
              <a:t>Healthcare leaders sometimes face an avalanche of patient safety metrics and information – from dashboards and scorecards to board and senior leadership meeting papers. This overload of information, or “integration fog”, can obscure meaningful insights, making it hard for leaders to interpret and act on safety data effectively. </a:t>
            </a:r>
            <a:endParaRPr lang="en-CA"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Meanwhile, healthcare organizations in many cases continue using outdated safety metrics and approaches when more relevant safety data is available. And when color-coded data (e.g. red, amber, green) draw attention only to high-risk (red) areas, leaders may overlook broader safety trends. Cutting through this fog requires a thoughtful approach to selecting, presenting, discussing and integrating safety data.</a:t>
            </a:r>
            <a:r>
              <a:rPr lang="en-CA" sz="1800" dirty="0">
                <a:effectLst/>
                <a:latin typeface="Calibri" panose="020F0502020204030204" pitchFamily="34" charset="0"/>
                <a:ea typeface="Calibri" panose="020F0502020204030204" pitchFamily="34" charset="0"/>
              </a:rPr>
              <a:t>  </a:t>
            </a:r>
          </a:p>
          <a:p>
            <a:r>
              <a:rPr lang="en-CA"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69</a:t>
            </a:fld>
            <a:endParaRPr lang="en-US"/>
          </a:p>
        </p:txBody>
      </p:sp>
    </p:spTree>
    <p:extLst>
      <p:ext uri="{BB962C8B-B14F-4D97-AF65-F5344CB8AC3E}">
        <p14:creationId xmlns:p14="http://schemas.microsoft.com/office/powerpoint/2010/main" val="3793821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70</a:t>
            </a:fld>
            <a:endParaRPr lang="en-US"/>
          </a:p>
        </p:txBody>
      </p:sp>
    </p:spTree>
    <p:extLst>
      <p:ext uri="{BB962C8B-B14F-4D97-AF65-F5344CB8AC3E}">
        <p14:creationId xmlns:p14="http://schemas.microsoft.com/office/powerpoint/2010/main" val="36335082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cap="none" spc="0" normalizeH="0" baseline="0" noProof="0" dirty="0">
              <a:ln>
                <a:noFill/>
              </a:ln>
              <a:effectLst/>
              <a:uLnTx/>
              <a:uFillTx/>
            </a:endParaRPr>
          </a:p>
          <a:p>
            <a:r>
              <a:rPr lang="en-US" dirty="0"/>
              <a:t>Now that you have explored Integration &amp; learning, and have completed the two “Integration &amp; Learning” safety theme clouds: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Refer to your notes from the discussion on - How do we </a:t>
            </a:r>
            <a:r>
              <a:rPr lang="en-US" b="1" dirty="0"/>
              <a:t>currently</a:t>
            </a:r>
            <a:r>
              <a:rPr lang="en-US" dirty="0"/>
              <a:t> answer the question “Are we responding and improving?”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cap="none" spc="0" normalizeH="0" baseline="0" noProof="0" dirty="0">
                <a:ln>
                  <a:noFill/>
                </a:ln>
                <a:effectLst/>
                <a:uLnTx/>
                <a:uFillTx/>
              </a:rPr>
              <a:t>Now </a:t>
            </a:r>
            <a:r>
              <a:rPr lang="en-US" dirty="0"/>
              <a:t>think and reflect on the question - </a:t>
            </a:r>
            <a:r>
              <a:rPr kumimoji="0" lang="en-US" sz="1200" b="0" i="0" u="none" strike="noStrike" cap="none" spc="0" normalizeH="0" baseline="0" noProof="0" dirty="0">
                <a:ln>
                  <a:noFill/>
                </a:ln>
                <a:effectLst/>
                <a:uLnTx/>
                <a:uFillTx/>
              </a:rPr>
              <a:t>How can we better answer the question </a:t>
            </a:r>
            <a:r>
              <a:rPr lang="en-US" dirty="0"/>
              <a:t>“Are we responding and improving?” </a:t>
            </a:r>
            <a:endParaRPr lang="en-CA"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71</a:t>
            </a:fld>
            <a:endParaRPr lang="en-US"/>
          </a:p>
        </p:txBody>
      </p:sp>
    </p:spTree>
    <p:extLst>
      <p:ext uri="{BB962C8B-B14F-4D97-AF65-F5344CB8AC3E}">
        <p14:creationId xmlns:p14="http://schemas.microsoft.com/office/powerpoint/2010/main" val="26306583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rPr>
              <a:t>You've now explored each safety cloud and reflected on the key question it asks:</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Past harm – Has care been safe in the past?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Reliability – Are our clinical systems and processes reliable?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Sensitivity to operations – Is care safe today?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Anticipation &amp; preparedness – Will care be safe in the future? </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Integration &amp; learning – Are we responding and improving?</a:t>
            </a:r>
          </a:p>
          <a:p>
            <a:r>
              <a:rPr lang="en-CA" sz="1800" dirty="0">
                <a:effectLst/>
                <a:latin typeface="Calibri" panose="020F0502020204030204" pitchFamily="34" charset="0"/>
                <a:ea typeface="Calibri" panose="020F0502020204030204" pitchFamily="34" charset="0"/>
              </a:rPr>
              <a:t>Like the braided rope illustrated on slide 62, these domains work together to create safer care. Each strand strengthens the others. Your reflections and insights can now become catalysts for meaningful change in your organization.</a:t>
            </a:r>
          </a:p>
          <a:p>
            <a:endParaRPr lang="en-CA" sz="1800" dirty="0">
              <a:effectLst/>
              <a:latin typeface="Calibri" panose="020F0502020204030204" pitchFamily="34" charset="0"/>
              <a:ea typeface="Calibri" panose="020F0502020204030204" pitchFamily="34" charset="0"/>
            </a:endParaRPr>
          </a:p>
          <a:p>
            <a:r>
              <a:rPr lang="en-CA" sz="1800" dirty="0">
                <a:effectLst/>
                <a:latin typeface="Calibri" panose="020F0502020204030204" pitchFamily="34" charset="0"/>
                <a:ea typeface="Calibri" panose="020F0502020204030204" pitchFamily="34" charset="0"/>
              </a:rPr>
              <a:t>We encourage you to </a:t>
            </a:r>
            <a:r>
              <a:rPr lang="en-CA" sz="1800" b="0" kern="0" dirty="0">
                <a:solidFill>
                  <a:srgbClr val="002060"/>
                </a:solidFill>
                <a:effectLst/>
                <a:latin typeface="Calibri" panose="020F0502020204030204" pitchFamily="34" charset="0"/>
                <a:ea typeface="Yu Gothic Light" panose="020B0300000000000000" pitchFamily="34" charset="-128"/>
                <a:cs typeface="Times New Roman" panose="02020603050405020304" pitchFamily="18" charset="0"/>
              </a:rPr>
              <a:t>continue your safety journey towards Rethinking Patient Safety.  Here are some suggestions for doing this: </a:t>
            </a:r>
            <a:endParaRPr lang="en-CA"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schedule regular safety discussions with your leadership team</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revisit specific safety clouds or create new safety clouds as challenges and opportunities emerge</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use this workbook to welcome and guide new leaders in your organization’s safety journey</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share insights from your safety cloud discussions broadly within your organization</a:t>
            </a:r>
          </a:p>
          <a:p>
            <a:pPr marL="342900" lvl="0" indent="-342900">
              <a:buFont typeface="Symbol" panose="05050102010706020507" pitchFamily="18" charset="2"/>
              <a:buChar char=""/>
            </a:pPr>
            <a:r>
              <a:rPr lang="en-CA" sz="1800" dirty="0">
                <a:effectLst/>
                <a:latin typeface="Calibri" panose="020F0502020204030204" pitchFamily="34" charset="0"/>
                <a:ea typeface="Calibri" panose="020F0502020204030204" pitchFamily="34" charset="0"/>
              </a:rPr>
              <a:t>Explore additional safety activities  available to support your organization’s journey toward Rethinking Patient Safety. – the next slide includes some additional resources for you to consider.</a:t>
            </a:r>
          </a:p>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72</a:t>
            </a:fld>
            <a:endParaRPr lang="en-US"/>
          </a:p>
        </p:txBody>
      </p:sp>
    </p:spTree>
    <p:extLst>
      <p:ext uri="{BB962C8B-B14F-4D97-AF65-F5344CB8AC3E}">
        <p14:creationId xmlns:p14="http://schemas.microsoft.com/office/powerpoint/2010/main" val="124021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5B403-3F0A-03B6-90D9-0C89EF18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4A35D-E20D-12A2-F065-3BAF5E7D9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26AA7-70C8-0F8A-7C7C-C215AFB9AF4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888450AC-B6DB-D16E-3B93-7364B9005DD9}"/>
              </a:ext>
            </a:extLst>
          </p:cNvPr>
          <p:cNvSpPr>
            <a:spLocks noGrp="1"/>
          </p:cNvSpPr>
          <p:nvPr>
            <p:ph type="sldNum" sz="quarter" idx="5"/>
          </p:nvPr>
        </p:nvSpPr>
        <p:spPr/>
        <p:txBody>
          <a:bodyPr/>
          <a:lstStyle/>
          <a:p>
            <a:fld id="{4144B198-1CCF-724B-908F-5F66E990C5BE}" type="slidenum">
              <a:rPr lang="en-US" smtClean="0"/>
              <a:t>8</a:t>
            </a:fld>
            <a:endParaRPr lang="en-US"/>
          </a:p>
        </p:txBody>
      </p:sp>
    </p:spTree>
    <p:extLst>
      <p:ext uri="{BB962C8B-B14F-4D97-AF65-F5344CB8AC3E}">
        <p14:creationId xmlns:p14="http://schemas.microsoft.com/office/powerpoint/2010/main" val="20058985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144B198-1CCF-724B-908F-5F66E990C5BE}" type="slidenum">
              <a:rPr lang="en-US" smtClean="0"/>
              <a:t>73</a:t>
            </a:fld>
            <a:endParaRPr lang="en-US"/>
          </a:p>
        </p:txBody>
      </p:sp>
    </p:spTree>
    <p:extLst>
      <p:ext uri="{BB962C8B-B14F-4D97-AF65-F5344CB8AC3E}">
        <p14:creationId xmlns:p14="http://schemas.microsoft.com/office/powerpoint/2010/main" val="2879016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74</a:t>
            </a:fld>
            <a:endParaRPr lang="en-US"/>
          </a:p>
        </p:txBody>
      </p:sp>
    </p:spTree>
    <p:extLst>
      <p:ext uri="{BB962C8B-B14F-4D97-AF65-F5344CB8AC3E}">
        <p14:creationId xmlns:p14="http://schemas.microsoft.com/office/powerpoint/2010/main" val="2080625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b="1" dirty="0"/>
              <a:t>Past harm:</a:t>
            </a:r>
            <a:r>
              <a:rPr lang="en-CA" altLang="en-US" dirty="0"/>
              <a:t> Has care been safe in the past?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This dimension</a:t>
            </a:r>
            <a:r>
              <a:rPr lang="en-CA" altLang="en-US" baseline="0" dirty="0"/>
              <a:t> underscores that </a:t>
            </a:r>
            <a:r>
              <a:rPr lang="en-CA" altLang="en-US" dirty="0"/>
              <a:t>“</a:t>
            </a:r>
            <a:r>
              <a:rPr lang="en-CA" altLang="en-US" b="1" dirty="0"/>
              <a:t>Measuring harm is not equivalent to measuring safety but is an essential foundation</a:t>
            </a:r>
            <a:r>
              <a:rPr lang="en-CA" altLang="en-US" dirty="0"/>
              <a:t>”. While understanding past harm is crucial, it alone is not enough to drive meaningful improvements to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pPr>
              <a:defRPr/>
            </a:pPr>
            <a:r>
              <a:rPr lang="en-CA" sz="1200" i="0" dirty="0"/>
              <a:t>In this dimension, past harm </a:t>
            </a:r>
            <a:r>
              <a:rPr lang="en-CA" sz="1200" dirty="0"/>
              <a:t>is the measurement of multiple types and aspects of harm</a:t>
            </a:r>
            <a:r>
              <a:rPr lang="en-CA" dirty="0"/>
              <a:t> </a:t>
            </a:r>
            <a:r>
              <a:rPr lang="en-CA" b="1" dirty="0"/>
              <a:t>to help assess whether care has been safe in the past and is becoming safer. </a:t>
            </a:r>
            <a:r>
              <a:rPr lang="en-CA" b="0" dirty="0"/>
              <a:t>For example</a:t>
            </a:r>
            <a:r>
              <a:rPr lang="en-CA" b="1" dirty="0"/>
              <a:t>, </a:t>
            </a:r>
            <a:r>
              <a:rPr lang="en-CA" sz="1200" baseline="0" dirty="0"/>
              <a:t>how long ago did the harm </a:t>
            </a:r>
            <a:r>
              <a:rPr lang="en-CA" dirty="0"/>
              <a:t>occur</a:t>
            </a:r>
            <a:r>
              <a:rPr lang="en-CA" sz="1200" baseline="0" dirty="0"/>
              <a:t>, </a:t>
            </a:r>
            <a:r>
              <a:rPr lang="en-CA" dirty="0"/>
              <a:t>and how</a:t>
            </a:r>
            <a:r>
              <a:rPr lang="en-CA" sz="1200" baseline="0" dirty="0"/>
              <a:t> much harm has there been </a:t>
            </a:r>
            <a:r>
              <a:rPr lang="en-CA" sz="1200" dirty="0"/>
              <a:t>over time?</a:t>
            </a:r>
            <a:endParaRPr lang="en-CA" sz="1200" strike="sngStrike" dirty="0">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9</a:t>
            </a:fld>
            <a:endParaRPr lang="en-US"/>
          </a:p>
        </p:txBody>
      </p:sp>
    </p:spTree>
    <p:extLst>
      <p:ext uri="{BB962C8B-B14F-4D97-AF65-F5344CB8AC3E}">
        <p14:creationId xmlns:p14="http://schemas.microsoft.com/office/powerpoint/2010/main" val="1186000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highlight>
                  <a:srgbClr val="FFFFFF"/>
                </a:highlight>
                <a:latin typeface="Arial" panose="020B0604020202020204" pitchFamily="34" charset="0"/>
                <a:ea typeface="Cambria" panose="02040503050406030204" pitchFamily="18" charset="0"/>
                <a:cs typeface="Arial" panose="020B0604020202020204" pitchFamily="34" charset="0"/>
              </a:rPr>
              <a:t>Recognizing and reducing healthcare harm matters to those receiving and delivering care in any setting. As part of championing </a:t>
            </a:r>
            <a:r>
              <a:rPr lang="en-CA" sz="1200" u="sng" dirty="0">
                <a:solidFill>
                  <a:srgbClr val="0000FF"/>
                </a:solidFill>
                <a:effectLst/>
                <a:highlight>
                  <a:srgbClr val="FFFFFF"/>
                </a:highlight>
                <a:latin typeface="Arial" panose="020B0604020202020204" pitchFamily="34" charset="0"/>
                <a:ea typeface="Cambria" panose="02040503050406030204" pitchFamily="18" charset="0"/>
                <a:cs typeface="Arial" panose="020B0604020202020204" pitchFamily="34" charset="0"/>
                <a:hlinkClick r:id="rId3"/>
              </a:rPr>
              <a:t>Rethinking Patient Safety</a:t>
            </a:r>
            <a:r>
              <a:rPr lang="en-CA" sz="1200" dirty="0">
                <a:solidFill>
                  <a:srgbClr val="000000"/>
                </a:solidFill>
                <a:effectLst/>
                <a:highlight>
                  <a:srgbClr val="FFFFFF"/>
                </a:highlight>
                <a:latin typeface="Arial" panose="020B0604020202020204" pitchFamily="34" charset="0"/>
                <a:ea typeface="Cambria" panose="02040503050406030204" pitchFamily="18" charset="0"/>
                <a:cs typeface="Arial" panose="020B0604020202020204" pitchFamily="34" charset="0"/>
              </a:rPr>
              <a:t>, everyone is encouraged to broaden their understanding of healthcare harm as </a:t>
            </a:r>
            <a:r>
              <a:rPr lang="en-CA" sz="1200" dirty="0">
                <a:effectLst/>
                <a:latin typeface="Arial" panose="020B0604020202020204" pitchFamily="34" charset="0"/>
                <a:ea typeface="Cambria" panose="02040503050406030204" pitchFamily="18" charset="0"/>
                <a:cs typeface="Times New Roman" panose="02020603050405020304" pitchFamily="18" charset="0"/>
              </a:rPr>
              <a:t>an important step in delivering safer care for all. </a:t>
            </a:r>
            <a:endParaRPr lang="en-US" b="0" i="0" dirty="0">
              <a:solidFill>
                <a:srgbClr val="575757"/>
              </a:solidFill>
              <a:effectLst/>
              <a:highlight>
                <a:srgbClr val="FFFFFF"/>
              </a:highlight>
              <a:latin typeface="Mabry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75757"/>
              </a:solidFill>
              <a:effectLst/>
              <a:highlight>
                <a:srgbClr val="FFFFFF"/>
              </a:highlight>
              <a:latin typeface="Mabry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75757"/>
                </a:solidFill>
                <a:effectLst/>
                <a:highlight>
                  <a:srgbClr val="FFFFFF"/>
                </a:highlight>
                <a:latin typeface="Mabry Pro"/>
              </a:rPr>
              <a:t>On the screen, you will see an infographic created by Healthcare Excellence Canada that helps broaden our understanding of healthcare harm. It highlights five main concepts that we are describing: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Factors that can promote safety and factors that contribute to safety incidents and harm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Categories of safety incidents that can potentially lead to harm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harm experienced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Who was harmed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lasting impact of the harm on </a:t>
            </a:r>
            <a:r>
              <a:rPr lang="en-US" dirty="0">
                <a:ea typeface="Calibri"/>
                <a:cs typeface="Calibri"/>
              </a:rPr>
              <a:t>people and communities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ea typeface="Calibri"/>
                <a:cs typeface="Calibri"/>
              </a:rPr>
              <a:t>Healthcare Excellence Canada has developed an </a:t>
            </a:r>
            <a:r>
              <a:rPr lang="en-US" dirty="0"/>
              <a:t>activity to stimulate discussions and thoughtful reflections about a broader understanding of healthcare harm. You </a:t>
            </a:r>
            <a:r>
              <a:rPr lang="en-US" dirty="0">
                <a:ea typeface="Calibri"/>
                <a:cs typeface="Calibri"/>
              </a:rPr>
              <a:t>can undertake this exercise with your teams. It is available for download at </a:t>
            </a:r>
            <a:r>
              <a:rPr lang="en-US" dirty="0" err="1">
                <a:ea typeface="Calibri"/>
                <a:cs typeface="Calibri"/>
              </a:rPr>
              <a:t>Understandharm.ca</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4144B198-1CCF-724B-908F-5F66E990C5BE}" type="slidenum">
              <a:rPr lang="en-US" smtClean="0"/>
              <a:t>10</a:t>
            </a:fld>
            <a:endParaRPr lang="en-US"/>
          </a:p>
        </p:txBody>
      </p:sp>
    </p:spTree>
    <p:extLst>
      <p:ext uri="{BB962C8B-B14F-4D97-AF65-F5344CB8AC3E}">
        <p14:creationId xmlns:p14="http://schemas.microsoft.com/office/powerpoint/2010/main" val="565401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ACE4-C272-465E-8D5F-E7F167227EDE}"/>
              </a:ext>
            </a:extLst>
          </p:cNvPr>
          <p:cNvSpPr>
            <a:spLocks noGrp="1"/>
          </p:cNvSpPr>
          <p:nvPr>
            <p:ph type="title"/>
          </p:nvPr>
        </p:nvSpPr>
        <p:spPr>
          <a:xfrm>
            <a:off x="831850" y="2486025"/>
            <a:ext cx="8607425" cy="2076450"/>
          </a:xfrm>
        </p:spPr>
        <p:txBody>
          <a:bodyPr anchor="b">
            <a:normAutofit/>
          </a:bodyPr>
          <a:lstStyle>
            <a:lvl1pPr>
              <a:defRPr sz="6000">
                <a:solidFill>
                  <a:schemeClr val="accent1"/>
                </a:solidFill>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8D6EB1E-DA05-4D3D-BEAE-C55037ED33CD}"/>
              </a:ext>
            </a:extLst>
          </p:cNvPr>
          <p:cNvSpPr>
            <a:spLocks noGrp="1"/>
          </p:cNvSpPr>
          <p:nvPr>
            <p:ph type="body" idx="1"/>
          </p:nvPr>
        </p:nvSpPr>
        <p:spPr>
          <a:xfrm>
            <a:off x="831850" y="4705350"/>
            <a:ext cx="8607425" cy="138430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9AD14A34-A252-40C8-87C2-1A383D517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34808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MIN background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5B41F-7620-4805-9706-B290E60021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70868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MIN background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43F3C-317A-45A0-8388-4819F8CF7AA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137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MIN Layout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484E1-642A-4BF3-9E06-D68015D80B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68" y="0"/>
            <a:ext cx="12187263" cy="68580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D0AB2B7-A222-44FF-B180-C8F0FD623967}" type="slidenum">
              <a:rPr lang="en-CA" smtClean="0"/>
              <a:pPr/>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53483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DMIN Layout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35E4F-D0CA-409F-9865-A87B8BD6D8B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13770" y="1638300"/>
            <a:ext cx="9275861" cy="5219700"/>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D0AB2B7-A222-44FF-B180-C8F0FD623967}" type="slidenum">
              <a:rPr lang="en-CA" smtClean="0"/>
              <a:pPr/>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2134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Ex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47555-6837-CD41-8818-17C352AAAA33}"/>
              </a:ext>
            </a:extLst>
          </p:cNvPr>
          <p:cNvSpPr>
            <a:spLocks noGrp="1"/>
          </p:cNvSpPr>
          <p:nvPr>
            <p:ph type="ctrTitle"/>
          </p:nvPr>
        </p:nvSpPr>
        <p:spPr>
          <a:xfrm>
            <a:off x="1149703" y="943430"/>
            <a:ext cx="8336350" cy="1016000"/>
          </a:xfrm>
        </p:spPr>
        <p:txBody>
          <a:bodyPr anchor="t">
            <a:normAutofit/>
          </a:bodyPr>
          <a:lstStyle>
            <a:lvl1pPr algn="l">
              <a:defRPr sz="44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222660E3-CBBE-8144-8335-7BAB5C2919E6}"/>
              </a:ext>
            </a:extLst>
          </p:cNvPr>
          <p:cNvSpPr>
            <a:spLocks noGrp="1"/>
          </p:cNvSpPr>
          <p:nvPr>
            <p:ph type="subTitle" idx="1"/>
          </p:nvPr>
        </p:nvSpPr>
        <p:spPr>
          <a:xfrm>
            <a:off x="1149703" y="2289778"/>
            <a:ext cx="8336350" cy="1655762"/>
          </a:xfrm>
        </p:spPr>
        <p:txBody>
          <a:bodyPr/>
          <a:lstStyle>
            <a:lvl1pPr marL="0" indent="0" algn="l">
              <a:buNone/>
              <a:defRPr sz="2400" kern="2000" spc="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7A1B6F66-0A57-4574-BFFD-7256E3BF11A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9250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251647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General 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flipH="1">
            <a:off x="2" y="907143"/>
            <a:ext cx="12191998" cy="5950857"/>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93098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General Content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2" name="Title 1">
            <a:extLst>
              <a:ext uri="{FF2B5EF4-FFF2-40B4-BE49-F238E27FC236}">
                <a16:creationId xmlns:a16="http://schemas.microsoft.com/office/drawing/2014/main" id="{1A9ED866-9FD9-4FB0-8C01-B6C8EDA222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B4510F9-3B27-447C-834F-A07ADC66D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836382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EC0470-625F-4852-940D-26AB3B36CA7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rot="10800000">
            <a:off x="2" y="907143"/>
            <a:ext cx="12191998" cy="5950857"/>
          </a:xfrm>
          <a:prstGeom prst="rect">
            <a:avLst/>
          </a:prstGeom>
        </p:spPr>
      </p:pic>
      <p:sp>
        <p:nvSpPr>
          <p:cNvPr id="2" name="Title 1">
            <a:extLst>
              <a:ext uri="{FF2B5EF4-FFF2-40B4-BE49-F238E27FC236}">
                <a16:creationId xmlns:a16="http://schemas.microsoft.com/office/drawing/2014/main" id="{C4A4CBA6-BF61-4E57-86BE-0428622741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6AE42C8-92BE-45FC-AF71-EAA026829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006ADC7-7864-42C5-82CB-DB5CF7EFE1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a:extLst>
              <a:ext uri="{FF2B5EF4-FFF2-40B4-BE49-F238E27FC236}">
                <a16:creationId xmlns:a16="http://schemas.microsoft.com/office/drawing/2014/main" id="{CF07B76B-E54A-4F9E-8BBD-8ABD9955FAF9}"/>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9" name="Picture 8">
            <a:extLst>
              <a:ext uri="{FF2B5EF4-FFF2-40B4-BE49-F238E27FC236}">
                <a16:creationId xmlns:a16="http://schemas.microsoft.com/office/drawing/2014/main" id="{446B4F21-44F8-40B9-B2C6-1190996CE3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809900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6EE724-3247-422E-8B0B-1A0DA62FEA9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096000" y="0"/>
            <a:ext cx="6096000" cy="3797300"/>
          </a:xfrm>
          <a:prstGeom prst="rect">
            <a:avLst/>
          </a:prstGeom>
        </p:spPr>
      </p:pic>
      <p:sp>
        <p:nvSpPr>
          <p:cNvPr id="2" name="Title 1">
            <a:extLst>
              <a:ext uri="{FF2B5EF4-FFF2-40B4-BE49-F238E27FC236}">
                <a16:creationId xmlns:a16="http://schemas.microsoft.com/office/drawing/2014/main" id="{3439448E-3C0B-4AC5-A49B-B31F037ADE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B263171-85C1-4513-8D57-1233A6AD7E56}"/>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80638C-09E8-4325-A9E5-355BCF3344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7FB4A45-B488-4240-AF1F-6D8F43AE3515}"/>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0D646-8067-4F11-A500-BD2D8E7EB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a:extLst>
              <a:ext uri="{FF2B5EF4-FFF2-40B4-BE49-F238E27FC236}">
                <a16:creationId xmlns:a16="http://schemas.microsoft.com/office/drawing/2014/main" id="{1EB194A0-CA30-4472-BCA0-B485A5CEF5F5}"/>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68C45C89-0C55-4868-BF7B-810F1413FD4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161335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CF90C-9FCC-44C2-92AA-7FF35437817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1733922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34507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4276-AE76-4308-8A94-EAF0FC29CA20}"/>
              </a:ext>
            </a:extLst>
          </p:cNvPr>
          <p:cNvSpPr>
            <a:spLocks noGrp="1"/>
          </p:cNvSpPr>
          <p:nvPr>
            <p:ph type="title" hasCustomPrompt="1"/>
          </p:nvPr>
        </p:nvSpPr>
        <p:spPr/>
        <p:txBody>
          <a:bodyPr/>
          <a:lstStyle/>
          <a:p>
            <a:r>
              <a:rPr lang="en-US"/>
              <a:t>Re-Imagining Care of Older Adults</a:t>
            </a:r>
            <a:endParaRPr lang="en-CA"/>
          </a:p>
        </p:txBody>
      </p:sp>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3536743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39F74C-26AE-4B87-B3B0-F582B165EF8F}"/>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6" name="Picture 5">
            <a:extLst>
              <a:ext uri="{FF2B5EF4-FFF2-40B4-BE49-F238E27FC236}">
                <a16:creationId xmlns:a16="http://schemas.microsoft.com/office/drawing/2014/main" id="{A7E2B1E1-0F43-4B01-ADBB-F5DE097FB96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871153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46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03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Slide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FFD3B1-DCA7-F526-A6F8-81D26EF3B420}"/>
              </a:ext>
            </a:extLst>
          </p:cNvPr>
          <p:cNvSpPr/>
          <p:nvPr userDrawn="1"/>
        </p:nvSpPr>
        <p:spPr>
          <a:xfrm>
            <a:off x="1" y="0"/>
            <a:ext cx="12192000" cy="6858000"/>
          </a:xfrm>
          <a:prstGeom prst="rect">
            <a:avLst/>
          </a:prstGeom>
          <a:solidFill>
            <a:srgbClr val="3F35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29928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FFB6B0-A9F2-4985-A933-8E141F2F43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76073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pic>
        <p:nvPicPr>
          <p:cNvPr id="6" name="Picture 5">
            <a:extLst>
              <a:ext uri="{FF2B5EF4-FFF2-40B4-BE49-F238E27FC236}">
                <a16:creationId xmlns:a16="http://schemas.microsoft.com/office/drawing/2014/main" id="{99EED2DD-148C-457B-AB5E-6D2030A3A6D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38680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BB9F23-91E7-4B08-9F76-907223C7A0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ED381F9-AE0D-4B04-87DE-4E8ABE68E36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6418549"/>
            <a:ext cx="3899984" cy="255245"/>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tx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bg1"/>
                </a:solidFill>
              </a:defRPr>
            </a:lvl1pPr>
          </a:lstStyle>
          <a:p>
            <a:fld id="{7D0AB2B7-A222-44FF-B180-C8F0FD623967}" type="slidenum">
              <a:rPr lang="en-CA" smtClean="0"/>
              <a:pPr/>
              <a:t>‹#›</a:t>
            </a:fld>
            <a:endParaRPr lang="en-CA"/>
          </a:p>
        </p:txBody>
      </p:sp>
    </p:spTree>
    <p:extLst>
      <p:ext uri="{BB962C8B-B14F-4D97-AF65-F5344CB8AC3E}">
        <p14:creationId xmlns:p14="http://schemas.microsoft.com/office/powerpoint/2010/main" val="98286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i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9BE27A-EF3C-41AF-B340-54642D879AF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76"/>
            <a:ext cx="12192000" cy="6849448"/>
          </a:xfrm>
          <a:prstGeom prst="rect">
            <a:avLst/>
          </a:prstGeom>
        </p:spPr>
      </p:pic>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4908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Slid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6DE4D-AD99-6930-B419-89C293B594F2}"/>
              </a:ext>
            </a:extLst>
          </p:cNvPr>
          <p:cNvSpPr/>
          <p:nvPr userDrawn="1"/>
        </p:nvSpPr>
        <p:spPr>
          <a:xfrm>
            <a:off x="1" y="8550"/>
            <a:ext cx="12192000" cy="6849449"/>
          </a:xfrm>
          <a:prstGeom prst="rect">
            <a:avLst/>
          </a:prstGeom>
          <a:solidFill>
            <a:srgbClr val="E11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EBE637-6A37-46CF-8B64-DE4A8289D49A}"/>
              </a:ext>
            </a:extLst>
          </p:cNvPr>
          <p:cNvSpPr>
            <a:spLocks noGrp="1"/>
          </p:cNvSpPr>
          <p:nvPr>
            <p:ph type="title"/>
          </p:nvPr>
        </p:nvSpPr>
        <p:spPr>
          <a:xfrm>
            <a:off x="838200" y="2766218"/>
            <a:ext cx="6642100" cy="2059782"/>
          </a:xfrm>
        </p:spPr>
        <p:txBody>
          <a:bodyPr/>
          <a:lstStyle>
            <a:lvl1pPr>
              <a:defRPr>
                <a:solidFill>
                  <a:schemeClr val="bg1"/>
                </a:solidFill>
              </a:defRPr>
            </a:lvl1p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DF8EB016-6D8E-49B6-B27F-F91566E00917}"/>
              </a:ext>
              <a:ext uri="{C183D7F6-B498-43B3-948B-1728B52AA6E4}">
                <adec:decorative xmlns:adec="http://schemas.microsoft.com/office/drawing/2017/decorative" val="1"/>
              </a:ext>
            </a:extLst>
          </p:cNvPr>
          <p:cNvSpPr>
            <a:spLocks noGrp="1"/>
          </p:cNvSpPr>
          <p:nvPr>
            <p:ph type="sldNum" sz="quarter" idx="10"/>
          </p:nvPr>
        </p:nvSpPr>
        <p:spPr>
          <a:xfrm>
            <a:off x="8813800" y="6356350"/>
            <a:ext cx="2743200" cy="365125"/>
          </a:xfrm>
        </p:spPr>
        <p:txBody>
          <a:bodyPr/>
          <a:lstStyle>
            <a:lvl1pPr>
              <a:defRPr>
                <a:solidFill>
                  <a:schemeClr val="tx1"/>
                </a:solidFill>
              </a:defRPr>
            </a:lvl1pPr>
          </a:lstStyle>
          <a:p>
            <a:fld id="{7D0AB2B7-A222-44FF-B180-C8F0FD623967}" type="slidenum">
              <a:rPr lang="en-CA" smtClean="0"/>
              <a:pPr/>
              <a:t>‹#›</a:t>
            </a:fld>
            <a:endParaRPr lang="en-CA"/>
          </a:p>
        </p:txBody>
      </p:sp>
      <p:pic>
        <p:nvPicPr>
          <p:cNvPr id="10" name="Picture 9">
            <a:extLst>
              <a:ext uri="{FF2B5EF4-FFF2-40B4-BE49-F238E27FC236}">
                <a16:creationId xmlns:a16="http://schemas.microsoft.com/office/drawing/2014/main" id="{CF51A679-CCD0-4634-87F2-BFE986353E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416673"/>
            <a:ext cx="3899984" cy="257121"/>
          </a:xfrm>
          <a:prstGeom prst="rect">
            <a:avLst/>
          </a:prstGeom>
        </p:spPr>
      </p:pic>
    </p:spTree>
    <p:extLst>
      <p:ext uri="{BB962C8B-B14F-4D97-AF65-F5344CB8AC3E}">
        <p14:creationId xmlns:p14="http://schemas.microsoft.com/office/powerpoint/2010/main" val="270932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DMIN background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B00EBA-4156-49E0-9259-2C70AF3767C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28"/>
          <a:stretch/>
        </p:blipFill>
        <p:spPr>
          <a:xfrm>
            <a:off x="2" y="0"/>
            <a:ext cx="12191998" cy="5950857"/>
          </a:xfrm>
          <a:prstGeom prst="rect">
            <a:avLst/>
          </a:prstGeom>
        </p:spPr>
      </p:pic>
      <p:sp>
        <p:nvSpPr>
          <p:cNvPr id="6" name="Slide Number Placeholder 5">
            <a:extLst>
              <a:ext uri="{FF2B5EF4-FFF2-40B4-BE49-F238E27FC236}">
                <a16:creationId xmlns:a16="http://schemas.microsoft.com/office/drawing/2014/main" id="{CE5680F8-7DF4-4724-9BEF-D46A581DFA08}"/>
              </a:ext>
              <a:ext uri="{C183D7F6-B498-43B3-948B-1728B52AA6E4}">
                <adec:decorative xmlns:adec="http://schemas.microsoft.com/office/drawing/2017/decorative" val="1"/>
              </a:ext>
            </a:extLst>
          </p:cNvPr>
          <p:cNvSpPr>
            <a:spLocks noGrp="1"/>
          </p:cNvSpPr>
          <p:nvPr>
            <p:ph type="sldNum" sz="quarter" idx="12"/>
          </p:nvPr>
        </p:nvSpPr>
        <p:spPr/>
        <p:txBody>
          <a:bodyPr/>
          <a:lstStyle/>
          <a:p>
            <a:fld id="{7D0AB2B7-A222-44FF-B180-C8F0FD623967}" type="slidenum">
              <a:rPr lang="en-CA" smtClean="0"/>
              <a:t>‹#›</a:t>
            </a:fld>
            <a:endParaRPr lang="en-CA"/>
          </a:p>
        </p:txBody>
      </p:sp>
      <p:pic>
        <p:nvPicPr>
          <p:cNvPr id="7" name="Picture 6">
            <a:extLst>
              <a:ext uri="{FF2B5EF4-FFF2-40B4-BE49-F238E27FC236}">
                <a16:creationId xmlns:a16="http://schemas.microsoft.com/office/drawing/2014/main" id="{DB604DCD-A452-4954-B52C-0DCFC8E8BDB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5677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MIN background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8D3FA6-1374-4DCF-86F7-BC009D65282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60700"/>
            <a:ext cx="6096000" cy="3797300"/>
          </a:xfrm>
          <a:prstGeom prst="rect">
            <a:avLst/>
          </a:prstGeom>
        </p:spPr>
      </p:pic>
      <p:sp>
        <p:nvSpPr>
          <p:cNvPr id="8" name="Slide Number Placeholder 5">
            <a:extLst>
              <a:ext uri="{FF2B5EF4-FFF2-40B4-BE49-F238E27FC236}">
                <a16:creationId xmlns:a16="http://schemas.microsoft.com/office/drawing/2014/main" id="{60C4080E-272B-4FD0-83C7-808A0E1673F5}"/>
              </a:ext>
            </a:extLst>
          </p:cNvPr>
          <p:cNvSpPr>
            <a:spLocks noGrp="1"/>
          </p:cNvSpPr>
          <p:nvPr>
            <p:ph type="sldNum" sz="quarter" idx="12"/>
          </p:nvPr>
        </p:nvSpPr>
        <p:spPr>
          <a:xfrm>
            <a:off x="8610600" y="6356350"/>
            <a:ext cx="2743200" cy="365125"/>
          </a:xfrm>
        </p:spPr>
        <p:txBody>
          <a:bodyPr/>
          <a:lstStyle/>
          <a:p>
            <a:fld id="{7D0AB2B7-A222-44FF-B180-C8F0FD623967}" type="slidenum">
              <a:rPr lang="en-CA" smtClean="0"/>
              <a:t>‹#›</a:t>
            </a:fld>
            <a:endParaRPr lang="en-CA"/>
          </a:p>
        </p:txBody>
      </p:sp>
      <p:pic>
        <p:nvPicPr>
          <p:cNvPr id="10" name="Picture 9">
            <a:extLst>
              <a:ext uri="{FF2B5EF4-FFF2-40B4-BE49-F238E27FC236}">
                <a16:creationId xmlns:a16="http://schemas.microsoft.com/office/drawing/2014/main" id="{18E1056C-8AD5-4292-8191-6606AEFCC5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10351"/>
            <a:ext cx="3899984" cy="257121"/>
          </a:xfrm>
          <a:prstGeom prst="rect">
            <a:avLst/>
          </a:prstGeom>
        </p:spPr>
      </p:pic>
    </p:spTree>
    <p:extLst>
      <p:ext uri="{BB962C8B-B14F-4D97-AF65-F5344CB8AC3E}">
        <p14:creationId xmlns:p14="http://schemas.microsoft.com/office/powerpoint/2010/main" val="263709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17FBB-DB2F-4FBC-8F32-5E78E96BD6E3}"/>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B54D0D6-E8FA-4AF8-8F2D-CD2CD0B05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2DAEFAA8-0645-4E97-9A9B-C8DD260A459C}"/>
              </a:ext>
              <a:ext uri="{C183D7F6-B498-43B3-948B-1728B52AA6E4}">
                <adec:decorative xmlns:adec="http://schemas.microsoft.com/office/drawing/2017/decorative" val="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7D0AB2B7-A222-44FF-B180-C8F0FD623967}" type="slidenum">
              <a:rPr lang="en-CA" smtClean="0"/>
              <a:pPr/>
              <a:t>‹#›</a:t>
            </a:fld>
            <a:endParaRPr lang="en-CA"/>
          </a:p>
        </p:txBody>
      </p:sp>
    </p:spTree>
    <p:extLst>
      <p:ext uri="{BB962C8B-B14F-4D97-AF65-F5344CB8AC3E}">
        <p14:creationId xmlns:p14="http://schemas.microsoft.com/office/powerpoint/2010/main" val="1891145503"/>
      </p:ext>
    </p:extLst>
  </p:cSld>
  <p:clrMap bg1="lt1" tx1="dk1" bg2="lt2" tx2="dk2" accent1="accent1" accent2="accent2" accent3="accent3" accent4="accent4" accent5="accent5" accent6="accent6" hlink="hlink" folHlink="folHlink"/>
  <p:sldLayoutIdLst>
    <p:sldLayoutId id="2147483685" r:id="rId1"/>
    <p:sldLayoutId id="2147483694" r:id="rId2"/>
    <p:sldLayoutId id="2147483730" r:id="rId3"/>
    <p:sldLayoutId id="2147483695" r:id="rId4"/>
    <p:sldLayoutId id="2147483696" r:id="rId5"/>
    <p:sldLayoutId id="2147483697" r:id="rId6"/>
    <p:sldLayoutId id="2147483731" r:id="rId7"/>
    <p:sldLayoutId id="2147483718" r:id="rId8"/>
    <p:sldLayoutId id="2147483719" r:id="rId9"/>
    <p:sldLayoutId id="2147483720" r:id="rId10"/>
    <p:sldLayoutId id="2147483721" r:id="rId11"/>
    <p:sldLayoutId id="2147483723" r:id="rId12"/>
    <p:sldLayoutId id="2147483724" r:id="rId13"/>
    <p:sldLayoutId id="2147483725" r:id="rId14"/>
    <p:sldLayoutId id="2147483684" r:id="rId15"/>
    <p:sldLayoutId id="2147483729" r:id="rId16"/>
    <p:sldLayoutId id="2147483698" r:id="rId17"/>
    <p:sldLayoutId id="2147483686" r:id="rId18"/>
    <p:sldLayoutId id="2147483687" r:id="rId19"/>
    <p:sldLayoutId id="2147483688" r:id="rId20"/>
    <p:sldLayoutId id="2147483727" r:id="rId21"/>
    <p:sldLayoutId id="2147483722" r:id="rId22"/>
    <p:sldLayoutId id="2147483689" r:id="rId23"/>
    <p:sldLayoutId id="2147483726"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4C_7A785FDD.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hyperlink" Target="https://healthcareexcellence.ca/en/what-we-do/all-programs/canadian-patient-safety-wee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5.xml"/><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slide" Target="slide8.xml"/><Relationship Id="rId11" Type="http://schemas.openxmlformats.org/officeDocument/2006/relationships/slide" Target="slide23.xml"/><Relationship Id="rId5" Type="http://schemas.openxmlformats.org/officeDocument/2006/relationships/slide" Target="slide7.xml"/><Relationship Id="rId10" Type="http://schemas.openxmlformats.org/officeDocument/2006/relationships/slide" Target="slide22.xml"/><Relationship Id="rId4" Type="http://schemas.openxmlformats.org/officeDocument/2006/relationships/slide" Target="slide6.xml"/><Relationship Id="rId9"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26.xml"/><Relationship Id="rId7" Type="http://schemas.openxmlformats.org/officeDocument/2006/relationships/slide" Target="slide35.xml"/><Relationship Id="rId2" Type="http://schemas.openxmlformats.org/officeDocument/2006/relationships/slide" Target="slide24.xml"/><Relationship Id="rId1" Type="http://schemas.openxmlformats.org/officeDocument/2006/relationships/slideLayout" Target="../slideLayouts/slideLayout15.xml"/><Relationship Id="rId6" Type="http://schemas.openxmlformats.org/officeDocument/2006/relationships/slide" Target="slide34.xml"/><Relationship Id="rId11" Type="http://schemas.openxmlformats.org/officeDocument/2006/relationships/slide" Target="slide47.xml"/><Relationship Id="rId5" Type="http://schemas.openxmlformats.org/officeDocument/2006/relationships/slide" Target="slide31.xml"/><Relationship Id="rId10" Type="http://schemas.openxmlformats.org/officeDocument/2006/relationships/slide" Target="slide44.xml"/><Relationship Id="rId4" Type="http://schemas.openxmlformats.org/officeDocument/2006/relationships/slide" Target="slide28.xml"/><Relationship Id="rId9" Type="http://schemas.openxmlformats.org/officeDocument/2006/relationships/slide" Target="slide41.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72.xml"/><Relationship Id="rId3" Type="http://schemas.openxmlformats.org/officeDocument/2006/relationships/slide" Target="slide48.xml"/><Relationship Id="rId7" Type="http://schemas.openxmlformats.org/officeDocument/2006/relationships/slide" Target="slide59.xml"/><Relationship Id="rId12" Type="http://schemas.openxmlformats.org/officeDocument/2006/relationships/slide" Target="slide7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slide" Target="slide56.xml"/><Relationship Id="rId11" Type="http://schemas.openxmlformats.org/officeDocument/2006/relationships/slide" Target="slide68.xml"/><Relationship Id="rId5" Type="http://schemas.openxmlformats.org/officeDocument/2006/relationships/slide" Target="slide53.xml"/><Relationship Id="rId10" Type="http://schemas.openxmlformats.org/officeDocument/2006/relationships/slide" Target="slide65.xml"/><Relationship Id="rId4" Type="http://schemas.openxmlformats.org/officeDocument/2006/relationships/slide" Target="slide51.xml"/><Relationship Id="rId9" Type="http://schemas.openxmlformats.org/officeDocument/2006/relationships/slide" Target="slide63.xml"/><Relationship Id="rId14" Type="http://schemas.openxmlformats.org/officeDocument/2006/relationships/slide" Target="slide7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39.emf"/></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39.emf"/></Relationships>
</file>

<file path=ppt/slides/_rels/slide5.xml.rels><?xml version="1.0" encoding="UTF-8" standalone="yes"?>
<Relationships xmlns="http://schemas.openxmlformats.org/package/2006/relationships"><Relationship Id="rId3" Type="http://schemas.openxmlformats.org/officeDocument/2006/relationships/hyperlink" Target="https://www.health.org.uk/publications/the-measurement-and-monitoring-of-safety"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39.emf"/></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39.emf"/></Relationships>
</file>

<file path=ppt/slides/_rels/slide52.xml.rels><?xml version="1.0" encoding="UTF-8" standalone="yes"?>
<Relationships xmlns="http://schemas.openxmlformats.org/package/2006/relationships"><Relationship Id="rId3" Type="http://schemas.microsoft.com/office/2018/10/relationships/comments" Target="../comments/modernComment_1186_4B7B79F4.xm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0.xml"/><Relationship Id="rId1" Type="http://schemas.openxmlformats.org/officeDocument/2006/relationships/slideLayout" Target="../slideLayouts/slideLayout20.xml"/><Relationship Id="rId5" Type="http://schemas.openxmlformats.org/officeDocument/2006/relationships/image" Target="../media/image39.emf"/><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39.emf"/></Relationships>
</file>

<file path=ppt/slides/_rels/slide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39.emf"/><Relationship Id="rId4" Type="http://schemas.openxmlformats.org/officeDocument/2006/relationships/image" Target="../media/image21.emf"/></Relationships>
</file>

<file path=ppt/slides/_rels/slide5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39.emf"/></Relationships>
</file>

<file path=ppt/slides/_rels/slide5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39.emf"/></Relationships>
</file>

<file path=ppt/slides/_rels/slide5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hyperlink" Target="https://www.healthcareexcellence.ca/media/gx4l3idd/rethinking-patient-safety.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14.emf"/><Relationship Id="rId5" Type="http://schemas.openxmlformats.org/officeDocument/2006/relationships/image" Target="../media/image44.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hyperlink" Target="https://www.healthcareexcellence.ca/en/resources/activity-cards/" TargetMode="External"/><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8" Type="http://schemas.openxmlformats.org/officeDocument/2006/relationships/hyperlink" Target="https://www.healthcareexcellence.ca/en/what-we-do/all-programs/extra-executive-training-program-ready-to-make-a-connection/" TargetMode="External"/><Relationship Id="rId3" Type="http://schemas.openxmlformats.org/officeDocument/2006/relationships/hyperlink" Target="https://www.healthcareexcellence.ca/en/what-we-do/all-programs/rethinking-patient-safety/" TargetMode="External"/><Relationship Id="rId7" Type="http://schemas.openxmlformats.org/officeDocument/2006/relationships/hyperlink" Target="https://www.healthcareexcellence.ca/en/what-we-do/all-programs/patient-safety-essentials/" TargetMode="External"/><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hyperlink" Target="https://www.healthcareexcellence.ca/en/what-we-do/all-programs/effective-governance-for-quality-and-patient-safety/" TargetMode="External"/><Relationship Id="rId5" Type="http://schemas.openxmlformats.org/officeDocument/2006/relationships/hyperlink" Target="https://www.healthcareexcellence.ca/media/dnrgw10m/20220525_howsafeisyourcare_final_en.pdf" TargetMode="External"/><Relationship Id="rId4" Type="http://schemas.openxmlformats.org/officeDocument/2006/relationships/hyperlink" Target="https://www.health.org.uk/publications/the-measurement-and-monitoring-of-safety"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9429E-B194-A5BF-8C76-78F40C52228C}"/>
              </a:ext>
            </a:extLst>
          </p:cNvPr>
          <p:cNvSpPr>
            <a:spLocks noGrp="1"/>
          </p:cNvSpPr>
          <p:nvPr>
            <p:ph type="title"/>
          </p:nvPr>
        </p:nvSpPr>
        <p:spPr>
          <a:xfrm>
            <a:off x="900070" y="2621280"/>
            <a:ext cx="8388310" cy="3818890"/>
          </a:xfrm>
        </p:spPr>
        <p:txBody>
          <a:bodyPr>
            <a:normAutofit/>
          </a:bodyPr>
          <a:lstStyle/>
          <a:p>
            <a:r>
              <a:rPr lang="en-US" sz="4800" dirty="0">
                <a:latin typeface="Arial"/>
                <a:cs typeface="Arial"/>
              </a:rPr>
              <a:t>Rethinking Patient Safety </a:t>
            </a:r>
            <a:r>
              <a:rPr lang="en-US" sz="4000" dirty="0">
                <a:solidFill>
                  <a:schemeClr val="accent5"/>
                </a:solidFill>
                <a:latin typeface="Arial"/>
                <a:cs typeface="Arial"/>
              </a:rPr>
              <a:t>Navigating the Measurement </a:t>
            </a:r>
            <a:br>
              <a:rPr lang="en-US" sz="4000" dirty="0">
                <a:solidFill>
                  <a:schemeClr val="accent5"/>
                </a:solidFill>
                <a:latin typeface="Arial"/>
                <a:cs typeface="Arial"/>
              </a:rPr>
            </a:br>
            <a:r>
              <a:rPr lang="en-US" sz="4000" dirty="0">
                <a:solidFill>
                  <a:schemeClr val="accent5"/>
                </a:solidFill>
                <a:latin typeface="Arial"/>
                <a:cs typeface="Arial"/>
              </a:rPr>
              <a:t>and Monitoring Safety Clouds: </a:t>
            </a:r>
            <a:br>
              <a:rPr lang="en-US" sz="4000" dirty="0">
                <a:solidFill>
                  <a:schemeClr val="accent5"/>
                </a:solidFill>
                <a:latin typeface="Arial"/>
                <a:cs typeface="Arial"/>
              </a:rPr>
            </a:br>
            <a:r>
              <a:rPr lang="en-US" sz="4000" dirty="0">
                <a:solidFill>
                  <a:schemeClr val="accent5"/>
                </a:solidFill>
                <a:latin typeface="Arial"/>
                <a:cs typeface="Arial"/>
              </a:rPr>
              <a:t>A leaders’ Self-reflection</a:t>
            </a:r>
            <a:br>
              <a:rPr lang="en-US" sz="4000" dirty="0">
                <a:solidFill>
                  <a:schemeClr val="accent5"/>
                </a:solidFill>
                <a:latin typeface="Arial"/>
                <a:cs typeface="Arial"/>
              </a:rPr>
            </a:br>
            <a:r>
              <a:rPr lang="en-US" sz="4000" dirty="0">
                <a:solidFill>
                  <a:schemeClr val="accent5"/>
                </a:solidFill>
                <a:latin typeface="Arial"/>
                <a:cs typeface="Arial"/>
              </a:rPr>
              <a:t>and Discussion Activity</a:t>
            </a:r>
            <a:endParaRPr lang="en-CA" sz="4000" dirty="0">
              <a:solidFill>
                <a:schemeClr val="accent5"/>
              </a:solidFill>
              <a:latin typeface="Arial"/>
              <a:cs typeface="Arial"/>
            </a:endParaRPr>
          </a:p>
        </p:txBody>
      </p:sp>
    </p:spTree>
    <p:extLst>
      <p:ext uri="{BB962C8B-B14F-4D97-AF65-F5344CB8AC3E}">
        <p14:creationId xmlns:p14="http://schemas.microsoft.com/office/powerpoint/2010/main" val="336189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visual of the infographic “Let’s broaden our understanding of harm, together”">
            <a:hlinkClick r:id="rId3" action="ppaction://hlinksldjump"/>
            <a:extLst>
              <a:ext uri="{FF2B5EF4-FFF2-40B4-BE49-F238E27FC236}">
                <a16:creationId xmlns:a16="http://schemas.microsoft.com/office/drawing/2014/main" id="{637BA4F4-DC15-EEC2-C6D4-63FE9CB4A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320" y="219179"/>
            <a:ext cx="10721359" cy="6419642"/>
          </a:xfrm>
          <a:prstGeom prst="rect">
            <a:avLst/>
          </a:prstGeom>
        </p:spPr>
      </p:pic>
      <p:sp>
        <p:nvSpPr>
          <p:cNvPr id="3" name="Title 2">
            <a:extLst>
              <a:ext uri="{FF2B5EF4-FFF2-40B4-BE49-F238E27FC236}">
                <a16:creationId xmlns:a16="http://schemas.microsoft.com/office/drawing/2014/main" id="{9CA76C19-E6EB-519C-F74E-49136051BF4A}"/>
              </a:ext>
            </a:extLst>
          </p:cNvPr>
          <p:cNvSpPr>
            <a:spLocks noGrp="1"/>
          </p:cNvSpPr>
          <p:nvPr>
            <p:ph type="title" idx="4294967295"/>
          </p:nvPr>
        </p:nvSpPr>
        <p:spPr>
          <a:xfrm>
            <a:off x="838199" y="-1547059"/>
            <a:ext cx="10515600" cy="1325563"/>
          </a:xfrm>
        </p:spPr>
        <p:txBody>
          <a:bodyPr/>
          <a:lstStyle/>
          <a:p>
            <a:r>
              <a:rPr lang="en-US" dirty="0"/>
              <a:t>Let’s broaden our understanding of harm, together</a:t>
            </a:r>
          </a:p>
        </p:txBody>
      </p:sp>
    </p:spTree>
    <p:extLst>
      <p:ext uri="{BB962C8B-B14F-4D97-AF65-F5344CB8AC3E}">
        <p14:creationId xmlns:p14="http://schemas.microsoft.com/office/powerpoint/2010/main" val="351881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0D9489-EB0D-B052-A52B-8CE02AFF1F6B}"/>
              </a:ext>
              <a:ext uri="{C183D7F6-B498-43B3-948B-1728B52AA6E4}">
                <adec:decorative xmlns:adec="http://schemas.microsoft.com/office/drawing/2017/decorative" val="1"/>
              </a:ext>
            </a:extLst>
          </p:cNvPr>
          <p:cNvSpPr/>
          <p:nvPr/>
        </p:nvSpPr>
        <p:spPr>
          <a:xfrm>
            <a:off x="4309126" y="5631515"/>
            <a:ext cx="2994351" cy="619233"/>
          </a:xfrm>
          <a:prstGeom prst="rect">
            <a:avLst/>
          </a:prstGeom>
          <a:solidFill>
            <a:srgbClr val="EB1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598CB9E-6584-8C1E-51C1-A8FBF88665BE}"/>
              </a:ext>
            </a:extLst>
          </p:cNvPr>
          <p:cNvSpPr>
            <a:spLocks noGrp="1"/>
          </p:cNvSpPr>
          <p:nvPr>
            <p:ph type="sldNum" sz="quarter" idx="12"/>
          </p:nvPr>
        </p:nvSpPr>
        <p:spPr/>
        <p:txBody>
          <a:bodyPr/>
          <a:lstStyle/>
          <a:p>
            <a:fld id="{7D0AB2B7-A222-44FF-B180-C8F0FD623967}" type="slidenum">
              <a:rPr lang="en-CA" smtClean="0"/>
              <a:pPr/>
              <a:t>11</a:t>
            </a:fld>
            <a:endParaRPr lang="en-CA"/>
          </a:p>
        </p:txBody>
      </p:sp>
      <p:sp>
        <p:nvSpPr>
          <p:cNvPr id="6" name="TextBox 5">
            <a:extLst>
              <a:ext uri="{FF2B5EF4-FFF2-40B4-BE49-F238E27FC236}">
                <a16:creationId xmlns:a16="http://schemas.microsoft.com/office/drawing/2014/main" id="{F64D964A-8A83-2826-B773-CFCCA432AA8B}"/>
              </a:ext>
            </a:extLst>
          </p:cNvPr>
          <p:cNvSpPr txBox="1"/>
          <p:nvPr/>
        </p:nvSpPr>
        <p:spPr>
          <a:xfrm>
            <a:off x="4337698" y="5752001"/>
            <a:ext cx="2937206" cy="738664"/>
          </a:xfrm>
          <a:prstGeom prst="rect">
            <a:avLst/>
          </a:prstGeom>
          <a:noFill/>
        </p:spPr>
        <p:txBody>
          <a:bodyPr wrap="square" rtlCol="0">
            <a:spAutoFit/>
          </a:bodyPr>
          <a:lstStyle/>
          <a:p>
            <a:pPr algn="ctr"/>
            <a:r>
              <a:rPr lang="en-CA" u="sng" dirty="0">
                <a:solidFill>
                  <a:schemeClr val="bg1"/>
                </a:solidFill>
                <a:hlinkClick r:id="rId4">
                  <a:extLst>
                    <a:ext uri="{A12FA001-AC4F-418D-AE19-62706E023703}">
                      <ahyp:hlinkClr xmlns:ahyp="http://schemas.microsoft.com/office/drawing/2018/hyperlinkcolor" val="tx"/>
                    </a:ext>
                  </a:extLst>
                </a:hlinkClick>
              </a:rPr>
              <a:t>UnderstandHarm.ca</a:t>
            </a:r>
            <a:endParaRPr lang="en-CA" u="sng" dirty="0">
              <a:solidFill>
                <a:schemeClr val="bg1"/>
              </a:solidFill>
            </a:endParaRPr>
          </a:p>
          <a:p>
            <a:pPr algn="ctr"/>
            <a:endParaRPr lang="en-US" sz="2400" dirty="0">
              <a:solidFill>
                <a:schemeClr val="bg1"/>
              </a:solidFill>
            </a:endParaRPr>
          </a:p>
        </p:txBody>
      </p:sp>
      <p:pic>
        <p:nvPicPr>
          <p:cNvPr id="3" name="Picture 2">
            <a:extLst>
              <a:ext uri="{FF2B5EF4-FFF2-40B4-BE49-F238E27FC236}">
                <a16:creationId xmlns:a16="http://schemas.microsoft.com/office/drawing/2014/main" id="{EC2EA208-9B99-8E71-6F61-9A6DA0F5AA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70147" y="1271180"/>
            <a:ext cx="7148976" cy="4281797"/>
          </a:xfrm>
          <a:prstGeom prst="rect">
            <a:avLst/>
          </a:prstGeom>
        </p:spPr>
      </p:pic>
      <p:pic>
        <p:nvPicPr>
          <p:cNvPr id="4" name="Image 15" descr="A visual of the digital version of the Let’s broaden our understanding of harm, together, viewed on a laptop computer">
            <a:extLst>
              <a:ext uri="{FF2B5EF4-FFF2-40B4-BE49-F238E27FC236}">
                <a16:creationId xmlns:a16="http://schemas.microsoft.com/office/drawing/2014/main" id="{269C0F50-EC27-0A98-4FE4-BF0FBA47262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159925" y="1509620"/>
            <a:ext cx="5560493" cy="3413846"/>
          </a:xfrm>
          <a:prstGeom prst="rect">
            <a:avLst/>
          </a:prstGeom>
        </p:spPr>
      </p:pic>
      <p:sp>
        <p:nvSpPr>
          <p:cNvPr id="5" name="Title 1">
            <a:extLst>
              <a:ext uri="{FF2B5EF4-FFF2-40B4-BE49-F238E27FC236}">
                <a16:creationId xmlns:a16="http://schemas.microsoft.com/office/drawing/2014/main" id="{91841FA8-0BB7-E5C1-84B5-62243D9B1F3E}"/>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lt"/>
                <a:cs typeface="+mj-lt"/>
              </a:rPr>
              <a:t>Digital infographic</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547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0716B3-F8B5-18DA-9F77-62DC9F241B68}"/>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fld id="{7D0AB2B7-A222-44FF-B180-C8F0FD623967}" type="slidenum">
              <a:rPr lang="en-CA" smtClean="0"/>
              <a:t>12</a:t>
            </a:fld>
            <a:endParaRPr lang="en-CA"/>
          </a:p>
        </p:txBody>
      </p:sp>
      <p:pic>
        <p:nvPicPr>
          <p:cNvPr id="5" name="Picture 4">
            <a:extLst>
              <a:ext uri="{FF2B5EF4-FFF2-40B4-BE49-F238E27FC236}">
                <a16:creationId xmlns:a16="http://schemas.microsoft.com/office/drawing/2014/main" id="{A5D0E660-BE13-B352-1117-6F5A38A6306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59616" y="4186395"/>
            <a:ext cx="823443" cy="986875"/>
          </a:xfrm>
          <a:prstGeom prst="rect">
            <a:avLst/>
          </a:prstGeom>
        </p:spPr>
      </p:pic>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20447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How </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 </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answer 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“Has care been safe in </a:t>
            </a: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the past?” </a:t>
            </a:r>
          </a:p>
        </p:txBody>
      </p:sp>
    </p:spTree>
    <p:extLst>
      <p:ext uri="{BB962C8B-B14F-4D97-AF65-F5344CB8AC3E}">
        <p14:creationId xmlns:p14="http://schemas.microsoft.com/office/powerpoint/2010/main" val="106165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fld id="{7D0AB2B7-A222-44FF-B180-C8F0FD623967}" type="slidenum">
              <a:rPr lang="en-CA" smtClean="0"/>
              <a:t>13</a:t>
            </a:fld>
            <a:endParaRPr lang="en-CA"/>
          </a:p>
        </p:txBody>
      </p:sp>
      <p:pic>
        <p:nvPicPr>
          <p:cNvPr id="3" name="Picture 2">
            <a:extLst>
              <a:ext uri="{FF2B5EF4-FFF2-40B4-BE49-F238E27FC236}">
                <a16:creationId xmlns:a16="http://schemas.microsoft.com/office/drawing/2014/main" id="{4345359D-9513-AA65-8BE2-0A950DF4EA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798" y="1385367"/>
            <a:ext cx="5808096" cy="2735697"/>
          </a:xfrm>
          <a:prstGeom prst="rect">
            <a:avLst/>
          </a:prstGeom>
        </p:spPr>
      </p:pic>
      <p:pic>
        <p:nvPicPr>
          <p:cNvPr id="11" name="Picture 10" descr="Past harm. Has patient care been safe in the past?">
            <a:extLst>
              <a:ext uri="{FF2B5EF4-FFF2-40B4-BE49-F238E27FC236}">
                <a16:creationId xmlns:a16="http://schemas.microsoft.com/office/drawing/2014/main" id="{10188A7E-DC86-39A0-28BD-598089704ABA}"/>
              </a:ext>
            </a:extLst>
          </p:cNvPr>
          <p:cNvPicPr>
            <a:picLocks noChangeAspect="1"/>
          </p:cNvPicPr>
          <p:nvPr/>
        </p:nvPicPr>
        <p:blipFill>
          <a:blip r:embed="rId4"/>
          <a:srcRect/>
          <a:stretch/>
        </p:blipFill>
        <p:spPr>
          <a:xfrm>
            <a:off x="7217974" y="1549400"/>
            <a:ext cx="3978284" cy="3319459"/>
          </a:xfrm>
          <a:prstGeom prst="rect">
            <a:avLst/>
          </a:prstGeom>
        </p:spPr>
      </p:pic>
      <p:sp>
        <p:nvSpPr>
          <p:cNvPr id="4" name="TextBox 3">
            <a:extLst>
              <a:ext uri="{FF2B5EF4-FFF2-40B4-BE49-F238E27FC236}">
                <a16:creationId xmlns:a16="http://schemas.microsoft.com/office/drawing/2014/main" id="{C04146D9-E7F7-620F-A780-DBB3CF1BB369}"/>
              </a:ext>
            </a:extLst>
          </p:cNvPr>
          <p:cNvSpPr txBox="1"/>
          <p:nvPr/>
        </p:nvSpPr>
        <p:spPr>
          <a:xfrm>
            <a:off x="1663971" y="2790494"/>
            <a:ext cx="4098001" cy="1354217"/>
          </a:xfrm>
          <a:prstGeom prst="rect">
            <a:avLst/>
          </a:prstGeom>
          <a:noFill/>
        </p:spPr>
        <p:txBody>
          <a:bodyPr wrap="square" rtlCol="0">
            <a:spAutoFit/>
          </a:bodyPr>
          <a:lstStyle/>
          <a:p>
            <a:pPr marL="342900" indent="-342900">
              <a:buAutoNum type="arabicPeriod"/>
            </a:pPr>
            <a:r>
              <a:rPr lang="en-US" sz="1600" spc="-15" dirty="0"/>
              <a:t>Measuring and monitoring past healthcare harm and health inequities</a:t>
            </a:r>
            <a:endParaRPr lang="en-GB" sz="1600" dirty="0"/>
          </a:p>
          <a:p>
            <a:pPr marL="342900" indent="-342900">
              <a:buAutoNum type="arabicPeriod"/>
            </a:pPr>
            <a:r>
              <a:rPr kumimoji="0" lang="en-US" sz="1600" i="0" u="none" strike="noStrike" cap="none" spc="0" normalizeH="0" baseline="0" noProof="0" dirty="0">
                <a:ln>
                  <a:noFill/>
                </a:ln>
                <a:effectLst/>
                <a:uLnTx/>
                <a:uFillTx/>
              </a:rPr>
              <a:t>Strong ‘system-focused’ versus weak, ‘person-focused’ recommendations</a:t>
            </a:r>
            <a:endParaRPr lang="en-GB" sz="1600" dirty="0"/>
          </a:p>
          <a:p>
            <a:endParaRPr lang="en-US" dirty="0"/>
          </a:p>
        </p:txBody>
      </p:sp>
      <p:sp>
        <p:nvSpPr>
          <p:cNvPr id="5" name="Title 4">
            <a:extLst>
              <a:ext uri="{FF2B5EF4-FFF2-40B4-BE49-F238E27FC236}">
                <a16:creationId xmlns:a16="http://schemas.microsoft.com/office/drawing/2014/main" id="{30AFDE91-C4C5-505F-4F91-13B22F3E2E12}"/>
              </a:ext>
            </a:extLst>
          </p:cNvPr>
          <p:cNvSpPr txBox="1">
            <a:spLocks noGrp="1"/>
          </p:cNvSpPr>
          <p:nvPr>
            <p:ph type="title" idx="4294967295"/>
          </p:nvPr>
        </p:nvSpPr>
        <p:spPr>
          <a:xfrm>
            <a:off x="2024802" y="2313440"/>
            <a:ext cx="1834358"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tx1"/>
                </a:solidFill>
                <a:effectLst/>
                <a:uLnTx/>
                <a:uFillTx/>
                <a:latin typeface="+mn-lt"/>
                <a:ea typeface="+mn-ea"/>
                <a:cs typeface="+mn-cs"/>
              </a:rPr>
              <a:t>Past harm</a:t>
            </a:r>
          </a:p>
        </p:txBody>
      </p:sp>
    </p:spTree>
    <p:extLst>
      <p:ext uri="{BB962C8B-B14F-4D97-AF65-F5344CB8AC3E}">
        <p14:creationId xmlns:p14="http://schemas.microsoft.com/office/powerpoint/2010/main" val="44837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895355-1CC8-CB07-440A-65C43C4E34E5}"/>
              </a:ext>
            </a:extLst>
          </p:cNvPr>
          <p:cNvPicPr>
            <a:picLocks noChangeAspect="1"/>
          </p:cNvPicPr>
          <p:nvPr/>
        </p:nvPicPr>
        <p:blipFill>
          <a:blip r:embed="rId3"/>
          <a:stretch>
            <a:fillRect/>
          </a:stretch>
        </p:blipFill>
        <p:spPr>
          <a:xfrm>
            <a:off x="9805342" y="619875"/>
            <a:ext cx="1982699" cy="1871404"/>
          </a:xfrm>
          <a:prstGeom prst="rect">
            <a:avLst/>
          </a:prstGeom>
        </p:spPr>
      </p:pic>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14</a:t>
            </a:fld>
            <a:endParaRPr lang="en-CA"/>
          </a:p>
        </p:txBody>
      </p:sp>
      <p:pic>
        <p:nvPicPr>
          <p:cNvPr id="10" name="Picture 9">
            <a:extLst>
              <a:ext uri="{FF2B5EF4-FFF2-40B4-BE49-F238E27FC236}">
                <a16:creationId xmlns:a16="http://schemas.microsoft.com/office/drawing/2014/main" id="{2C6E0AD2-17B3-F043-8C0C-E5C3E536F96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5" name="Rectangle: Rounded Corners 18">
            <a:extLst>
              <a:ext uri="{FF2B5EF4-FFF2-40B4-BE49-F238E27FC236}">
                <a16:creationId xmlns:a16="http://schemas.microsoft.com/office/drawing/2014/main" id="{26E076F2-A842-6F59-F0CF-06269C591E2E}"/>
              </a:ext>
              <a:ext uri="{C183D7F6-B498-43B3-948B-1728B52AA6E4}">
                <adec:decorative xmlns:adec="http://schemas.microsoft.com/office/drawing/2017/decorative" val="1"/>
              </a:ext>
            </a:extLst>
          </p:cNvPr>
          <p:cNvSpPr/>
          <p:nvPr/>
        </p:nvSpPr>
        <p:spPr>
          <a:xfrm>
            <a:off x="505211" y="2615958"/>
            <a:ext cx="6033376" cy="265750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F37B796A-BF98-EAA8-EEBD-18FD51AF509F}"/>
              </a:ext>
            </a:extLst>
          </p:cNvPr>
          <p:cNvSpPr txBox="1">
            <a:spLocks/>
          </p:cNvSpPr>
          <p:nvPr/>
        </p:nvSpPr>
        <p:spPr>
          <a:xfrm>
            <a:off x="838200" y="2837294"/>
            <a:ext cx="6176375"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tx1"/>
                </a:solidFill>
              </a:rPr>
              <a:t>Reflective question</a:t>
            </a:r>
            <a:endParaRPr lang="en-US" sz="2500" spc="-15" dirty="0">
              <a:solidFill>
                <a:schemeClr val="tx1"/>
              </a:solidFill>
              <a:effectLst/>
              <a:ea typeface="Arial" panose="020B0604020202020204" pitchFamily="34" charset="0"/>
            </a:endParaRPr>
          </a:p>
          <a:p>
            <a:pPr marL="0" marR="504190" indent="0">
              <a:buNone/>
            </a:pPr>
            <a:r>
              <a:rPr lang="en-US" sz="1800" dirty="0">
                <a:solidFill>
                  <a:schemeClr val="tx1"/>
                </a:solidFill>
              </a:rPr>
              <a:t>How might we improve our understanding of past healthcare harm so that we know whether patients and communities with </a:t>
            </a:r>
            <a:r>
              <a:rPr lang="en-CA" sz="1800" b="0" i="0" dirty="0">
                <a:solidFill>
                  <a:schemeClr val="tx1"/>
                </a:solidFill>
                <a:effectLst/>
              </a:rPr>
              <a:t>social and systemic inequities</a:t>
            </a:r>
            <a:r>
              <a:rPr lang="en-US" sz="1800" dirty="0">
                <a:solidFill>
                  <a:schemeClr val="tx1"/>
                </a:solidFill>
              </a:rPr>
              <a:t> are more likely to experience healthcare harm related to patient safety incidents?</a:t>
            </a:r>
          </a:p>
        </p:txBody>
      </p:sp>
      <p:sp>
        <p:nvSpPr>
          <p:cNvPr id="2" name="Title 1">
            <a:extLst>
              <a:ext uri="{FF2B5EF4-FFF2-40B4-BE49-F238E27FC236}">
                <a16:creationId xmlns:a16="http://schemas.microsoft.com/office/drawing/2014/main" id="{26424222-E5F4-BAF0-D63D-303A5CBB10DE}"/>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1: </a:t>
            </a:r>
            <a:br>
              <a:rPr lang="en-US" sz="4000" spc="-15" dirty="0">
                <a:solidFill>
                  <a:srgbClr val="3E348F"/>
                </a:solidFill>
                <a:latin typeface="Arial Black" panose="020B0604020202020204" pitchFamily="34" charset="0"/>
                <a:cs typeface="Arial Black" panose="020B0604020202020204" pitchFamily="34" charset="0"/>
              </a:rPr>
            </a:br>
            <a:r>
              <a:rPr lang="en-US" sz="4000" b="1" spc="-15" dirty="0">
                <a:solidFill>
                  <a:srgbClr val="3E348F"/>
                </a:solidFill>
              </a:rPr>
              <a:t>Measuring and monitoring past </a:t>
            </a:r>
            <a:br>
              <a:rPr lang="en-US" sz="4000" b="1" spc="-15" dirty="0">
                <a:solidFill>
                  <a:srgbClr val="3E348F"/>
                </a:solidFill>
              </a:rPr>
            </a:br>
            <a:r>
              <a:rPr lang="en-US" sz="4000" b="1" spc="-15" dirty="0">
                <a:solidFill>
                  <a:srgbClr val="3E348F"/>
                </a:solidFill>
              </a:rPr>
              <a:t>healthcare harm and health inequities</a:t>
            </a:r>
            <a:endParaRPr lang="en-US" sz="4000" dirty="0">
              <a:solidFill>
                <a:srgbClr val="3E348F"/>
              </a:solidFill>
            </a:endParaRPr>
          </a:p>
        </p:txBody>
      </p:sp>
    </p:spTree>
    <p:extLst>
      <p:ext uri="{BB962C8B-B14F-4D97-AF65-F5344CB8AC3E}">
        <p14:creationId xmlns:p14="http://schemas.microsoft.com/office/powerpoint/2010/main" val="371745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E04354-8674-E42E-8192-A8A3B7AF59A1}"/>
              </a:ext>
            </a:extLst>
          </p:cNvPr>
          <p:cNvPicPr>
            <a:picLocks noChangeAspect="1"/>
          </p:cNvPicPr>
          <p:nvPr/>
        </p:nvPicPr>
        <p:blipFill>
          <a:blip r:embed="rId3"/>
          <a:stretch>
            <a:fillRect/>
          </a:stretch>
        </p:blipFill>
        <p:spPr>
          <a:xfrm>
            <a:off x="9805342" y="619875"/>
            <a:ext cx="1982699" cy="1871404"/>
          </a:xfrm>
          <a:prstGeom prst="rect">
            <a:avLst/>
          </a:prstGeom>
        </p:spPr>
      </p:pic>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15</a:t>
            </a:fld>
            <a:endParaRPr lang="en-CA"/>
          </a:p>
        </p:txBody>
      </p:sp>
      <p:pic>
        <p:nvPicPr>
          <p:cNvPr id="6" name="Picture 5">
            <a:extLst>
              <a:ext uri="{FF2B5EF4-FFF2-40B4-BE49-F238E27FC236}">
                <a16:creationId xmlns:a16="http://schemas.microsoft.com/office/drawing/2014/main" id="{AFF151C0-2F26-B8E6-D60C-615EE96AD02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3" name="Text Placeholder 1">
            <a:extLst>
              <a:ext uri="{FF2B5EF4-FFF2-40B4-BE49-F238E27FC236}">
                <a16:creationId xmlns:a16="http://schemas.microsoft.com/office/drawing/2014/main" id="{CA99C6E9-46DD-D76C-4CC9-7423AD45F44F}"/>
              </a:ext>
            </a:extLst>
          </p:cNvPr>
          <p:cNvSpPr txBox="1">
            <a:spLocks/>
          </p:cNvSpPr>
          <p:nvPr/>
        </p:nvSpPr>
        <p:spPr>
          <a:xfrm>
            <a:off x="838200" y="2300309"/>
            <a:ext cx="777240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Clr>
                <a:schemeClr val="tx1"/>
              </a:buClr>
              <a:buFont typeface="Arial" panose="020B0604020202020204" pitchFamily="34" charset="0"/>
              <a:buNone/>
            </a:pPr>
            <a:r>
              <a:rPr lang="en-US" sz="3600" b="1" dirty="0">
                <a:solidFill>
                  <a:schemeClr val="tx1"/>
                </a:solidFill>
              </a:rPr>
              <a:t>Background</a:t>
            </a:r>
            <a:endParaRPr lang="en-US" sz="3600" spc="-15" dirty="0">
              <a:solidFill>
                <a:schemeClr val="tx1"/>
              </a:solidFill>
              <a:effectLst/>
              <a:ea typeface="Arial" panose="020B0604020202020204" pitchFamily="34" charset="0"/>
            </a:endParaRPr>
          </a:p>
          <a:p>
            <a:pPr marL="0" indent="0">
              <a:buClr>
                <a:schemeClr val="tx1"/>
              </a:buClr>
              <a:buNone/>
            </a:pPr>
            <a:r>
              <a:rPr lang="en-CA" sz="1800" dirty="0">
                <a:solidFill>
                  <a:srgbClr val="3F3F3F"/>
                </a:solidFill>
                <a:effectLst/>
                <a:latin typeface="Helvetica" pitchFamily="2" charset="0"/>
              </a:rPr>
              <a:t>We know, based on evidence and the lived experiences of people</a:t>
            </a:r>
            <a:br>
              <a:rPr lang="en-CA" sz="1800" dirty="0">
                <a:solidFill>
                  <a:srgbClr val="3F3F3F"/>
                </a:solidFill>
                <a:effectLst/>
                <a:latin typeface="Helvetica" pitchFamily="2" charset="0"/>
              </a:rPr>
            </a:br>
            <a:r>
              <a:rPr lang="en-CA" sz="1800" dirty="0">
                <a:solidFill>
                  <a:srgbClr val="3F3F3F"/>
                </a:solidFill>
                <a:effectLst/>
                <a:latin typeface="Helvetica" pitchFamily="2" charset="0"/>
              </a:rPr>
              <a:t>and communities, that social and systemic inequities have created barriers to receiving safe and high-quality healthcare. </a:t>
            </a:r>
            <a:r>
              <a:rPr lang="en-CA" sz="1800" dirty="0">
                <a:solidFill>
                  <a:srgbClr val="3F3F3F"/>
                </a:solidFill>
                <a:latin typeface="Helvetica" pitchFamily="2" charset="0"/>
              </a:rPr>
              <a:t>These inequities can contribute to safety incidents, such as</a:t>
            </a:r>
            <a:r>
              <a:rPr lang="en-CA" sz="1800" dirty="0">
                <a:solidFill>
                  <a:srgbClr val="3F3F3F"/>
                </a:solidFill>
                <a:effectLst/>
                <a:latin typeface="Helvetica" pitchFamily="2" charset="0"/>
              </a:rPr>
              <a:t>:  </a:t>
            </a:r>
          </a:p>
          <a:p>
            <a:pPr>
              <a:buClr>
                <a:schemeClr val="tx1"/>
              </a:buClr>
            </a:pPr>
            <a:r>
              <a:rPr lang="en-CA" sz="1800" dirty="0">
                <a:solidFill>
                  <a:srgbClr val="3F3F3F"/>
                </a:solidFill>
                <a:latin typeface="Helvetica" pitchFamily="2" charset="0"/>
              </a:rPr>
              <a:t>m</a:t>
            </a:r>
            <a:r>
              <a:rPr lang="en-CA" sz="1800" dirty="0">
                <a:solidFill>
                  <a:srgbClr val="3F3F3F"/>
                </a:solidFill>
                <a:effectLst/>
                <a:latin typeface="Helvetica" pitchFamily="2" charset="0"/>
              </a:rPr>
              <a:t>aternity and obstetric safety incidents  </a:t>
            </a:r>
          </a:p>
          <a:p>
            <a:pPr>
              <a:buClr>
                <a:schemeClr val="tx1"/>
              </a:buClr>
            </a:pPr>
            <a:r>
              <a:rPr lang="en-CA" sz="1800" dirty="0">
                <a:solidFill>
                  <a:srgbClr val="3F3F3F"/>
                </a:solidFill>
                <a:effectLst/>
                <a:latin typeface="Helvetica" pitchFamily="2" charset="0"/>
              </a:rPr>
              <a:t>overuse of restraints  </a:t>
            </a:r>
          </a:p>
          <a:p>
            <a:pPr>
              <a:buClr>
                <a:schemeClr val="tx1"/>
              </a:buClr>
            </a:pPr>
            <a:r>
              <a:rPr lang="en-CA" sz="1800" dirty="0">
                <a:solidFill>
                  <a:srgbClr val="3F3F3F"/>
                </a:solidFill>
                <a:latin typeface="Helvetica" pitchFamily="2" charset="0"/>
              </a:rPr>
              <a:t>o</a:t>
            </a:r>
            <a:r>
              <a:rPr lang="en-CA" sz="1800" dirty="0">
                <a:solidFill>
                  <a:srgbClr val="3F3F3F"/>
                </a:solidFill>
                <a:effectLst/>
                <a:latin typeface="Helvetica" pitchFamily="2" charset="0"/>
              </a:rPr>
              <a:t>ver sedation and tranquilization  </a:t>
            </a:r>
          </a:p>
          <a:p>
            <a:pPr>
              <a:buClr>
                <a:schemeClr val="tx1"/>
              </a:buClr>
            </a:pPr>
            <a:r>
              <a:rPr lang="en-CA" sz="1800" dirty="0">
                <a:solidFill>
                  <a:srgbClr val="3F3F3F"/>
                </a:solidFill>
                <a:latin typeface="Helvetica" pitchFamily="2" charset="0"/>
              </a:rPr>
              <a:t>s</a:t>
            </a:r>
            <a:r>
              <a:rPr lang="en-CA" sz="1800" dirty="0">
                <a:solidFill>
                  <a:srgbClr val="3F3F3F"/>
                </a:solidFill>
                <a:effectLst/>
                <a:latin typeface="Helvetica" pitchFamily="2" charset="0"/>
              </a:rPr>
              <a:t>eclusion in mental health settings </a:t>
            </a:r>
            <a:br>
              <a:rPr lang="en-CA" sz="1800" dirty="0">
                <a:solidFill>
                  <a:srgbClr val="3F3F3F"/>
                </a:solidFill>
                <a:effectLst/>
                <a:latin typeface="Helvetica" pitchFamily="2" charset="0"/>
              </a:rPr>
            </a:br>
            <a:endParaRPr lang="en-CA" sz="1800" dirty="0">
              <a:solidFill>
                <a:srgbClr val="3F3F3F"/>
              </a:solidFill>
              <a:effectLst/>
              <a:latin typeface="Helvetica" pitchFamily="2" charset="0"/>
            </a:endParaRPr>
          </a:p>
          <a:p>
            <a:pPr marL="0" indent="0">
              <a:buClr>
                <a:schemeClr val="tx1"/>
              </a:buClr>
              <a:buNone/>
            </a:pPr>
            <a:r>
              <a:rPr lang="en-CA" sz="1800" dirty="0">
                <a:solidFill>
                  <a:srgbClr val="3F3F3F"/>
                </a:solidFill>
                <a:effectLst/>
                <a:latin typeface="Helvetica" pitchFamily="2" charset="0"/>
              </a:rPr>
              <a:t>Such incidents may lead to </a:t>
            </a:r>
            <a:r>
              <a:rPr lang="en-CA" sz="1800" b="1" dirty="0">
                <a:solidFill>
                  <a:srgbClr val="3F3F3F"/>
                </a:solidFill>
                <a:effectLst/>
                <a:latin typeface="Helvetica" pitchFamily="2" charset="0"/>
              </a:rPr>
              <a:t>safety incidents</a:t>
            </a:r>
            <a:r>
              <a:rPr lang="en-CA" sz="1800" dirty="0">
                <a:solidFill>
                  <a:srgbClr val="3F3F3F"/>
                </a:solidFill>
                <a:effectLst/>
                <a:latin typeface="Helvetica" pitchFamily="2" charset="0"/>
              </a:rPr>
              <a:t>, which can potentially</a:t>
            </a:r>
            <a:br>
              <a:rPr lang="en-CA" sz="1800" dirty="0">
                <a:solidFill>
                  <a:srgbClr val="3F3F3F"/>
                </a:solidFill>
                <a:effectLst/>
                <a:latin typeface="Helvetica" pitchFamily="2" charset="0"/>
              </a:rPr>
            </a:br>
            <a:r>
              <a:rPr lang="en-CA" sz="1800" dirty="0">
                <a:solidFill>
                  <a:srgbClr val="3F3F3F"/>
                </a:solidFill>
                <a:effectLst/>
                <a:latin typeface="Helvetica" pitchFamily="2" charset="0"/>
              </a:rPr>
              <a:t>cause </a:t>
            </a:r>
            <a:r>
              <a:rPr lang="en-CA" sz="1800" b="1" dirty="0">
                <a:solidFill>
                  <a:srgbClr val="3F3F3F"/>
                </a:solidFill>
                <a:effectLst/>
                <a:latin typeface="Helvetica" pitchFamily="2" charset="0"/>
              </a:rPr>
              <a:t>physical, psychological, social and spiritual harm</a:t>
            </a:r>
            <a:r>
              <a:rPr lang="en-CA" sz="1800" dirty="0">
                <a:solidFill>
                  <a:srgbClr val="3F3F3F"/>
                </a:solidFill>
                <a:effectLst/>
                <a:latin typeface="Helvetica" pitchFamily="2" charset="0"/>
              </a:rPr>
              <a:t>.</a:t>
            </a:r>
          </a:p>
        </p:txBody>
      </p:sp>
      <p:sp>
        <p:nvSpPr>
          <p:cNvPr id="2" name="Title 1">
            <a:extLst>
              <a:ext uri="{FF2B5EF4-FFF2-40B4-BE49-F238E27FC236}">
                <a16:creationId xmlns:a16="http://schemas.microsoft.com/office/drawing/2014/main" id="{54810238-DE34-1348-603C-BEBB24914571}"/>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1: </a:t>
            </a:r>
            <a:br>
              <a:rPr lang="en-US" sz="4000" spc="-15" dirty="0">
                <a:solidFill>
                  <a:srgbClr val="3E348F"/>
                </a:solidFill>
                <a:latin typeface="Arial Black" panose="020B0604020202020204" pitchFamily="34" charset="0"/>
                <a:cs typeface="Arial Black" panose="020B0604020202020204" pitchFamily="34" charset="0"/>
              </a:rPr>
            </a:br>
            <a:r>
              <a:rPr lang="en-US" sz="4000" b="1" spc="-15" dirty="0">
                <a:solidFill>
                  <a:srgbClr val="3E348F"/>
                </a:solidFill>
              </a:rPr>
              <a:t>Measuring and monitoring past </a:t>
            </a:r>
            <a:br>
              <a:rPr lang="en-US" sz="4000" b="1" spc="-15" dirty="0">
                <a:solidFill>
                  <a:srgbClr val="3E348F"/>
                </a:solidFill>
              </a:rPr>
            </a:br>
            <a:r>
              <a:rPr lang="en-US" sz="4000" b="1" spc="-15" dirty="0">
                <a:solidFill>
                  <a:srgbClr val="3E348F"/>
                </a:solidFill>
              </a:rPr>
              <a:t>healthcare harm and health inequities</a:t>
            </a:r>
            <a:endParaRPr lang="en-US" sz="4000" dirty="0">
              <a:solidFill>
                <a:srgbClr val="3E348F"/>
              </a:solidFill>
            </a:endParaRPr>
          </a:p>
        </p:txBody>
      </p:sp>
    </p:spTree>
    <p:extLst>
      <p:ext uri="{BB962C8B-B14F-4D97-AF65-F5344CB8AC3E}">
        <p14:creationId xmlns:p14="http://schemas.microsoft.com/office/powerpoint/2010/main" val="22059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1C41EA-E6DE-82AA-9ABF-695681BD1DE9}"/>
              </a:ext>
            </a:extLst>
          </p:cNvPr>
          <p:cNvPicPr>
            <a:picLocks noChangeAspect="1"/>
          </p:cNvPicPr>
          <p:nvPr/>
        </p:nvPicPr>
        <p:blipFill>
          <a:blip r:embed="rId3"/>
          <a:stretch>
            <a:fillRect/>
          </a:stretch>
        </p:blipFill>
        <p:spPr>
          <a:xfrm>
            <a:off x="9805342" y="619875"/>
            <a:ext cx="1982699" cy="1871404"/>
          </a:xfrm>
          <a:prstGeom prst="rect">
            <a:avLst/>
          </a:prstGeom>
        </p:spPr>
      </p:pic>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16</a:t>
            </a:fld>
            <a:endParaRPr lang="en-CA"/>
          </a:p>
        </p:txBody>
      </p:sp>
      <p:pic>
        <p:nvPicPr>
          <p:cNvPr id="3" name="Picture 2">
            <a:extLst>
              <a:ext uri="{FF2B5EF4-FFF2-40B4-BE49-F238E27FC236}">
                <a16:creationId xmlns:a16="http://schemas.microsoft.com/office/drawing/2014/main" id="{0A887C73-18A3-1C2F-67CC-37625CB4E2A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7" name="Rectangle: Rounded Corners 18">
            <a:extLst>
              <a:ext uri="{FF2B5EF4-FFF2-40B4-BE49-F238E27FC236}">
                <a16:creationId xmlns:a16="http://schemas.microsoft.com/office/drawing/2014/main" id="{8FEE3045-BE2F-B993-8A93-9B5346BEF686}"/>
              </a:ext>
              <a:ext uri="{C183D7F6-B498-43B3-948B-1728B52AA6E4}">
                <adec:decorative xmlns:adec="http://schemas.microsoft.com/office/drawing/2017/decorative" val="1"/>
              </a:ext>
            </a:extLst>
          </p:cNvPr>
          <p:cNvSpPr/>
          <p:nvPr/>
        </p:nvSpPr>
        <p:spPr>
          <a:xfrm>
            <a:off x="441711" y="2501900"/>
            <a:ext cx="8219689" cy="343053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C2B5564A-2721-C7FA-161B-481ED9F0A1CB}"/>
              </a:ext>
            </a:extLst>
          </p:cNvPr>
          <p:cNvSpPr txBox="1">
            <a:spLocks/>
          </p:cNvSpPr>
          <p:nvPr/>
        </p:nvSpPr>
        <p:spPr>
          <a:xfrm>
            <a:off x="838200" y="2837294"/>
            <a:ext cx="760730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indent="0" defTabSz="457200">
              <a:buClr>
                <a:schemeClr val="tx1"/>
              </a:buClr>
              <a:buNone/>
            </a:pPr>
            <a:r>
              <a:rPr lang="en-US" sz="2500" b="1" dirty="0">
                <a:solidFill>
                  <a:schemeClr val="tx1"/>
                </a:solidFill>
              </a:rPr>
              <a:t>This safety cloud theme is asking </a:t>
            </a:r>
            <a:br>
              <a:rPr lang="en-US" sz="2500" b="1" dirty="0">
                <a:solidFill>
                  <a:schemeClr val="tx1"/>
                </a:solidFill>
              </a:rPr>
            </a:br>
            <a:r>
              <a:rPr lang="en-US" sz="2500" b="1" dirty="0">
                <a:solidFill>
                  <a:schemeClr val="tx1"/>
                </a:solidFill>
              </a:rPr>
              <a:t>you to consider:</a:t>
            </a:r>
          </a:p>
          <a:p>
            <a:pPr>
              <a:buClr>
                <a:schemeClr val="tx1"/>
              </a:buClr>
            </a:pPr>
            <a:r>
              <a:rPr lang="en-US" sz="1800" dirty="0">
                <a:solidFill>
                  <a:schemeClr val="tx1"/>
                </a:solidFill>
              </a:rPr>
              <a:t>What does your organization’s past harm data look like,</a:t>
            </a:r>
            <a:br>
              <a:rPr lang="en-US" sz="1800" dirty="0">
                <a:solidFill>
                  <a:schemeClr val="tx1"/>
                </a:solidFill>
              </a:rPr>
            </a:br>
            <a:r>
              <a:rPr lang="en-US" sz="1800" dirty="0">
                <a:solidFill>
                  <a:schemeClr val="tx1"/>
                </a:solidFill>
              </a:rPr>
              <a:t>and does it give you insights into health inequities? </a:t>
            </a:r>
          </a:p>
          <a:p>
            <a:pPr>
              <a:buClr>
                <a:schemeClr val="tx1"/>
              </a:buClr>
            </a:pPr>
            <a:r>
              <a:rPr lang="en-US" sz="1800" dirty="0">
                <a:solidFill>
                  <a:schemeClr val="tx1"/>
                </a:solidFill>
              </a:rPr>
              <a:t>Can you identify specific incidents that make </a:t>
            </a:r>
            <a:r>
              <a:rPr lang="en-US" sz="1800" b="1" dirty="0">
                <a:solidFill>
                  <a:schemeClr val="tx1"/>
                </a:solidFill>
              </a:rPr>
              <a:t>the issue of inequities and patient safety incidents </a:t>
            </a:r>
            <a:r>
              <a:rPr lang="en-US" sz="1800" dirty="0">
                <a:solidFill>
                  <a:schemeClr val="tx1"/>
                </a:solidFill>
              </a:rPr>
              <a:t>easier to see? </a:t>
            </a:r>
          </a:p>
          <a:p>
            <a:pPr>
              <a:buClr>
                <a:schemeClr val="tx1"/>
              </a:buClr>
            </a:pPr>
            <a:r>
              <a:rPr lang="en-US" sz="1800" dirty="0">
                <a:solidFill>
                  <a:schemeClr val="tx1"/>
                </a:solidFill>
              </a:rPr>
              <a:t>How might you strengthen your organizational knowledge to gain insights into the impact health inequities have on patient safety? </a:t>
            </a:r>
            <a:endParaRPr lang="en-US" sz="1800" dirty="0">
              <a:solidFill>
                <a:schemeClr val="tx1"/>
              </a:solidFill>
              <a:cs typeface="Calibri"/>
            </a:endParaRPr>
          </a:p>
        </p:txBody>
      </p:sp>
      <p:sp>
        <p:nvSpPr>
          <p:cNvPr id="12" name="Title 1">
            <a:extLst>
              <a:ext uri="{FF2B5EF4-FFF2-40B4-BE49-F238E27FC236}">
                <a16:creationId xmlns:a16="http://schemas.microsoft.com/office/drawing/2014/main" id="{1CE8D782-4551-A26A-AEDA-8858335A0696}"/>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1: </a:t>
            </a:r>
            <a:br>
              <a:rPr lang="en-US" sz="4000" spc="-15" dirty="0">
                <a:solidFill>
                  <a:srgbClr val="3E348F"/>
                </a:solidFill>
                <a:latin typeface="Arial Black" panose="020B0604020202020204" pitchFamily="34" charset="0"/>
                <a:cs typeface="Arial Black" panose="020B0604020202020204" pitchFamily="34" charset="0"/>
              </a:rPr>
            </a:br>
            <a:r>
              <a:rPr lang="en-US" sz="4000" b="1" spc="-15" dirty="0">
                <a:solidFill>
                  <a:srgbClr val="3E348F"/>
                </a:solidFill>
              </a:rPr>
              <a:t>Measuring and monitoring past </a:t>
            </a:r>
            <a:br>
              <a:rPr lang="en-US" sz="4000" b="1" spc="-15" dirty="0">
                <a:solidFill>
                  <a:srgbClr val="3E348F"/>
                </a:solidFill>
              </a:rPr>
            </a:br>
            <a:r>
              <a:rPr lang="en-US" sz="4000" b="1" spc="-15" dirty="0">
                <a:solidFill>
                  <a:srgbClr val="3E348F"/>
                </a:solidFill>
              </a:rPr>
              <a:t>healthcare harm and health inequities</a:t>
            </a:r>
            <a:endParaRPr lang="en-US" sz="4000" dirty="0">
              <a:solidFill>
                <a:srgbClr val="3E348F"/>
              </a:solidFill>
            </a:endParaRPr>
          </a:p>
        </p:txBody>
      </p:sp>
    </p:spTree>
    <p:extLst>
      <p:ext uri="{BB962C8B-B14F-4D97-AF65-F5344CB8AC3E}">
        <p14:creationId xmlns:p14="http://schemas.microsoft.com/office/powerpoint/2010/main" val="11897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D04BC5-0AD3-6687-AF20-ABB6A84FEC71}"/>
              </a:ext>
            </a:extLst>
          </p:cNvPr>
          <p:cNvPicPr>
            <a:picLocks noChangeAspect="1"/>
          </p:cNvPicPr>
          <p:nvPr/>
        </p:nvPicPr>
        <p:blipFill>
          <a:blip r:embed="rId3"/>
          <a:stretch>
            <a:fillRect/>
          </a:stretch>
        </p:blipFill>
        <p:spPr>
          <a:xfrm>
            <a:off x="9805342" y="619875"/>
            <a:ext cx="1982699" cy="1871404"/>
          </a:xfrm>
          <a:prstGeom prst="rect">
            <a:avLst/>
          </a:prstGeom>
        </p:spPr>
      </p:pic>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17</a:t>
            </a:fld>
            <a:endParaRPr lang="en-CA"/>
          </a:p>
        </p:txBody>
      </p:sp>
      <p:pic>
        <p:nvPicPr>
          <p:cNvPr id="5" name="Picture 4">
            <a:extLst>
              <a:ext uri="{FF2B5EF4-FFF2-40B4-BE49-F238E27FC236}">
                <a16:creationId xmlns:a16="http://schemas.microsoft.com/office/drawing/2014/main" id="{2CFB72D8-94FD-A07A-D902-056750C71DD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2" name="Rectangle: Rounded Corners 18">
            <a:extLst>
              <a:ext uri="{FF2B5EF4-FFF2-40B4-BE49-F238E27FC236}">
                <a16:creationId xmlns:a16="http://schemas.microsoft.com/office/drawing/2014/main" id="{0E321F7C-36F5-E6DB-513E-33D93E882902}"/>
              </a:ext>
              <a:ext uri="{C183D7F6-B498-43B3-948B-1728B52AA6E4}">
                <adec:decorative xmlns:adec="http://schemas.microsoft.com/office/drawing/2017/decorative" val="1"/>
              </a:ext>
            </a:extLst>
          </p:cNvPr>
          <p:cNvSpPr/>
          <p:nvPr/>
        </p:nvSpPr>
        <p:spPr>
          <a:xfrm>
            <a:off x="505211" y="2615958"/>
            <a:ext cx="6033376" cy="2657500"/>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9DC8AB4-3747-59BE-93FA-269CFBDA508B}"/>
              </a:ext>
            </a:extLst>
          </p:cNvPr>
          <p:cNvSpPr txBox="1">
            <a:spLocks/>
          </p:cNvSpPr>
          <p:nvPr/>
        </p:nvSpPr>
        <p:spPr>
          <a:xfrm>
            <a:off x="838201" y="2837294"/>
            <a:ext cx="5257800"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rgbClr val="000000"/>
                </a:solidFill>
              </a:rPr>
              <a:t>Reflective question</a:t>
            </a:r>
            <a:endParaRPr lang="en-US" sz="2500" spc="-15" dirty="0">
              <a:solidFill>
                <a:srgbClr val="000000"/>
              </a:solidFill>
              <a:effectLst/>
              <a:ea typeface="Arial" panose="020B0604020202020204" pitchFamily="34" charset="0"/>
            </a:endParaRPr>
          </a:p>
          <a:p>
            <a:pPr marL="0" marR="0" lvl="0" indent="0" defTabSz="914400" fontAlgn="auto">
              <a:lnSpc>
                <a:spcPct val="90000"/>
              </a:lnSpc>
              <a:spcBef>
                <a:spcPts val="0"/>
              </a:spcBef>
              <a:spcAft>
                <a:spcPts val="600"/>
              </a:spcAft>
              <a:buClrTx/>
              <a:buSzTx/>
              <a:buNone/>
              <a:tabLst/>
              <a:defRPr/>
            </a:pPr>
            <a:r>
              <a:rPr kumimoji="0" lang="en-US" sz="1800" b="0" i="0" u="none" strike="noStrike" cap="none" spc="0" normalizeH="0" baseline="0" noProof="0" dirty="0">
                <a:ln>
                  <a:noFill/>
                </a:ln>
                <a:solidFill>
                  <a:srgbClr val="000000"/>
                </a:solidFill>
                <a:effectLst/>
                <a:uLnTx/>
                <a:uFillTx/>
              </a:rPr>
              <a:t>How many </a:t>
            </a:r>
            <a:r>
              <a:rPr lang="en-US" sz="1800" dirty="0">
                <a:solidFill>
                  <a:srgbClr val="000000"/>
                </a:solidFill>
              </a:rPr>
              <a:t>recommendations from our incident investigation </a:t>
            </a:r>
            <a:r>
              <a:rPr kumimoji="0" lang="en-US" sz="1800" b="0" i="0" u="none" strike="noStrike" cap="none" spc="0" normalizeH="0" baseline="0" noProof="0" dirty="0">
                <a:ln>
                  <a:noFill/>
                </a:ln>
                <a:solidFill>
                  <a:srgbClr val="000000"/>
                </a:solidFill>
                <a:effectLst/>
                <a:uLnTx/>
                <a:uFillTx/>
              </a:rPr>
              <a:t>reports focus on improving the design of the healthcare system (i.e. system focused) and how many focus on asking point of care healthcare staff to comply, try harder or do additional tasks (i.e. person-focused)?</a:t>
            </a:r>
            <a:endParaRPr lang="en-US" sz="1800" b="0" i="0" u="none" strike="noStrike" cap="none" spc="0" normalizeH="0" baseline="0" noProof="0" dirty="0">
              <a:ln>
                <a:noFill/>
              </a:ln>
              <a:solidFill>
                <a:srgbClr val="000000"/>
              </a:solidFill>
              <a:effectLst/>
              <a:uLnTx/>
              <a:uFillTx/>
              <a:cs typeface="Calibri"/>
            </a:endParaRPr>
          </a:p>
        </p:txBody>
      </p:sp>
      <p:sp>
        <p:nvSpPr>
          <p:cNvPr id="14" name="Title 1">
            <a:extLst>
              <a:ext uri="{FF2B5EF4-FFF2-40B4-BE49-F238E27FC236}">
                <a16:creationId xmlns:a16="http://schemas.microsoft.com/office/drawing/2014/main" id="{05AD1563-B7AC-2169-DEA3-C9E8B93AD72E}"/>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2: </a:t>
            </a:r>
            <a:br>
              <a:rPr lang="en-US" sz="4000" spc="-15" dirty="0">
                <a:solidFill>
                  <a:srgbClr val="3E348F"/>
                </a:solidFill>
                <a:latin typeface="Arial Black" panose="020B0604020202020204" pitchFamily="34" charset="0"/>
                <a:cs typeface="Arial Black" panose="020B0604020202020204" pitchFamily="34" charset="0"/>
              </a:rPr>
            </a:br>
            <a:r>
              <a:rPr kumimoji="0" lang="en-US" sz="4000" i="0" u="none" strike="noStrike" cap="none" spc="0" normalizeH="0" baseline="0" noProof="0" dirty="0">
                <a:ln>
                  <a:noFill/>
                </a:ln>
                <a:solidFill>
                  <a:srgbClr val="3E348F"/>
                </a:solidFill>
                <a:effectLst/>
                <a:uLnTx/>
                <a:uFillTx/>
              </a:rPr>
              <a:t>Strong ‘system-focused’ versus </a:t>
            </a:r>
            <a:br>
              <a:rPr kumimoji="0" lang="en-US" sz="4000" i="0" u="none" strike="noStrike" cap="none" spc="0" normalizeH="0" baseline="0" noProof="0" dirty="0">
                <a:ln>
                  <a:noFill/>
                </a:ln>
                <a:solidFill>
                  <a:srgbClr val="3E348F"/>
                </a:solidFill>
                <a:effectLst/>
                <a:uLnTx/>
                <a:uFillTx/>
              </a:rPr>
            </a:br>
            <a:r>
              <a:rPr kumimoji="0" lang="en-US" sz="4000" i="0" u="none" strike="noStrike" cap="none" spc="0" normalizeH="0" baseline="0" noProof="0" dirty="0">
                <a:ln>
                  <a:noFill/>
                </a:ln>
                <a:solidFill>
                  <a:srgbClr val="3E348F"/>
                </a:solidFill>
                <a:effectLst/>
                <a:uLnTx/>
                <a:uFillTx/>
              </a:rPr>
              <a:t>weak ‘person-focused’ recommendations</a:t>
            </a:r>
            <a:endParaRPr lang="en-US" sz="4000" dirty="0">
              <a:solidFill>
                <a:srgbClr val="3E348F"/>
              </a:solidFill>
            </a:endParaRPr>
          </a:p>
        </p:txBody>
      </p:sp>
    </p:spTree>
    <p:extLst>
      <p:ext uri="{BB962C8B-B14F-4D97-AF65-F5344CB8AC3E}">
        <p14:creationId xmlns:p14="http://schemas.microsoft.com/office/powerpoint/2010/main" val="22400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5BC1F0-F613-0E2C-DA40-C2663DC324F6}"/>
              </a:ext>
            </a:extLst>
          </p:cNvPr>
          <p:cNvPicPr>
            <a:picLocks noChangeAspect="1"/>
          </p:cNvPicPr>
          <p:nvPr/>
        </p:nvPicPr>
        <p:blipFill>
          <a:blip r:embed="rId3"/>
          <a:stretch>
            <a:fillRect/>
          </a:stretch>
        </p:blipFill>
        <p:spPr>
          <a:xfrm>
            <a:off x="9805342" y="619875"/>
            <a:ext cx="1982699" cy="1871404"/>
          </a:xfrm>
          <a:prstGeom prst="rect">
            <a:avLst/>
          </a:prstGeom>
        </p:spPr>
      </p:pic>
      <p:pic>
        <p:nvPicPr>
          <p:cNvPr id="7" name="Picture 6">
            <a:extLst>
              <a:ext uri="{FF2B5EF4-FFF2-40B4-BE49-F238E27FC236}">
                <a16:creationId xmlns:a16="http://schemas.microsoft.com/office/drawing/2014/main" id="{B50F27F0-DECF-30EE-A518-370889223AA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3" name="Slide Number Placeholder 2">
            <a:extLst>
              <a:ext uri="{FF2B5EF4-FFF2-40B4-BE49-F238E27FC236}">
                <a16:creationId xmlns:a16="http://schemas.microsoft.com/office/drawing/2014/main" id="{0F46AD7B-7746-1012-F8B0-6CD539D0FB1C}"/>
              </a:ext>
            </a:extLst>
          </p:cNvPr>
          <p:cNvSpPr>
            <a:spLocks noGrp="1"/>
          </p:cNvSpPr>
          <p:nvPr>
            <p:ph type="sldNum" sz="quarter" idx="12"/>
          </p:nvPr>
        </p:nvSpPr>
        <p:spPr/>
        <p:txBody>
          <a:bodyPr/>
          <a:lstStyle/>
          <a:p>
            <a:fld id="{7D0AB2B7-A222-44FF-B180-C8F0FD623967}" type="slidenum">
              <a:rPr lang="en-CA" smtClean="0"/>
              <a:t>18</a:t>
            </a:fld>
            <a:endParaRPr lang="en-CA"/>
          </a:p>
        </p:txBody>
      </p:sp>
      <p:pic>
        <p:nvPicPr>
          <p:cNvPr id="5" name="Picture 4">
            <a:extLst>
              <a:ext uri="{FF2B5EF4-FFF2-40B4-BE49-F238E27FC236}">
                <a16:creationId xmlns:a16="http://schemas.microsoft.com/office/drawing/2014/main" id="{0CD3D4E4-2A9F-BB56-5A30-41D887B5CEE0}"/>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384971" y="323345"/>
            <a:ext cx="823443" cy="986875"/>
          </a:xfrm>
          <a:prstGeom prst="rect">
            <a:avLst/>
          </a:prstGeom>
        </p:spPr>
      </p:pic>
      <p:sp>
        <p:nvSpPr>
          <p:cNvPr id="4" name="Text Placeholder 1">
            <a:extLst>
              <a:ext uri="{FF2B5EF4-FFF2-40B4-BE49-F238E27FC236}">
                <a16:creationId xmlns:a16="http://schemas.microsoft.com/office/drawing/2014/main" id="{33B5ED0E-88BA-8302-D0A3-869939CC8263}"/>
              </a:ext>
            </a:extLst>
          </p:cNvPr>
          <p:cNvSpPr txBox="1">
            <a:spLocks/>
          </p:cNvSpPr>
          <p:nvPr/>
        </p:nvSpPr>
        <p:spPr>
          <a:xfrm>
            <a:off x="838200" y="2300309"/>
            <a:ext cx="7222958"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3600" b="1" dirty="0">
                <a:solidFill>
                  <a:schemeClr val="tx1"/>
                </a:solidFill>
              </a:rPr>
              <a:t>Background</a:t>
            </a:r>
            <a:endParaRPr lang="en-US" sz="3200" spc="-15" dirty="0">
              <a:solidFill>
                <a:schemeClr val="tx1"/>
              </a:solidFill>
              <a:effectLst/>
              <a:ea typeface="Arial" panose="020B0604020202020204" pitchFamily="34" charset="0"/>
            </a:endParaRPr>
          </a:p>
          <a:p>
            <a:r>
              <a:rPr lang="en-CA" sz="1800" dirty="0">
                <a:solidFill>
                  <a:srgbClr val="3F3F3F"/>
                </a:solidFill>
                <a:effectLst/>
                <a:latin typeface="Helvetica" pitchFamily="2" charset="0"/>
              </a:rPr>
              <a:t>Incident investigations in healthcare often lead to ‘person-focused’ recommendations that human factors experts have found to be less effective.</a:t>
            </a:r>
          </a:p>
          <a:p>
            <a:r>
              <a:rPr lang="en-CA" sz="1800" dirty="0">
                <a:solidFill>
                  <a:srgbClr val="3F3F3F"/>
                </a:solidFill>
                <a:effectLst/>
                <a:latin typeface="Helvetica" pitchFamily="2" charset="0"/>
              </a:rPr>
              <a:t>Human factors research shows that when we rely solely on person-focused recommendations, the same types of incidents</a:t>
            </a:r>
            <a:br>
              <a:rPr lang="en-CA" sz="1800" dirty="0">
                <a:solidFill>
                  <a:srgbClr val="3F3F3F"/>
                </a:solidFill>
                <a:effectLst/>
                <a:latin typeface="Helvetica" pitchFamily="2" charset="0"/>
              </a:rPr>
            </a:br>
            <a:r>
              <a:rPr lang="en-CA" sz="1800" dirty="0">
                <a:solidFill>
                  <a:srgbClr val="3F3F3F"/>
                </a:solidFill>
                <a:effectLst/>
                <a:latin typeface="Helvetica" pitchFamily="2" charset="0"/>
              </a:rPr>
              <a:t>are likely to recur.  </a:t>
            </a:r>
          </a:p>
          <a:p>
            <a:r>
              <a:rPr lang="en-CA" sz="1800" dirty="0">
                <a:solidFill>
                  <a:srgbClr val="3F3F3F"/>
                </a:solidFill>
                <a:effectLst/>
                <a:latin typeface="Helvetica" pitchFamily="2" charset="0"/>
              </a:rPr>
              <a:t>Designing healthcare systems to enable staff to deliver safe patient care will achieve greater improvements in safety than simply telling staff to comply, do better or do more.</a:t>
            </a:r>
          </a:p>
          <a:p>
            <a:pPr lvl="1" fontAlgn="base">
              <a:buClr>
                <a:schemeClr val="accent1"/>
              </a:buClr>
              <a:buFont typeface="Arial" panose="020B0604020202020204" pitchFamily="34" charset="0"/>
              <a:buChar char="•"/>
            </a:pPr>
            <a:endParaRPr lang="en-US" sz="1800" dirty="0">
              <a:solidFill>
                <a:schemeClr val="tx1"/>
              </a:solidFill>
            </a:endParaRPr>
          </a:p>
        </p:txBody>
      </p:sp>
      <p:sp>
        <p:nvSpPr>
          <p:cNvPr id="6" name="Title 1">
            <a:extLst>
              <a:ext uri="{FF2B5EF4-FFF2-40B4-BE49-F238E27FC236}">
                <a16:creationId xmlns:a16="http://schemas.microsoft.com/office/drawing/2014/main" id="{1156DB35-9B09-0EC3-BC44-5AB8C4C79260}"/>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2: </a:t>
            </a:r>
            <a:br>
              <a:rPr lang="en-US" sz="4000" b="1" spc="-15" dirty="0">
                <a:solidFill>
                  <a:srgbClr val="3E348F"/>
                </a:solidFill>
              </a:rPr>
            </a:br>
            <a:r>
              <a:rPr lang="en-US" sz="4000" b="1" spc="-15" dirty="0">
                <a:solidFill>
                  <a:srgbClr val="3E348F"/>
                </a:solidFill>
              </a:rPr>
              <a:t>Strong ‘s</a:t>
            </a:r>
            <a:r>
              <a:rPr kumimoji="0" lang="en-US" sz="4000" b="1" i="0" u="none" strike="noStrike" cap="none" spc="0" normalizeH="0" baseline="0" noProof="0" dirty="0" err="1">
                <a:ln>
                  <a:noFill/>
                </a:ln>
                <a:solidFill>
                  <a:srgbClr val="3E348F"/>
                </a:solidFill>
                <a:effectLst/>
                <a:uLnTx/>
                <a:uFillTx/>
              </a:rPr>
              <a:t>ystem</a:t>
            </a:r>
            <a:r>
              <a:rPr kumimoji="0" lang="en-US" sz="4000" b="1" i="0" u="none" strike="noStrike" cap="none" spc="0" normalizeH="0" baseline="0" noProof="0" dirty="0">
                <a:ln>
                  <a:noFill/>
                </a:ln>
                <a:solidFill>
                  <a:srgbClr val="3E348F"/>
                </a:solidFill>
                <a:effectLst/>
                <a:uLnTx/>
                <a:uFillTx/>
              </a:rPr>
              <a:t>-focused’ versus weak </a:t>
            </a:r>
            <a:br>
              <a:rPr kumimoji="0" lang="en-US" sz="4000" b="1" i="0" u="none" strike="noStrike" cap="none" spc="0" normalizeH="0" baseline="0" noProof="0" dirty="0">
                <a:ln>
                  <a:noFill/>
                </a:ln>
                <a:solidFill>
                  <a:srgbClr val="3E348F"/>
                </a:solidFill>
                <a:effectLst/>
                <a:uLnTx/>
                <a:uFillTx/>
              </a:rPr>
            </a:br>
            <a:r>
              <a:rPr kumimoji="0" lang="en-US" sz="4000" b="1" i="0" u="none" strike="noStrike" cap="none" spc="0" normalizeH="0" baseline="0" noProof="0" dirty="0">
                <a:ln>
                  <a:noFill/>
                </a:ln>
                <a:solidFill>
                  <a:srgbClr val="3E348F"/>
                </a:solidFill>
                <a:effectLst/>
                <a:uLnTx/>
                <a:uFillTx/>
              </a:rPr>
              <a:t>‘person-focused’ recommendations</a:t>
            </a:r>
            <a:endParaRPr lang="en-US" sz="4000" dirty="0">
              <a:solidFill>
                <a:srgbClr val="3E348F"/>
              </a:solidFill>
            </a:endParaRPr>
          </a:p>
        </p:txBody>
      </p:sp>
    </p:spTree>
    <p:extLst>
      <p:ext uri="{BB962C8B-B14F-4D97-AF65-F5344CB8AC3E}">
        <p14:creationId xmlns:p14="http://schemas.microsoft.com/office/powerpoint/2010/main" val="155797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6526A0-D06C-B5A6-E0E3-B2F728513EA2}"/>
              </a:ext>
            </a:extLst>
          </p:cNvPr>
          <p:cNvGraphicFramePr>
            <a:graphicFrameLocks noGrp="1"/>
          </p:cNvGraphicFramePr>
          <p:nvPr>
            <p:extLst>
              <p:ext uri="{D42A27DB-BD31-4B8C-83A1-F6EECF244321}">
                <p14:modId xmlns:p14="http://schemas.microsoft.com/office/powerpoint/2010/main" val="3306949996"/>
              </p:ext>
            </p:extLst>
          </p:nvPr>
        </p:nvGraphicFramePr>
        <p:xfrm>
          <a:off x="3904509" y="394875"/>
          <a:ext cx="7903668" cy="6196123"/>
        </p:xfrm>
        <a:graphic>
          <a:graphicData uri="http://schemas.openxmlformats.org/drawingml/2006/table">
            <a:tbl>
              <a:tblPr firstRow="1" firstCol="1" bandRow="1">
                <a:tableStyleId>{72833802-FEF1-4C79-8D5D-14CF1EAF98D9}</a:tableStyleId>
              </a:tblPr>
              <a:tblGrid>
                <a:gridCol w="2586840">
                  <a:extLst>
                    <a:ext uri="{9D8B030D-6E8A-4147-A177-3AD203B41FA5}">
                      <a16:colId xmlns:a16="http://schemas.microsoft.com/office/drawing/2014/main" val="1189892626"/>
                    </a:ext>
                  </a:extLst>
                </a:gridCol>
                <a:gridCol w="5316828">
                  <a:extLst>
                    <a:ext uri="{9D8B030D-6E8A-4147-A177-3AD203B41FA5}">
                      <a16:colId xmlns:a16="http://schemas.microsoft.com/office/drawing/2014/main" val="3662510727"/>
                    </a:ext>
                  </a:extLst>
                </a:gridCol>
              </a:tblGrid>
              <a:tr h="513185">
                <a:tc>
                  <a:txBody>
                    <a:bodyPr/>
                    <a:lstStyle/>
                    <a:p>
                      <a:pPr>
                        <a:lnSpc>
                          <a:spcPts val="1600"/>
                        </a:lnSpc>
                        <a:spcAft>
                          <a:spcPts val="800"/>
                        </a:spcAft>
                      </a:pPr>
                      <a:r>
                        <a:rPr lang="en-GB" sz="1600" kern="100" dirty="0">
                          <a:effectLst/>
                        </a:rPr>
                        <a:t>Recommendation strength</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B w="6350" cap="flat" cmpd="sng" algn="ctr">
                      <a:noFill/>
                      <a:prstDash val="solid"/>
                      <a:miter lim="800000"/>
                    </a:lnB>
                    <a:solidFill>
                      <a:schemeClr val="tx2"/>
                    </a:solidFill>
                  </a:tcPr>
                </a:tc>
                <a:tc>
                  <a:txBody>
                    <a:bodyPr/>
                    <a:lstStyle/>
                    <a:p>
                      <a:pPr>
                        <a:lnSpc>
                          <a:spcPts val="1600"/>
                        </a:lnSpc>
                        <a:spcAft>
                          <a:spcPts val="800"/>
                        </a:spcAft>
                      </a:pPr>
                      <a:r>
                        <a:rPr lang="en-GB" sz="1600" kern="100" dirty="0">
                          <a:effectLst/>
                        </a:rPr>
                        <a:t>Types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B w="6350" cap="flat" cmpd="sng" algn="ctr">
                      <a:noFill/>
                      <a:prstDash val="solid"/>
                      <a:miter lim="800000"/>
                    </a:lnB>
                    <a:solidFill>
                      <a:schemeClr val="tx2"/>
                    </a:solidFill>
                  </a:tcPr>
                </a:tc>
                <a:extLst>
                  <a:ext uri="{0D108BD9-81ED-4DB2-BD59-A6C34878D82A}">
                    <a16:rowId xmlns:a16="http://schemas.microsoft.com/office/drawing/2014/main" val="2664868359"/>
                  </a:ext>
                </a:extLst>
              </a:tr>
              <a:tr h="217895">
                <a:tc>
                  <a:txBody>
                    <a:bodyPr/>
                    <a:lstStyle/>
                    <a:p>
                      <a:pPr>
                        <a:lnSpc>
                          <a:spcPct val="115000"/>
                        </a:lnSpc>
                        <a:spcAft>
                          <a:spcPts val="800"/>
                        </a:spcAft>
                      </a:pPr>
                      <a:r>
                        <a:rPr lang="en-GB" sz="1400" kern="100" dirty="0">
                          <a:solidFill>
                            <a:srgbClr val="15A9A5"/>
                          </a:solidFill>
                          <a:effectLst/>
                        </a:rPr>
                        <a:t>Strong</a:t>
                      </a:r>
                      <a:endParaRPr lang="en-CA" sz="1400" kern="100" dirty="0">
                        <a:solidFill>
                          <a:srgbClr val="15A9A5"/>
                        </a:solidFill>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22000"/>
                      </a:srgbClr>
                    </a:solidFill>
                  </a:tcPr>
                </a:tc>
                <a:tc>
                  <a:txBody>
                    <a:bodyPr/>
                    <a:lstStyle/>
                    <a:p>
                      <a:pPr>
                        <a:lnSpc>
                          <a:spcPct val="115000"/>
                        </a:lnSpc>
                        <a:spcAft>
                          <a:spcPts val="800"/>
                        </a:spcAft>
                      </a:pPr>
                      <a:r>
                        <a:rPr lang="en-GB" sz="900" kern="100" dirty="0">
                          <a:effectLst/>
                        </a:rPr>
                        <a:t>Redesign a healthcare pathway, process or other part of the work environment.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22000"/>
                      </a:srgbClr>
                    </a:solidFill>
                  </a:tcPr>
                </a:tc>
                <a:extLst>
                  <a:ext uri="{0D108BD9-81ED-4DB2-BD59-A6C34878D82A}">
                    <a16:rowId xmlns:a16="http://schemas.microsoft.com/office/drawing/2014/main" val="801877909"/>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10000"/>
                      </a:srgbClr>
                    </a:solidFill>
                  </a:tcPr>
                </a:tc>
                <a:tc>
                  <a:txBody>
                    <a:bodyPr/>
                    <a:lstStyle/>
                    <a:p>
                      <a:pPr>
                        <a:lnSpc>
                          <a:spcPct val="115000"/>
                        </a:lnSpc>
                        <a:spcAft>
                          <a:spcPts val="800"/>
                        </a:spcAft>
                      </a:pPr>
                      <a:r>
                        <a:rPr lang="en-GB" sz="900" kern="100" dirty="0">
                          <a:effectLst/>
                        </a:rPr>
                        <a:t>Engineering controls like designing in a ‘forcing function.’</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10000"/>
                      </a:srgbClr>
                    </a:solidFill>
                  </a:tcPr>
                </a:tc>
                <a:extLst>
                  <a:ext uri="{0D108BD9-81ED-4DB2-BD59-A6C34878D82A}">
                    <a16:rowId xmlns:a16="http://schemas.microsoft.com/office/drawing/2014/main" val="609614355"/>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22000"/>
                      </a:srgbClr>
                    </a:solidFill>
                  </a:tcPr>
                </a:tc>
                <a:tc>
                  <a:txBody>
                    <a:bodyPr/>
                    <a:lstStyle/>
                    <a:p>
                      <a:pPr>
                        <a:lnSpc>
                          <a:spcPct val="115000"/>
                        </a:lnSpc>
                        <a:spcAft>
                          <a:spcPts val="800"/>
                        </a:spcAft>
                      </a:pPr>
                      <a:r>
                        <a:rPr lang="en-GB" sz="900" kern="100" dirty="0">
                          <a:effectLst/>
                        </a:rPr>
                        <a:t>Effect cultural improvement to develop a psychologically safe culture.</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22000"/>
                      </a:srgbClr>
                    </a:solidFill>
                  </a:tcPr>
                </a:tc>
                <a:extLst>
                  <a:ext uri="{0D108BD9-81ED-4DB2-BD59-A6C34878D82A}">
                    <a16:rowId xmlns:a16="http://schemas.microsoft.com/office/drawing/2014/main" val="3817090463"/>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10000"/>
                      </a:srgbClr>
                    </a:solidFill>
                  </a:tcPr>
                </a:tc>
                <a:tc>
                  <a:txBody>
                    <a:bodyPr/>
                    <a:lstStyle/>
                    <a:p>
                      <a:pPr>
                        <a:lnSpc>
                          <a:spcPct val="115000"/>
                        </a:lnSpc>
                        <a:spcAft>
                          <a:spcPts val="800"/>
                        </a:spcAft>
                      </a:pPr>
                      <a:r>
                        <a:rPr lang="en-GB" sz="900" kern="100" dirty="0">
                          <a:effectLst/>
                        </a:rPr>
                        <a:t>Redesign equipment, IT systems to improve their usability, accessibility and functionality.</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10000"/>
                      </a:srgbClr>
                    </a:solidFill>
                  </a:tcPr>
                </a:tc>
                <a:extLst>
                  <a:ext uri="{0D108BD9-81ED-4DB2-BD59-A6C34878D82A}">
                    <a16:rowId xmlns:a16="http://schemas.microsoft.com/office/drawing/2014/main" val="3103768326"/>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22000"/>
                      </a:srgbClr>
                    </a:solidFill>
                  </a:tcPr>
                </a:tc>
                <a:tc>
                  <a:txBody>
                    <a:bodyPr/>
                    <a:lstStyle/>
                    <a:p>
                      <a:pPr>
                        <a:lnSpc>
                          <a:spcPct val="115000"/>
                        </a:lnSpc>
                        <a:spcAft>
                          <a:spcPts val="800"/>
                        </a:spcAft>
                      </a:pPr>
                      <a:r>
                        <a:rPr lang="en-GB" sz="900" kern="100" dirty="0">
                          <a:effectLst/>
                        </a:rPr>
                        <a:t>Simplify or standardize processes, pathways or equipment.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22000"/>
                      </a:srgbClr>
                    </a:solidFill>
                  </a:tcPr>
                </a:tc>
                <a:extLst>
                  <a:ext uri="{0D108BD9-81ED-4DB2-BD59-A6C34878D82A}">
                    <a16:rowId xmlns:a16="http://schemas.microsoft.com/office/drawing/2014/main" val="2316331691"/>
                  </a:ext>
                </a:extLst>
              </a:tr>
              <a:tr h="288592">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10000"/>
                      </a:srgbClr>
                    </a:solidFill>
                  </a:tcPr>
                </a:tc>
                <a:tc>
                  <a:txBody>
                    <a:bodyPr/>
                    <a:lstStyle/>
                    <a:p>
                      <a:pPr>
                        <a:lnSpc>
                          <a:spcPct val="115000"/>
                        </a:lnSpc>
                        <a:spcAft>
                          <a:spcPts val="800"/>
                        </a:spcAft>
                      </a:pPr>
                      <a:r>
                        <a:rPr lang="en-GB" sz="900" kern="100" dirty="0">
                          <a:effectLst/>
                        </a:rPr>
                        <a:t>Carry out usability testing (formative and summative) when implementing new equipment,</a:t>
                      </a:r>
                      <a:br>
                        <a:rPr lang="en-GB" sz="900" kern="100" dirty="0">
                          <a:effectLst/>
                        </a:rPr>
                      </a:br>
                      <a:r>
                        <a:rPr lang="en-GB" sz="900" kern="100" dirty="0">
                          <a:effectLst/>
                        </a:rPr>
                        <a:t>workplaces or IT systems.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5A9A5">
                        <a:alpha val="10000"/>
                      </a:srgbClr>
                    </a:solidFill>
                  </a:tcPr>
                </a:tc>
                <a:extLst>
                  <a:ext uri="{0D108BD9-81ED-4DB2-BD59-A6C34878D82A}">
                    <a16:rowId xmlns:a16="http://schemas.microsoft.com/office/drawing/2014/main" val="2011268001"/>
                  </a:ext>
                </a:extLst>
              </a:tr>
              <a:tr h="217895">
                <a:tc>
                  <a:txBody>
                    <a:bodyPr/>
                    <a:lstStyle/>
                    <a:p>
                      <a:pPr>
                        <a:lnSpc>
                          <a:spcPct val="115000"/>
                        </a:lnSpc>
                        <a:spcAft>
                          <a:spcPts val="800"/>
                        </a:spcAft>
                      </a:pPr>
                      <a:r>
                        <a:rPr lang="en-GB" sz="1400" kern="100" dirty="0">
                          <a:solidFill>
                            <a:schemeClr val="accent1"/>
                          </a:solidFill>
                          <a:effectLst/>
                        </a:rPr>
                        <a:t>Moderate</a:t>
                      </a:r>
                      <a:endParaRPr lang="en-CA" sz="14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Resolve equipment availability problems.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4046307289"/>
                  </a:ext>
                </a:extLst>
              </a:tr>
              <a:tr h="208389">
                <a:tc>
                  <a:txBody>
                    <a:bodyPr/>
                    <a:lstStyle/>
                    <a:p>
                      <a:pPr>
                        <a:lnSpc>
                          <a:spcPct val="115000"/>
                        </a:lnSpc>
                        <a:spcAft>
                          <a:spcPts val="800"/>
                        </a:spcAft>
                      </a:pPr>
                      <a:r>
                        <a:rPr lang="en-GB" sz="1000" kern="100">
                          <a:effectLst/>
                        </a:rPr>
                        <a:t> </a:t>
                      </a:r>
                      <a:endParaRPr lang="en-CA" sz="1000" kern="10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Resolve staffing problems.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78004513"/>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Reorganize workload to address high workload or task overload.</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892587384"/>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Develop and deliver simulation-based training.</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3770326091"/>
                  </a:ext>
                </a:extLst>
              </a:tr>
              <a:tr h="208389">
                <a:tc>
                  <a:txBody>
                    <a:bodyPr/>
                    <a:lstStyle/>
                    <a:p>
                      <a:pPr>
                        <a:lnSpc>
                          <a:spcPct val="115000"/>
                        </a:lnSpc>
                        <a:spcAft>
                          <a:spcPts val="800"/>
                        </a:spcAft>
                      </a:pPr>
                      <a:r>
                        <a:rPr lang="en-GB" sz="1000" kern="100">
                          <a:effectLst/>
                        </a:rPr>
                        <a:t> </a:t>
                      </a:r>
                      <a:endParaRPr lang="en-CA" sz="1000" kern="10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Enhance documentation or communication.</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265086447"/>
                  </a:ext>
                </a:extLst>
              </a:tr>
              <a:tr h="208389">
                <a:tc>
                  <a:txBody>
                    <a:bodyPr/>
                    <a:lstStyle/>
                    <a:p>
                      <a:pPr>
                        <a:lnSpc>
                          <a:spcPct val="115000"/>
                        </a:lnSpc>
                        <a:spcAft>
                          <a:spcPts val="800"/>
                        </a:spcAft>
                      </a:pPr>
                      <a:r>
                        <a:rPr lang="en-GB" sz="1000" kern="100">
                          <a:effectLst/>
                        </a:rPr>
                        <a:t> </a:t>
                      </a:r>
                      <a:endParaRPr lang="en-CA" sz="1000" kern="10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Eliminate or reduce distractions and interruptions.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4059260648"/>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tc>
                  <a:txBody>
                    <a:bodyPr/>
                    <a:lstStyle/>
                    <a:p>
                      <a:pPr>
                        <a:lnSpc>
                          <a:spcPct val="115000"/>
                        </a:lnSpc>
                        <a:spcAft>
                          <a:spcPts val="800"/>
                        </a:spcAft>
                      </a:pPr>
                      <a:r>
                        <a:rPr lang="en-GB" sz="900" kern="100" dirty="0">
                          <a:effectLst/>
                        </a:rPr>
                        <a:t>Introduce a safety checklist.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3585266281"/>
                  </a:ext>
                </a:extLst>
              </a:tr>
              <a:tr h="208389">
                <a:tc>
                  <a:txBody>
                    <a:bodyPr/>
                    <a:lstStyle/>
                    <a:p>
                      <a:pPr>
                        <a:lnSpc>
                          <a:spcPct val="115000"/>
                        </a:lnSpc>
                        <a:spcAft>
                          <a:spcPts val="800"/>
                        </a:spcAft>
                      </a:pPr>
                      <a:r>
                        <a:rPr lang="en-GB" sz="1000" kern="100" dirty="0">
                          <a:effectLst/>
                        </a:rPr>
                        <a:t> </a:t>
                      </a:r>
                      <a:endParaRPr lang="en-CA"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tc>
                  <a:txBody>
                    <a:bodyPr/>
                    <a:lstStyle/>
                    <a:p>
                      <a:pPr>
                        <a:lnSpc>
                          <a:spcPct val="115000"/>
                        </a:lnSpc>
                        <a:spcAft>
                          <a:spcPts val="800"/>
                        </a:spcAft>
                      </a:pPr>
                      <a:r>
                        <a:rPr lang="en-GB" sz="900" kern="100" dirty="0">
                          <a:effectLst/>
                        </a:rPr>
                        <a:t>Review rostering or the appropriateness of the staff mix.</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150914593"/>
                  </a:ext>
                </a:extLst>
              </a:tr>
              <a:tr h="217895">
                <a:tc>
                  <a:txBody>
                    <a:bodyPr/>
                    <a:lstStyle/>
                    <a:p>
                      <a:pPr>
                        <a:lnSpc>
                          <a:spcPct val="115000"/>
                        </a:lnSpc>
                        <a:spcAft>
                          <a:spcPts val="800"/>
                        </a:spcAft>
                      </a:pPr>
                      <a:r>
                        <a:rPr lang="en-GB" sz="1400" kern="100" dirty="0">
                          <a:solidFill>
                            <a:srgbClr val="EB1B64"/>
                          </a:solidFill>
                          <a:effectLst/>
                        </a:rPr>
                        <a:t>Weak</a:t>
                      </a:r>
                      <a:endParaRPr lang="en-CA" sz="1400" kern="100" dirty="0">
                        <a:solidFill>
                          <a:srgbClr val="EB1B64"/>
                        </a:solidFill>
                        <a:effectLst/>
                        <a:latin typeface="Aptos" panose="020B0004020202020204" pitchFamily="34" charset="0"/>
                        <a:ea typeface="Aptos" panose="020B0004020202020204" pitchFamily="34" charset="0"/>
                        <a:cs typeface="Times New Roman" panose="02020603050405020304" pitchFamily="18" charset="0"/>
                      </a:endParaRPr>
                    </a:p>
                  </a:txBody>
                  <a:tcPr marL="144000"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tc>
                  <a:txBody>
                    <a:bodyPr/>
                    <a:lstStyle/>
                    <a:p>
                      <a:pPr>
                        <a:lnSpc>
                          <a:spcPct val="115000"/>
                        </a:lnSpc>
                        <a:spcAft>
                          <a:spcPts val="800"/>
                        </a:spcAft>
                      </a:pPr>
                      <a:r>
                        <a:rPr lang="en-GB" sz="900" kern="100" dirty="0">
                          <a:effectLst/>
                        </a:rPr>
                        <a:t>Add in additional safety checks for staff to carry out.</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extLst>
                  <a:ext uri="{0D108BD9-81ED-4DB2-BD59-A6C34878D82A}">
                    <a16:rowId xmlns:a16="http://schemas.microsoft.com/office/drawing/2014/main" val="297923345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tc>
                  <a:txBody>
                    <a:bodyPr/>
                    <a:lstStyle/>
                    <a:p>
                      <a:pPr>
                        <a:lnSpc>
                          <a:spcPct val="115000"/>
                        </a:lnSpc>
                        <a:spcAft>
                          <a:spcPts val="800"/>
                        </a:spcAft>
                      </a:pPr>
                      <a:r>
                        <a:rPr lang="en-GB" sz="900" kern="100" dirty="0">
                          <a:effectLst/>
                        </a:rPr>
                        <a:t>Raise staff awareness of a policy or process.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extLst>
                  <a:ext uri="{0D108BD9-81ED-4DB2-BD59-A6C34878D82A}">
                    <a16:rowId xmlns:a16="http://schemas.microsoft.com/office/drawing/2014/main" val="78429116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tc>
                  <a:txBody>
                    <a:bodyPr/>
                    <a:lstStyle/>
                    <a:p>
                      <a:pPr>
                        <a:lnSpc>
                          <a:spcPct val="115000"/>
                        </a:lnSpc>
                        <a:spcAft>
                          <a:spcPts val="800"/>
                        </a:spcAft>
                      </a:pPr>
                      <a:r>
                        <a:rPr lang="en-GB" sz="900" kern="100" dirty="0">
                          <a:effectLst/>
                        </a:rPr>
                        <a:t>Carry out an audit or review.</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extLst>
                  <a:ext uri="{0D108BD9-81ED-4DB2-BD59-A6C34878D82A}">
                    <a16:rowId xmlns:a16="http://schemas.microsoft.com/office/drawing/2014/main" val="3439013331"/>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tc>
                  <a:txBody>
                    <a:bodyPr/>
                    <a:lstStyle/>
                    <a:p>
                      <a:pPr>
                        <a:lnSpc>
                          <a:spcPct val="115000"/>
                        </a:lnSpc>
                        <a:spcAft>
                          <a:spcPts val="800"/>
                        </a:spcAft>
                      </a:pPr>
                      <a:r>
                        <a:rPr lang="en-GB" sz="900" kern="100" dirty="0">
                          <a:effectLst/>
                        </a:rPr>
                        <a:t>Increase staff supervision.</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extLst>
                  <a:ext uri="{0D108BD9-81ED-4DB2-BD59-A6C34878D82A}">
                    <a16:rowId xmlns:a16="http://schemas.microsoft.com/office/drawing/2014/main" val="761602986"/>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tc>
                  <a:txBody>
                    <a:bodyPr/>
                    <a:lstStyle/>
                    <a:p>
                      <a:pPr>
                        <a:lnSpc>
                          <a:spcPct val="115000"/>
                        </a:lnSpc>
                        <a:spcAft>
                          <a:spcPts val="800"/>
                        </a:spcAft>
                      </a:pPr>
                      <a:r>
                        <a:rPr lang="en-GB" sz="900" kern="100" dirty="0">
                          <a:effectLst/>
                        </a:rPr>
                        <a:t>Informing, notifying, issuing warnings.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extLst>
                  <a:ext uri="{0D108BD9-81ED-4DB2-BD59-A6C34878D82A}">
                    <a16:rowId xmlns:a16="http://schemas.microsoft.com/office/drawing/2014/main" val="2318036300"/>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tc>
                  <a:txBody>
                    <a:bodyPr/>
                    <a:lstStyle/>
                    <a:p>
                      <a:pPr>
                        <a:lnSpc>
                          <a:spcPct val="115000"/>
                        </a:lnSpc>
                        <a:spcAft>
                          <a:spcPts val="800"/>
                        </a:spcAft>
                      </a:pPr>
                      <a:r>
                        <a:rPr lang="en-GB" sz="900" kern="100" dirty="0">
                          <a:effectLst/>
                        </a:rPr>
                        <a:t>Discipline or suspend staff who make errors .</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extLst>
                  <a:ext uri="{0D108BD9-81ED-4DB2-BD59-A6C34878D82A}">
                    <a16:rowId xmlns:a16="http://schemas.microsoft.com/office/drawing/2014/main" val="2991904471"/>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tc>
                  <a:txBody>
                    <a:bodyPr/>
                    <a:lstStyle/>
                    <a:p>
                      <a:pPr>
                        <a:lnSpc>
                          <a:spcPct val="115000"/>
                        </a:lnSpc>
                        <a:spcAft>
                          <a:spcPts val="800"/>
                        </a:spcAft>
                      </a:pPr>
                      <a:r>
                        <a:rPr lang="en-GB" sz="900" kern="100" dirty="0">
                          <a:effectLst/>
                        </a:rPr>
                        <a:t>Rewrite safety policies and procedures.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extLst>
                  <a:ext uri="{0D108BD9-81ED-4DB2-BD59-A6C34878D82A}">
                    <a16:rowId xmlns:a16="http://schemas.microsoft.com/office/drawing/2014/main" val="204822372"/>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tc>
                  <a:txBody>
                    <a:bodyPr/>
                    <a:lstStyle/>
                    <a:p>
                      <a:pPr>
                        <a:lnSpc>
                          <a:spcPct val="115000"/>
                        </a:lnSpc>
                        <a:spcAft>
                          <a:spcPts val="800"/>
                        </a:spcAft>
                      </a:pPr>
                      <a:r>
                        <a:rPr lang="en-GB" sz="900" kern="100" dirty="0">
                          <a:effectLst/>
                        </a:rPr>
                        <a:t>Introduce more safety policies and procedures.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extLst>
                  <a:ext uri="{0D108BD9-81ED-4DB2-BD59-A6C34878D82A}">
                    <a16:rowId xmlns:a16="http://schemas.microsoft.com/office/drawing/2014/main" val="372105600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tc>
                  <a:txBody>
                    <a:bodyPr/>
                    <a:lstStyle/>
                    <a:p>
                      <a:pPr>
                        <a:lnSpc>
                          <a:spcPct val="115000"/>
                        </a:lnSpc>
                        <a:spcAft>
                          <a:spcPts val="800"/>
                        </a:spcAft>
                      </a:pPr>
                      <a:r>
                        <a:rPr lang="en-GB" sz="900" kern="100" dirty="0">
                          <a:effectLst/>
                        </a:rPr>
                        <a:t>Check staff understanding of safety processes (without considering how work is actually done).</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extLst>
                  <a:ext uri="{0D108BD9-81ED-4DB2-BD59-A6C34878D82A}">
                    <a16:rowId xmlns:a16="http://schemas.microsoft.com/office/drawing/2014/main" val="1233045813"/>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tc>
                  <a:txBody>
                    <a:bodyPr/>
                    <a:lstStyle/>
                    <a:p>
                      <a:pPr>
                        <a:lnSpc>
                          <a:spcPct val="115000"/>
                        </a:lnSpc>
                        <a:spcAft>
                          <a:spcPts val="800"/>
                        </a:spcAft>
                      </a:pPr>
                      <a:r>
                        <a:rPr lang="en-GB" sz="900" kern="100" dirty="0">
                          <a:effectLst/>
                        </a:rPr>
                        <a:t>Share the investigation findings.</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extLst>
                  <a:ext uri="{0D108BD9-81ED-4DB2-BD59-A6C34878D82A}">
                    <a16:rowId xmlns:a16="http://schemas.microsoft.com/office/drawing/2014/main" val="3143179971"/>
                  </a:ext>
                </a:extLst>
              </a:tr>
              <a:tr h="288592">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tc>
                  <a:txBody>
                    <a:bodyPr/>
                    <a:lstStyle/>
                    <a:p>
                      <a:pPr>
                        <a:lnSpc>
                          <a:spcPct val="115000"/>
                        </a:lnSpc>
                        <a:spcAft>
                          <a:spcPts val="800"/>
                        </a:spcAft>
                      </a:pPr>
                      <a:r>
                        <a:rPr lang="en-GB" sz="900" kern="100" dirty="0">
                          <a:effectLst/>
                        </a:rPr>
                        <a:t>Carry out didactic training which involves reminding staff about safety policies and procedures,</a:t>
                      </a:r>
                      <a:br>
                        <a:rPr lang="en-GB" sz="900" kern="100" dirty="0">
                          <a:effectLst/>
                        </a:rPr>
                      </a:br>
                      <a:r>
                        <a:rPr lang="en-GB" sz="900" kern="100" dirty="0">
                          <a:effectLst/>
                        </a:rPr>
                        <a:t>or ‘counselling’ staff about the way to deliver safe patient care.</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25000"/>
                      </a:srgbClr>
                    </a:solidFill>
                  </a:tcPr>
                </a:tc>
                <a:extLst>
                  <a:ext uri="{0D108BD9-81ED-4DB2-BD59-A6C34878D82A}">
                    <a16:rowId xmlns:a16="http://schemas.microsoft.com/office/drawing/2014/main" val="4041083331"/>
                  </a:ext>
                </a:extLst>
              </a:tr>
              <a:tr h="208389">
                <a:tc>
                  <a:txBody>
                    <a:bodyPr/>
                    <a:lstStyle/>
                    <a:p>
                      <a:pPr>
                        <a:lnSpc>
                          <a:spcPct val="115000"/>
                        </a:lnSpc>
                        <a:spcAft>
                          <a:spcPts val="800"/>
                        </a:spcAft>
                      </a:pPr>
                      <a:r>
                        <a:rPr lang="en-GB" sz="600" kern="100" dirty="0">
                          <a:effectLst/>
                        </a:rPr>
                        <a:t> </a:t>
                      </a:r>
                      <a:endParaRPr lang="en-CA" sz="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tc>
                  <a:txBody>
                    <a:bodyPr/>
                    <a:lstStyle/>
                    <a:p>
                      <a:pPr>
                        <a:lnSpc>
                          <a:spcPct val="115000"/>
                        </a:lnSpc>
                        <a:spcAft>
                          <a:spcPts val="800"/>
                        </a:spcAft>
                      </a:pPr>
                      <a:r>
                        <a:rPr lang="en-GB" sz="900" kern="100" dirty="0">
                          <a:effectLst/>
                        </a:rPr>
                        <a:t>Other recommendations which do not take account of the workflow and task demands in a clinical area.</a:t>
                      </a:r>
                      <a:endParaRPr lang="en-CA"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9305" marR="29305"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EB1B64">
                        <a:alpha val="10000"/>
                      </a:srgbClr>
                    </a:solidFill>
                  </a:tcPr>
                </a:tc>
                <a:extLst>
                  <a:ext uri="{0D108BD9-81ED-4DB2-BD59-A6C34878D82A}">
                    <a16:rowId xmlns:a16="http://schemas.microsoft.com/office/drawing/2014/main" val="1275669833"/>
                  </a:ext>
                </a:extLst>
              </a:tr>
            </a:tbl>
          </a:graphicData>
        </a:graphic>
      </p:graphicFrame>
      <p:sp>
        <p:nvSpPr>
          <p:cNvPr id="5" name="Title 4">
            <a:extLst>
              <a:ext uri="{FF2B5EF4-FFF2-40B4-BE49-F238E27FC236}">
                <a16:creationId xmlns:a16="http://schemas.microsoft.com/office/drawing/2014/main" id="{36C6B338-1584-10A6-973D-B5CB49FBDFC0}"/>
              </a:ext>
            </a:extLst>
          </p:cNvPr>
          <p:cNvSpPr txBox="1">
            <a:spLocks noGrp="1"/>
          </p:cNvSpPr>
          <p:nvPr>
            <p:ph type="title" idx="4294967295"/>
          </p:nvPr>
        </p:nvSpPr>
        <p:spPr>
          <a:xfrm>
            <a:off x="383823" y="3429000"/>
            <a:ext cx="3206044"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accent1"/>
                </a:solidFill>
                <a:effectLst/>
                <a:uLnTx/>
                <a:uFillTx/>
                <a:latin typeface="+mj-lt"/>
                <a:ea typeface="+mj-ea"/>
                <a:cs typeface="+mj-cs"/>
              </a:rPr>
              <a:t>Strong, moderate and weak recommendations summary table</a:t>
            </a:r>
            <a:endParaRPr kumimoji="0" lang="en-US" sz="26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Picture 5">
            <a:extLst>
              <a:ext uri="{FF2B5EF4-FFF2-40B4-BE49-F238E27FC236}">
                <a16:creationId xmlns:a16="http://schemas.microsoft.com/office/drawing/2014/main" id="{15634B9D-0C7C-30C1-6C2C-5268054B6FB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0800000">
            <a:off x="-2" y="-2"/>
            <a:ext cx="3206042" cy="3095984"/>
          </a:xfrm>
          <a:prstGeom prst="rect">
            <a:avLst/>
          </a:prstGeom>
        </p:spPr>
      </p:pic>
    </p:spTree>
    <p:extLst>
      <p:ext uri="{BB962C8B-B14F-4D97-AF65-F5344CB8AC3E}">
        <p14:creationId xmlns:p14="http://schemas.microsoft.com/office/powerpoint/2010/main" val="30717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8573E4-A447-DCC9-3299-BA3F555AC8CC}"/>
              </a:ext>
            </a:extLst>
          </p:cNvPr>
          <p:cNvSpPr>
            <a:spLocks noGrp="1"/>
          </p:cNvSpPr>
          <p:nvPr>
            <p:ph idx="1"/>
          </p:nvPr>
        </p:nvSpPr>
        <p:spPr>
          <a:xfrm>
            <a:off x="838200" y="1243014"/>
            <a:ext cx="10515600" cy="4933949"/>
          </a:xfrm>
        </p:spPr>
        <p:txBody>
          <a:bodyPr vert="horz" lIns="91440" tIns="45720" rIns="91440" bIns="45720" rtlCol="0" anchor="t">
            <a:noAutofit/>
          </a:bodyPr>
          <a:lstStyle/>
          <a:p>
            <a:pPr>
              <a:buClr>
                <a:schemeClr val="tx1"/>
              </a:buClr>
            </a:pPr>
            <a:r>
              <a:rPr lang="en-US" sz="2200" b="1" dirty="0"/>
              <a:t>Introduction</a:t>
            </a:r>
          </a:p>
          <a:p>
            <a:pPr lvl="1">
              <a:buClr>
                <a:schemeClr val="tx1"/>
              </a:buClr>
            </a:pPr>
            <a:r>
              <a:rPr lang="en-US" sz="2200" dirty="0">
                <a:hlinkClick r:id="rId3" action="ppaction://hlinksldjump"/>
              </a:rPr>
              <a:t>Measurement and Monitoring of Safety Framework (MMSF)</a:t>
            </a:r>
            <a:endParaRPr lang="en-US" sz="2200" dirty="0"/>
          </a:p>
          <a:p>
            <a:pPr lvl="1">
              <a:buClr>
                <a:schemeClr val="tx1"/>
              </a:buClr>
            </a:pPr>
            <a:r>
              <a:rPr lang="en-US" sz="2200" dirty="0">
                <a:hlinkClick r:id="rId4" action="ppaction://hlinksldjump"/>
              </a:rPr>
              <a:t>Rethinking Patient Safety (RPS)</a:t>
            </a:r>
            <a:endParaRPr lang="en-US" sz="2200" dirty="0"/>
          </a:p>
          <a:p>
            <a:pPr lvl="1">
              <a:buClr>
                <a:schemeClr val="tx1"/>
              </a:buClr>
            </a:pPr>
            <a:r>
              <a:rPr lang="en-US" sz="2200" dirty="0">
                <a:hlinkClick r:id="rId5" action="ppaction://hlinksldjump"/>
              </a:rPr>
              <a:t>MMSF safety clouds and themes</a:t>
            </a:r>
            <a:endParaRPr lang="en-US" sz="2200" dirty="0"/>
          </a:p>
          <a:p>
            <a:pPr>
              <a:buClr>
                <a:schemeClr val="tx1"/>
              </a:buClr>
            </a:pPr>
            <a:r>
              <a:rPr lang="en-US" sz="2200" b="1" dirty="0"/>
              <a:t>Past harm </a:t>
            </a:r>
          </a:p>
          <a:p>
            <a:pPr lvl="1">
              <a:buClr>
                <a:schemeClr val="tx1"/>
              </a:buClr>
            </a:pPr>
            <a:r>
              <a:rPr lang="en-US" sz="2200" dirty="0">
                <a:hlinkClick r:id="rId6" action="ppaction://hlinksldjump"/>
              </a:rPr>
              <a:t>Theory</a:t>
            </a:r>
            <a:endParaRPr lang="en-US" sz="2200" dirty="0"/>
          </a:p>
          <a:p>
            <a:pPr lvl="1">
              <a:buClr>
                <a:schemeClr val="tx1"/>
              </a:buClr>
            </a:pPr>
            <a:r>
              <a:rPr lang="en-US" sz="2200" dirty="0">
                <a:latin typeface="Arial"/>
                <a:cs typeface="Arial"/>
                <a:hlinkClick r:id="rId7" action="ppaction://hlinksldjump"/>
              </a:rPr>
              <a:t>Reflections on current state </a:t>
            </a:r>
            <a:endParaRPr lang="en-US" sz="2200" dirty="0">
              <a:latin typeface="Arial"/>
              <a:cs typeface="Arial"/>
            </a:endParaRPr>
          </a:p>
          <a:p>
            <a:pPr lvl="1">
              <a:buClr>
                <a:schemeClr val="tx1"/>
              </a:buClr>
            </a:pPr>
            <a:r>
              <a:rPr lang="en-US" sz="2200" dirty="0">
                <a:latin typeface="Arial"/>
                <a:cs typeface="Arial"/>
                <a:hlinkClick r:id="rId8" action="ppaction://hlinksldjump"/>
              </a:rPr>
              <a:t>Theme 1: Measuring and monitoring past healthcare harm</a:t>
            </a:r>
            <a:br>
              <a:rPr lang="en-US" sz="2200" dirty="0">
                <a:latin typeface="Arial"/>
                <a:cs typeface="Arial"/>
                <a:hlinkClick r:id="rId8" action="ppaction://hlinksldjump"/>
              </a:rPr>
            </a:br>
            <a:r>
              <a:rPr lang="en-US" sz="2200" dirty="0">
                <a:latin typeface="Arial"/>
                <a:cs typeface="Arial"/>
                <a:hlinkClick r:id="rId8" action="ppaction://hlinksldjump"/>
              </a:rPr>
              <a:t>and health inequities</a:t>
            </a:r>
            <a:endParaRPr lang="en-US" sz="2200" dirty="0">
              <a:latin typeface="Arial"/>
              <a:cs typeface="Arial"/>
            </a:endParaRPr>
          </a:p>
          <a:p>
            <a:pPr lvl="1">
              <a:buClr>
                <a:schemeClr val="tx1"/>
              </a:buClr>
            </a:pPr>
            <a:r>
              <a:rPr lang="en-US" sz="2200" dirty="0">
                <a:latin typeface="Arial"/>
                <a:cs typeface="Arial"/>
                <a:hlinkClick r:id="rId9" action="ppaction://hlinksldjump"/>
              </a:rPr>
              <a:t>Theme 2: ‘System-focused’ versus ‘person-focused’ recommendations</a:t>
            </a:r>
            <a:endParaRPr lang="en-US" sz="2200" dirty="0">
              <a:latin typeface="Arial"/>
              <a:cs typeface="Arial"/>
            </a:endParaRPr>
          </a:p>
          <a:p>
            <a:pPr lvl="1">
              <a:buClr>
                <a:schemeClr val="tx1"/>
              </a:buClr>
            </a:pPr>
            <a:r>
              <a:rPr lang="en-US" sz="2200" dirty="0">
                <a:latin typeface="Arial"/>
                <a:cs typeface="Arial"/>
                <a:hlinkClick r:id="rId10" action="ppaction://hlinksldjump"/>
              </a:rPr>
              <a:t>Take-away task</a:t>
            </a:r>
            <a:endParaRPr lang="en-CA" sz="2200" dirty="0">
              <a:latin typeface="Arial"/>
              <a:cs typeface="Arial"/>
            </a:endParaRPr>
          </a:p>
          <a:p>
            <a:pPr lvl="1">
              <a:buClr>
                <a:schemeClr val="tx1"/>
              </a:buClr>
            </a:pPr>
            <a:r>
              <a:rPr lang="en-CA" sz="2200" dirty="0">
                <a:latin typeface="Arial"/>
                <a:cs typeface="Arial"/>
                <a:hlinkClick r:id="rId11" action="ppaction://hlinksldjump"/>
              </a:rPr>
              <a:t>Reflections on future state</a:t>
            </a:r>
            <a:endParaRPr lang="en-US" sz="2200" dirty="0">
              <a:latin typeface="Arial"/>
              <a:cs typeface="Arial"/>
            </a:endParaRPr>
          </a:p>
        </p:txBody>
      </p:sp>
      <p:sp>
        <p:nvSpPr>
          <p:cNvPr id="6" name="Title 1">
            <a:extLst>
              <a:ext uri="{FF2B5EF4-FFF2-40B4-BE49-F238E27FC236}">
                <a16:creationId xmlns:a16="http://schemas.microsoft.com/office/drawing/2014/main" id="{EF10B6A9-D0D4-6A44-B9AE-14ACC5670822}"/>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Outline</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5279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AA49A-0006-69E1-D76E-EB0D96D6AD87}"/>
              </a:ext>
              <a:ext uri="{C183D7F6-B498-43B3-948B-1728B52AA6E4}">
                <adec:decorative xmlns:adec="http://schemas.microsoft.com/office/drawing/2017/decorative" val="1"/>
              </a:ext>
            </a:extLst>
          </p:cNvPr>
          <p:cNvSpPr/>
          <p:nvPr/>
        </p:nvSpPr>
        <p:spPr>
          <a:xfrm>
            <a:off x="352698" y="2407920"/>
            <a:ext cx="11268891" cy="1711234"/>
          </a:xfrm>
          <a:prstGeom prst="rect">
            <a:avLst/>
          </a:prstGeom>
          <a:solidFill>
            <a:schemeClr val="accent1">
              <a:alpha val="888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2981B5B-898A-88F8-5166-B18080DA1B1B}"/>
              </a:ext>
              <a:ext uri="{C183D7F6-B498-43B3-948B-1728B52AA6E4}">
                <adec:decorative xmlns:adec="http://schemas.microsoft.com/office/drawing/2017/decorative" val="1"/>
              </a:ext>
            </a:extLst>
          </p:cNvPr>
          <p:cNvSpPr/>
          <p:nvPr/>
        </p:nvSpPr>
        <p:spPr>
          <a:xfrm>
            <a:off x="365761" y="4180113"/>
            <a:ext cx="11268891" cy="2116183"/>
          </a:xfrm>
          <a:prstGeom prst="rect">
            <a:avLst/>
          </a:prstGeom>
          <a:solidFill>
            <a:srgbClr val="EB1B64">
              <a:alpha val="88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45BFF2-297E-CF00-966A-1BA19B989391}"/>
              </a:ext>
              <a:ext uri="{C183D7F6-B498-43B3-948B-1728B52AA6E4}">
                <adec:decorative xmlns:adec="http://schemas.microsoft.com/office/drawing/2017/decorative" val="1"/>
              </a:ext>
            </a:extLst>
          </p:cNvPr>
          <p:cNvSpPr/>
          <p:nvPr/>
        </p:nvSpPr>
        <p:spPr>
          <a:xfrm>
            <a:off x="374469" y="1227909"/>
            <a:ext cx="11268891" cy="1132114"/>
          </a:xfrm>
          <a:prstGeom prst="rect">
            <a:avLst/>
          </a:prstGeom>
          <a:solidFill>
            <a:srgbClr val="15A9A5">
              <a:alpha val="88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246E7CBB-5BB0-184E-8C06-9B6AC0AAAB93}"/>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61553299"/>
              </p:ext>
            </p:extLst>
          </p:nvPr>
        </p:nvGraphicFramePr>
        <p:xfrm>
          <a:off x="-2525979" y="581297"/>
          <a:ext cx="13902319" cy="5695405"/>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Rounded Corners 18">
            <a:extLst>
              <a:ext uri="{FF2B5EF4-FFF2-40B4-BE49-F238E27FC236}">
                <a16:creationId xmlns:a16="http://schemas.microsoft.com/office/drawing/2014/main" id="{5A74FACB-8F3F-8929-EDD6-EE7F44B01521}"/>
              </a:ext>
              <a:ext uri="{C183D7F6-B498-43B3-948B-1728B52AA6E4}">
                <adec:decorative xmlns:adec="http://schemas.microsoft.com/office/drawing/2017/decorative" val="1"/>
              </a:ext>
            </a:extLst>
          </p:cNvPr>
          <p:cNvSpPr/>
          <p:nvPr/>
        </p:nvSpPr>
        <p:spPr>
          <a:xfrm>
            <a:off x="610714" y="4952776"/>
            <a:ext cx="1736584" cy="570856"/>
          </a:xfrm>
          <a:prstGeom prst="roundRect">
            <a:avLst/>
          </a:prstGeom>
          <a:solidFill>
            <a:srgbClr val="EB1B6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5" name="TextBox 14">
            <a:extLst>
              <a:ext uri="{FF2B5EF4-FFF2-40B4-BE49-F238E27FC236}">
                <a16:creationId xmlns:a16="http://schemas.microsoft.com/office/drawing/2014/main" id="{83132048-7E30-277D-9C81-44AC6F47F67D}"/>
              </a:ext>
            </a:extLst>
          </p:cNvPr>
          <p:cNvSpPr txBox="1"/>
          <p:nvPr/>
        </p:nvSpPr>
        <p:spPr>
          <a:xfrm>
            <a:off x="557348" y="4965104"/>
            <a:ext cx="1726423" cy="538609"/>
          </a:xfrm>
          <a:prstGeom prst="rect">
            <a:avLst/>
          </a:prstGeom>
          <a:noFill/>
        </p:spPr>
        <p:txBody>
          <a:bodyPr wrap="square" rtlCol="0">
            <a:spAutoFit/>
          </a:bodyPr>
          <a:lstStyle/>
          <a:p>
            <a:pPr algn="ctr"/>
            <a:r>
              <a:rPr lang="en-US" b="1" dirty="0">
                <a:solidFill>
                  <a:schemeClr val="bg1"/>
                </a:solidFill>
              </a:rPr>
              <a:t>Weak</a:t>
            </a:r>
          </a:p>
          <a:p>
            <a:pPr algn="ctr"/>
            <a:r>
              <a:rPr lang="en-US" sz="1100" b="1" dirty="0">
                <a:solidFill>
                  <a:schemeClr val="bg1"/>
                </a:solidFill>
              </a:rPr>
              <a:t>Person-focused</a:t>
            </a:r>
          </a:p>
        </p:txBody>
      </p:sp>
      <p:sp>
        <p:nvSpPr>
          <p:cNvPr id="14" name="TextBox 13">
            <a:extLst>
              <a:ext uri="{FF2B5EF4-FFF2-40B4-BE49-F238E27FC236}">
                <a16:creationId xmlns:a16="http://schemas.microsoft.com/office/drawing/2014/main" id="{56B04F03-2B8F-023B-9EA6-71A7FFABF0F3}"/>
              </a:ext>
            </a:extLst>
          </p:cNvPr>
          <p:cNvSpPr txBox="1"/>
          <p:nvPr/>
        </p:nvSpPr>
        <p:spPr>
          <a:xfrm>
            <a:off x="610714" y="3044987"/>
            <a:ext cx="1716264" cy="369332"/>
          </a:xfrm>
          <a:prstGeom prst="rect">
            <a:avLst/>
          </a:prstGeom>
          <a:noFill/>
        </p:spPr>
        <p:txBody>
          <a:bodyPr wrap="square" rtlCol="0">
            <a:spAutoFit/>
          </a:bodyPr>
          <a:lstStyle/>
          <a:p>
            <a:pPr algn="ctr"/>
            <a:r>
              <a:rPr lang="en-US" b="1" dirty="0">
                <a:solidFill>
                  <a:schemeClr val="bg1"/>
                </a:solidFill>
              </a:rPr>
              <a:t>Moderate</a:t>
            </a:r>
          </a:p>
        </p:txBody>
      </p:sp>
      <p:sp>
        <p:nvSpPr>
          <p:cNvPr id="8" name="Rectangle: Rounded Corners 18">
            <a:extLst>
              <a:ext uri="{FF2B5EF4-FFF2-40B4-BE49-F238E27FC236}">
                <a16:creationId xmlns:a16="http://schemas.microsoft.com/office/drawing/2014/main" id="{360666FA-3B14-995B-8180-F1AC86B0C17A}"/>
              </a:ext>
              <a:ext uri="{C183D7F6-B498-43B3-948B-1728B52AA6E4}">
                <adec:decorative xmlns:adec="http://schemas.microsoft.com/office/drawing/2017/decorative" val="1"/>
              </a:ext>
            </a:extLst>
          </p:cNvPr>
          <p:cNvSpPr/>
          <p:nvPr/>
        </p:nvSpPr>
        <p:spPr>
          <a:xfrm>
            <a:off x="610714" y="1478951"/>
            <a:ext cx="1726424" cy="570856"/>
          </a:xfrm>
          <a:prstGeom prst="roundRect">
            <a:avLst/>
          </a:prstGeom>
          <a:solidFill>
            <a:srgbClr val="15A9A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Rectangle: Rounded Corners 18">
            <a:extLst>
              <a:ext uri="{FF2B5EF4-FFF2-40B4-BE49-F238E27FC236}">
                <a16:creationId xmlns:a16="http://schemas.microsoft.com/office/drawing/2014/main" id="{BC86536E-1823-B128-15CC-65D13804B5C2}"/>
              </a:ext>
              <a:ext uri="{C183D7F6-B498-43B3-948B-1728B52AA6E4}">
                <adec:decorative xmlns:adec="http://schemas.microsoft.com/office/drawing/2017/decorative" val="1"/>
              </a:ext>
            </a:extLst>
          </p:cNvPr>
          <p:cNvSpPr/>
          <p:nvPr/>
        </p:nvSpPr>
        <p:spPr>
          <a:xfrm>
            <a:off x="600554" y="2965939"/>
            <a:ext cx="1726424" cy="57085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2" name="TextBox 11">
            <a:extLst>
              <a:ext uri="{FF2B5EF4-FFF2-40B4-BE49-F238E27FC236}">
                <a16:creationId xmlns:a16="http://schemas.microsoft.com/office/drawing/2014/main" id="{FC173ABE-47C9-A8DF-3393-C87F50E8285F}"/>
              </a:ext>
            </a:extLst>
          </p:cNvPr>
          <p:cNvSpPr txBox="1"/>
          <p:nvPr/>
        </p:nvSpPr>
        <p:spPr>
          <a:xfrm>
            <a:off x="557348" y="1456037"/>
            <a:ext cx="1726423" cy="553998"/>
          </a:xfrm>
          <a:prstGeom prst="rect">
            <a:avLst/>
          </a:prstGeom>
          <a:noFill/>
        </p:spPr>
        <p:txBody>
          <a:bodyPr wrap="square" rtlCol="0">
            <a:spAutoFit/>
          </a:bodyPr>
          <a:lstStyle/>
          <a:p>
            <a:pPr algn="ctr"/>
            <a:r>
              <a:rPr lang="en-US" b="1" dirty="0">
                <a:solidFill>
                  <a:schemeClr val="bg1"/>
                </a:solidFill>
              </a:rPr>
              <a:t>Strong</a:t>
            </a:r>
          </a:p>
          <a:p>
            <a:pPr algn="ctr"/>
            <a:r>
              <a:rPr lang="en-US" sz="1200" b="1" dirty="0">
                <a:solidFill>
                  <a:schemeClr val="bg1"/>
                </a:solidFill>
              </a:rPr>
              <a:t>System-focused</a:t>
            </a:r>
          </a:p>
        </p:txBody>
      </p:sp>
      <p:sp>
        <p:nvSpPr>
          <p:cNvPr id="9" name="Title 8">
            <a:extLst>
              <a:ext uri="{FF2B5EF4-FFF2-40B4-BE49-F238E27FC236}">
                <a16:creationId xmlns:a16="http://schemas.microsoft.com/office/drawing/2014/main" id="{8370BD3C-CD78-BF16-1907-93FC0502026E}"/>
              </a:ext>
            </a:extLst>
          </p:cNvPr>
          <p:cNvSpPr txBox="1">
            <a:spLocks noGrp="1"/>
          </p:cNvSpPr>
          <p:nvPr>
            <p:ph type="title" idx="4294967295"/>
          </p:nvPr>
        </p:nvSpPr>
        <p:spPr>
          <a:xfrm>
            <a:off x="357052" y="339524"/>
            <a:ext cx="1000614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lumMod val="75000"/>
                    <a:lumOff val="25000"/>
                  </a:prstClr>
                </a:solidFill>
                <a:latin typeface="+mn-lt"/>
                <a:ea typeface="+mn-ea"/>
                <a:cs typeface="+mn-cs"/>
              </a:defRPr>
            </a:pPr>
            <a:r>
              <a:rPr kumimoji="0" lang="en-GB" sz="1800" b="1" i="0" u="none" strike="noStrike" kern="1200" cap="none" spc="0" normalizeH="0" baseline="0" noProof="0" dirty="0">
                <a:ln>
                  <a:noFill/>
                </a:ln>
                <a:solidFill>
                  <a:sysClr val="windowText" lastClr="000000">
                    <a:lumMod val="75000"/>
                    <a:lumOff val="25000"/>
                  </a:sysClr>
                </a:solidFill>
                <a:effectLst/>
                <a:uLnTx/>
                <a:uFillTx/>
                <a:latin typeface="+mn-lt"/>
                <a:ea typeface="+mn-ea"/>
                <a:cs typeface="+mn-cs"/>
              </a:rPr>
              <a:t>Healthcare Organization A's breakdown </a:t>
            </a:r>
            <a:r>
              <a:rPr kumimoji="0" lang="en-GB" sz="1800" b="1" i="0" u="none" strike="noStrike" kern="1200" cap="none" spc="0" normalizeH="0" baseline="0" noProof="0" dirty="0">
                <a:ln>
                  <a:noFill/>
                </a:ln>
                <a:solidFill>
                  <a:prstClr val="black">
                    <a:lumMod val="75000"/>
                    <a:lumOff val="25000"/>
                  </a:prstClr>
                </a:solidFill>
                <a:effectLst/>
                <a:uLnTx/>
                <a:uFillTx/>
                <a:latin typeface="+mn-lt"/>
                <a:ea typeface="+mn-ea"/>
                <a:cs typeface="+mn-cs"/>
              </a:rPr>
              <a:t>of strong, moderately strong, </a:t>
            </a:r>
            <a:br>
              <a:rPr kumimoji="0" lang="en-GB" sz="1800" b="1" i="0" u="none" strike="noStrike" kern="1200" cap="none" spc="0" normalizeH="0" baseline="0" noProof="0" dirty="0">
                <a:ln>
                  <a:noFill/>
                </a:ln>
                <a:solidFill>
                  <a:prstClr val="black">
                    <a:lumMod val="75000"/>
                    <a:lumOff val="25000"/>
                  </a:prstClr>
                </a:solidFill>
                <a:effectLst/>
                <a:uLnTx/>
                <a:uFillTx/>
                <a:latin typeface="+mn-lt"/>
                <a:ea typeface="+mn-ea"/>
                <a:cs typeface="+mn-cs"/>
              </a:rPr>
            </a:br>
            <a:r>
              <a:rPr kumimoji="0" lang="en-GB" sz="1800" b="1" i="0" u="none" strike="noStrike" kern="1200" cap="none" spc="0" normalizeH="0" baseline="0" noProof="0" dirty="0">
                <a:ln>
                  <a:noFill/>
                </a:ln>
                <a:solidFill>
                  <a:prstClr val="black">
                    <a:lumMod val="75000"/>
                    <a:lumOff val="25000"/>
                  </a:prstClr>
                </a:solidFill>
                <a:effectLst/>
                <a:uLnTx/>
                <a:uFillTx/>
                <a:latin typeface="+mn-lt"/>
                <a:ea typeface="+mn-ea"/>
                <a:cs typeface="+mn-cs"/>
              </a:rPr>
              <a:t>and weak recommendations from incident investigation reports </a:t>
            </a:r>
          </a:p>
        </p:txBody>
      </p:sp>
      <p:sp>
        <p:nvSpPr>
          <p:cNvPr id="3" name="TextBox 2">
            <a:extLst>
              <a:ext uri="{FF2B5EF4-FFF2-40B4-BE49-F238E27FC236}">
                <a16:creationId xmlns:a16="http://schemas.microsoft.com/office/drawing/2014/main" id="{9968CE9E-0F4E-1D8F-DD94-E37C2F9A6BA4}"/>
              </a:ext>
            </a:extLst>
          </p:cNvPr>
          <p:cNvSpPr txBox="1"/>
          <p:nvPr/>
        </p:nvSpPr>
        <p:spPr>
          <a:xfrm>
            <a:off x="590394" y="2980536"/>
            <a:ext cx="1726423" cy="553998"/>
          </a:xfrm>
          <a:prstGeom prst="rect">
            <a:avLst/>
          </a:prstGeom>
          <a:noFill/>
        </p:spPr>
        <p:txBody>
          <a:bodyPr wrap="square" rtlCol="0">
            <a:spAutoFit/>
          </a:bodyPr>
          <a:lstStyle/>
          <a:p>
            <a:pPr algn="ctr"/>
            <a:r>
              <a:rPr lang="en-US" b="1" dirty="0">
                <a:solidFill>
                  <a:schemeClr val="bg1"/>
                </a:solidFill>
              </a:rPr>
              <a:t>Moderate</a:t>
            </a:r>
          </a:p>
          <a:p>
            <a:pPr algn="ctr"/>
            <a:r>
              <a:rPr lang="en-US" sz="1200" b="1" dirty="0">
                <a:solidFill>
                  <a:schemeClr val="bg1"/>
                </a:solidFill>
              </a:rPr>
              <a:t>System-focused</a:t>
            </a:r>
          </a:p>
        </p:txBody>
      </p:sp>
    </p:spTree>
    <p:extLst>
      <p:ext uri="{BB962C8B-B14F-4D97-AF65-F5344CB8AC3E}">
        <p14:creationId xmlns:p14="http://schemas.microsoft.com/office/powerpoint/2010/main" val="310140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9729C2-670E-50A5-72D8-7BB2270646D8}"/>
              </a:ext>
            </a:extLst>
          </p:cNvPr>
          <p:cNvPicPr>
            <a:picLocks noChangeAspect="1"/>
          </p:cNvPicPr>
          <p:nvPr/>
        </p:nvPicPr>
        <p:blipFill>
          <a:blip r:embed="rId3"/>
          <a:stretch>
            <a:fillRect/>
          </a:stretch>
        </p:blipFill>
        <p:spPr>
          <a:xfrm>
            <a:off x="9805342" y="619875"/>
            <a:ext cx="1982699" cy="1871404"/>
          </a:xfrm>
          <a:prstGeom prst="rect">
            <a:avLst/>
          </a:prstGeom>
        </p:spPr>
      </p:pic>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21</a:t>
            </a:fld>
            <a:endParaRPr lang="en-CA"/>
          </a:p>
        </p:txBody>
      </p:sp>
      <p:pic>
        <p:nvPicPr>
          <p:cNvPr id="5" name="Picture 4">
            <a:extLst>
              <a:ext uri="{FF2B5EF4-FFF2-40B4-BE49-F238E27FC236}">
                <a16:creationId xmlns:a16="http://schemas.microsoft.com/office/drawing/2014/main" id="{5C96844E-3C08-1391-B03B-CED06F2156B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384971" y="323345"/>
            <a:ext cx="823443" cy="986875"/>
          </a:xfrm>
          <a:prstGeom prst="rect">
            <a:avLst/>
          </a:prstGeom>
        </p:spPr>
      </p:pic>
      <p:sp>
        <p:nvSpPr>
          <p:cNvPr id="2" name="Rectangle: Rounded Corners 18">
            <a:extLst>
              <a:ext uri="{FF2B5EF4-FFF2-40B4-BE49-F238E27FC236}">
                <a16:creationId xmlns:a16="http://schemas.microsoft.com/office/drawing/2014/main" id="{0CE1F487-6C3E-0A43-BDF6-4BC561018951}"/>
              </a:ext>
              <a:ext uri="{C183D7F6-B498-43B3-948B-1728B52AA6E4}">
                <adec:decorative xmlns:adec="http://schemas.microsoft.com/office/drawing/2017/decorative" val="1"/>
              </a:ext>
            </a:extLst>
          </p:cNvPr>
          <p:cNvSpPr/>
          <p:nvPr/>
        </p:nvSpPr>
        <p:spPr>
          <a:xfrm>
            <a:off x="505210" y="2615958"/>
            <a:ext cx="8829290" cy="3365742"/>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C2CDB1C-40FE-63B8-89B6-45C28815D11D}"/>
              </a:ext>
            </a:extLst>
          </p:cNvPr>
          <p:cNvSpPr txBox="1">
            <a:spLocks/>
          </p:cNvSpPr>
          <p:nvPr/>
        </p:nvSpPr>
        <p:spPr>
          <a:xfrm>
            <a:off x="838200" y="2837294"/>
            <a:ext cx="8191500"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914400" fontAlgn="auto">
              <a:lnSpc>
                <a:spcPct val="90000"/>
              </a:lnSpc>
              <a:spcBef>
                <a:spcPts val="0"/>
              </a:spcBef>
              <a:spcAft>
                <a:spcPts val="600"/>
              </a:spcAft>
              <a:buClr>
                <a:schemeClr val="tx1"/>
              </a:buClr>
              <a:buSzTx/>
              <a:buNone/>
              <a:tabLst/>
              <a:defRPr/>
            </a:pPr>
            <a:r>
              <a:rPr lang="en-US" sz="2500" b="1" dirty="0">
                <a:solidFill>
                  <a:schemeClr val="tx1"/>
                </a:solidFill>
              </a:rPr>
              <a:t>This safety theme cloud is asking you to:</a:t>
            </a:r>
          </a:p>
          <a:p>
            <a:pPr marL="342900" marR="0" lvl="0" indent="-342900" defTabSz="914400" fontAlgn="auto">
              <a:lnSpc>
                <a:spcPct val="90000"/>
              </a:lnSpc>
              <a:spcBef>
                <a:spcPts val="0"/>
              </a:spcBef>
              <a:spcAft>
                <a:spcPts val="600"/>
              </a:spcAft>
              <a:buClr>
                <a:schemeClr val="tx1"/>
              </a:buClr>
              <a:buSzTx/>
              <a:buFont typeface="Arial" panose="020B0604020202020204" pitchFamily="34" charset="0"/>
              <a:buChar char="•"/>
              <a:tabLst/>
              <a:defRPr/>
            </a:pPr>
            <a:r>
              <a:rPr lang="en-US" sz="1800" dirty="0">
                <a:solidFill>
                  <a:schemeClr val="tx1"/>
                </a:solidFill>
              </a:rPr>
              <a:t>Review the mocked-up profile for Organization A and the table’s examples of weak, moderate and strong recommendations. </a:t>
            </a:r>
          </a:p>
          <a:p>
            <a:pPr marL="342900" indent="-342900" defTabSz="914400">
              <a:lnSpc>
                <a:spcPct val="90000"/>
              </a:lnSpc>
              <a:spcAft>
                <a:spcPts val="600"/>
              </a:spcAft>
              <a:buClr>
                <a:schemeClr val="tx1"/>
              </a:buClr>
              <a:buFont typeface="Arial" panose="020B0604020202020204" pitchFamily="34" charset="0"/>
              <a:buChar char="•"/>
              <a:defRPr/>
            </a:pPr>
            <a:r>
              <a:rPr lang="en-US" sz="1800" dirty="0">
                <a:solidFill>
                  <a:schemeClr val="tx1"/>
                </a:solidFill>
              </a:rPr>
              <a:t>As a leader, reflect on the recommendations</a:t>
            </a:r>
            <a:br>
              <a:rPr lang="en-US" sz="1800" dirty="0">
                <a:solidFill>
                  <a:schemeClr val="tx1"/>
                </a:solidFill>
              </a:rPr>
            </a:br>
            <a:r>
              <a:rPr lang="en-US" sz="1800" dirty="0">
                <a:solidFill>
                  <a:schemeClr val="tx1"/>
                </a:solidFill>
              </a:rPr>
              <a:t>in your organization’s incident investigations.  </a:t>
            </a:r>
          </a:p>
          <a:p>
            <a:pPr marL="800100" lvl="1" indent="-342900" defTabSz="914400">
              <a:lnSpc>
                <a:spcPct val="90000"/>
              </a:lnSpc>
              <a:spcAft>
                <a:spcPts val="600"/>
              </a:spcAft>
              <a:buClr>
                <a:schemeClr val="tx1"/>
              </a:buClr>
              <a:buFont typeface="Arial" panose="020B0604020202020204" pitchFamily="34" charset="0"/>
              <a:buChar char="•"/>
              <a:defRPr/>
            </a:pPr>
            <a:r>
              <a:rPr lang="en-US" sz="1800" dirty="0">
                <a:solidFill>
                  <a:schemeClr val="tx1"/>
                </a:solidFill>
              </a:rPr>
              <a:t>What would your organization’s profile look like? </a:t>
            </a:r>
          </a:p>
          <a:p>
            <a:pPr marL="800100" lvl="1" indent="-342900" defTabSz="914400">
              <a:lnSpc>
                <a:spcPct val="90000"/>
              </a:lnSpc>
              <a:spcAft>
                <a:spcPts val="600"/>
              </a:spcAft>
              <a:buClr>
                <a:schemeClr val="tx1"/>
              </a:buClr>
              <a:buFont typeface="Arial" panose="020B0604020202020204" pitchFamily="34" charset="0"/>
              <a:buChar char="•"/>
              <a:defRPr/>
            </a:pPr>
            <a:r>
              <a:rPr lang="en-US" sz="1800" dirty="0">
                <a:solidFill>
                  <a:schemeClr val="tx1"/>
                </a:solidFill>
              </a:rPr>
              <a:t>What needs to change?</a:t>
            </a:r>
            <a:endParaRPr lang="en-US" sz="1800" b="0" i="0" u="none" strike="noStrike" cap="none" spc="0" normalizeH="0" baseline="0" noProof="0" dirty="0">
              <a:ln>
                <a:noFill/>
              </a:ln>
              <a:solidFill>
                <a:schemeClr val="tx1"/>
              </a:solidFill>
              <a:effectLst/>
              <a:uLnTx/>
              <a:uFillTx/>
              <a:cs typeface="Calibri"/>
            </a:endParaRPr>
          </a:p>
        </p:txBody>
      </p:sp>
      <p:sp>
        <p:nvSpPr>
          <p:cNvPr id="12" name="Title 1">
            <a:extLst>
              <a:ext uri="{FF2B5EF4-FFF2-40B4-BE49-F238E27FC236}">
                <a16:creationId xmlns:a16="http://schemas.microsoft.com/office/drawing/2014/main" id="{E9179233-8DA5-1F6B-76CB-F6E5F1182D25}"/>
              </a:ext>
            </a:extLst>
          </p:cNvPr>
          <p:cNvSpPr>
            <a:spLocks noGrp="1"/>
          </p:cNvSpPr>
          <p:nvPr>
            <p:ph type="title"/>
          </p:nvPr>
        </p:nvSpPr>
        <p:spPr>
          <a:xfrm>
            <a:off x="838200" y="704224"/>
            <a:ext cx="10515600" cy="1325563"/>
          </a:xfrm>
        </p:spPr>
        <p:txBody>
          <a:bodyPr anchor="ctr">
            <a:normAutofit fontScale="90000"/>
          </a:bodyPr>
          <a:lstStyle/>
          <a:p>
            <a:r>
              <a:rPr lang="en-US" sz="4000" spc="-15" dirty="0">
                <a:solidFill>
                  <a:srgbClr val="3E348F"/>
                </a:solidFill>
                <a:latin typeface="Arial Black" panose="020B0604020202020204" pitchFamily="34" charset="0"/>
                <a:cs typeface="Arial Black" panose="020B0604020202020204" pitchFamily="34" charset="0"/>
              </a:rPr>
              <a:t>Safety cloud theme 2: </a:t>
            </a:r>
            <a:br>
              <a:rPr lang="en-US" sz="4000" b="1" spc="-15" dirty="0">
                <a:solidFill>
                  <a:srgbClr val="3E348F"/>
                </a:solidFill>
              </a:rPr>
            </a:br>
            <a:r>
              <a:rPr lang="en-US" sz="4000" b="1" spc="-15" dirty="0">
                <a:solidFill>
                  <a:srgbClr val="3E348F"/>
                </a:solidFill>
              </a:rPr>
              <a:t>Strong ‘s</a:t>
            </a:r>
            <a:r>
              <a:rPr kumimoji="0" lang="en-US" sz="4000" b="1" i="0" u="none" strike="noStrike" cap="none" spc="0" normalizeH="0" baseline="0" noProof="0" dirty="0" err="1">
                <a:ln>
                  <a:noFill/>
                </a:ln>
                <a:solidFill>
                  <a:srgbClr val="3E348F"/>
                </a:solidFill>
                <a:effectLst/>
                <a:uLnTx/>
                <a:uFillTx/>
              </a:rPr>
              <a:t>ystem</a:t>
            </a:r>
            <a:r>
              <a:rPr kumimoji="0" lang="en-US" sz="4000" b="1" i="0" u="none" strike="noStrike" cap="none" spc="0" normalizeH="0" baseline="0" noProof="0" dirty="0">
                <a:ln>
                  <a:noFill/>
                </a:ln>
                <a:solidFill>
                  <a:srgbClr val="3E348F"/>
                </a:solidFill>
                <a:effectLst/>
                <a:uLnTx/>
                <a:uFillTx/>
              </a:rPr>
              <a:t>-focused’ versus weak </a:t>
            </a:r>
            <a:br>
              <a:rPr kumimoji="0" lang="en-US" sz="4000" b="1" i="0" u="none" strike="noStrike" cap="none" spc="0" normalizeH="0" baseline="0" noProof="0" dirty="0">
                <a:ln>
                  <a:noFill/>
                </a:ln>
                <a:solidFill>
                  <a:srgbClr val="3E348F"/>
                </a:solidFill>
                <a:effectLst/>
                <a:uLnTx/>
                <a:uFillTx/>
              </a:rPr>
            </a:br>
            <a:r>
              <a:rPr kumimoji="0" lang="en-US" sz="4000" b="1" i="0" u="none" strike="noStrike" cap="none" spc="0" normalizeH="0" baseline="0" noProof="0" dirty="0">
                <a:ln>
                  <a:noFill/>
                </a:ln>
                <a:solidFill>
                  <a:srgbClr val="3E348F"/>
                </a:solidFill>
                <a:effectLst/>
                <a:uLnTx/>
                <a:uFillTx/>
              </a:rPr>
              <a:t>‘person-focused’ recommendations</a:t>
            </a:r>
            <a:endParaRPr lang="en-US" sz="4000" dirty="0">
              <a:solidFill>
                <a:srgbClr val="3E348F"/>
              </a:solidFill>
            </a:endParaRPr>
          </a:p>
        </p:txBody>
      </p:sp>
    </p:spTree>
    <p:extLst>
      <p:ext uri="{BB962C8B-B14F-4D97-AF65-F5344CB8AC3E}">
        <p14:creationId xmlns:p14="http://schemas.microsoft.com/office/powerpoint/2010/main" val="13890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22</a:t>
            </a:fld>
            <a:endParaRPr lang="en-CA"/>
          </a:p>
        </p:txBody>
      </p:sp>
      <p:pic>
        <p:nvPicPr>
          <p:cNvPr id="2" name="Picture 1" descr="A photo of a person writing in a notebook with a pencil">
            <a:extLst>
              <a:ext uri="{FF2B5EF4-FFF2-40B4-BE49-F238E27FC236}">
                <a16:creationId xmlns:a16="http://schemas.microsoft.com/office/drawing/2014/main" id="{16BDBC4D-44C5-04B3-550F-BD1B391FF53E}"/>
              </a:ext>
            </a:extLst>
          </p:cNvPr>
          <p:cNvPicPr preferRelativeResize="0">
            <a:picLocks/>
          </p:cNvPicPr>
          <p:nvPr/>
        </p:nvPicPr>
        <p:blipFill>
          <a:blip r:embed="rId3">
            <a:extLst>
              <a:ext uri="{28A0092B-C50C-407E-A947-70E740481C1C}">
                <a14:useLocalDpi xmlns:a14="http://schemas.microsoft.com/office/drawing/2010/main"/>
              </a:ext>
            </a:extLst>
          </a:blip>
          <a:srcRect/>
          <a:stretch/>
        </p:blipFill>
        <p:spPr>
          <a:xfrm>
            <a:off x="7985036" y="985817"/>
            <a:ext cx="3676354" cy="3676354"/>
          </a:xfrm>
          <a:prstGeom prst="ellipse">
            <a:avLst/>
          </a:prstGeom>
        </p:spPr>
      </p:pic>
      <p:sp>
        <p:nvSpPr>
          <p:cNvPr id="3" name="Oval 2">
            <a:extLst>
              <a:ext uri="{FF2B5EF4-FFF2-40B4-BE49-F238E27FC236}">
                <a16:creationId xmlns:a16="http://schemas.microsoft.com/office/drawing/2014/main" id="{925DB16B-0F83-1104-62A0-1558181A1AE4}"/>
              </a:ext>
              <a:ext uri="{C183D7F6-B498-43B3-948B-1728B52AA6E4}">
                <adec:decorative xmlns:adec="http://schemas.microsoft.com/office/drawing/2017/decorative" val="1"/>
              </a:ext>
            </a:extLst>
          </p:cNvPr>
          <p:cNvSpPr/>
          <p:nvPr/>
        </p:nvSpPr>
        <p:spPr>
          <a:xfrm>
            <a:off x="7886358" y="887460"/>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Rounded Corners 18">
            <a:extLst>
              <a:ext uri="{FF2B5EF4-FFF2-40B4-BE49-F238E27FC236}">
                <a16:creationId xmlns:a16="http://schemas.microsoft.com/office/drawing/2014/main" id="{E004F64B-A677-6484-EF58-56ABDA831656}"/>
              </a:ext>
              <a:ext uri="{C183D7F6-B498-43B3-948B-1728B52AA6E4}">
                <adec:decorative xmlns:adec="http://schemas.microsoft.com/office/drawing/2017/decorative" val="1"/>
              </a:ext>
            </a:extLst>
          </p:cNvPr>
          <p:cNvSpPr/>
          <p:nvPr/>
        </p:nvSpPr>
        <p:spPr>
          <a:xfrm>
            <a:off x="530610" y="1801186"/>
            <a:ext cx="6682989" cy="2959342"/>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1" name="Text Placeholder 1">
            <a:extLst>
              <a:ext uri="{FF2B5EF4-FFF2-40B4-BE49-F238E27FC236}">
                <a16:creationId xmlns:a16="http://schemas.microsoft.com/office/drawing/2014/main" id="{73986465-EBFC-16C9-B02F-47D0011DC9A6}"/>
              </a:ext>
            </a:extLst>
          </p:cNvPr>
          <p:cNvSpPr txBox="1">
            <a:spLocks/>
          </p:cNvSpPr>
          <p:nvPr/>
        </p:nvSpPr>
        <p:spPr>
          <a:xfrm>
            <a:off x="863600" y="2022522"/>
            <a:ext cx="6033375" cy="2242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solidFill>
                  <a:schemeClr val="tx1"/>
                </a:solidFill>
              </a:rPr>
              <a:t>Source five recently completed incident investigation reports from your organization.</a:t>
            </a:r>
          </a:p>
          <a:p>
            <a:r>
              <a:rPr lang="en-GB" sz="1800" dirty="0">
                <a:solidFill>
                  <a:schemeClr val="tx1"/>
                </a:solidFill>
              </a:rPr>
              <a:t>Read the recommendations section of the report.</a:t>
            </a:r>
          </a:p>
          <a:p>
            <a:r>
              <a:rPr lang="en-GB" sz="1800" dirty="0">
                <a:solidFill>
                  <a:schemeClr val="tx1"/>
                </a:solidFill>
              </a:rPr>
              <a:t>Do the recommendations match your perception</a:t>
            </a:r>
            <a:br>
              <a:rPr lang="en-GB" sz="1800" dirty="0">
                <a:solidFill>
                  <a:schemeClr val="tx1"/>
                </a:solidFill>
              </a:rPr>
            </a:br>
            <a:r>
              <a:rPr lang="en-GB" sz="1800" dirty="0">
                <a:solidFill>
                  <a:schemeClr val="tx1"/>
                </a:solidFill>
              </a:rPr>
              <a:t>of your organization’s focus (i.e. are they mainly person-focused or system-focused)?</a:t>
            </a:r>
          </a:p>
          <a:p>
            <a:r>
              <a:rPr lang="en-GB" sz="1800" dirty="0">
                <a:solidFill>
                  <a:schemeClr val="tx1"/>
                </a:solidFill>
              </a:rPr>
              <a:t>Any surprises?</a:t>
            </a:r>
          </a:p>
        </p:txBody>
      </p:sp>
      <p:sp>
        <p:nvSpPr>
          <p:cNvPr id="9" name="Title 1">
            <a:extLst>
              <a:ext uri="{FF2B5EF4-FFF2-40B4-BE49-F238E27FC236}">
                <a16:creationId xmlns:a16="http://schemas.microsoft.com/office/drawing/2014/main" id="{6C442A1F-2361-91FA-E0FD-FB069F3CBE9E}"/>
              </a:ext>
            </a:extLst>
          </p:cNvPr>
          <p:cNvSpPr txBox="1">
            <a:spLocks noGrp="1"/>
          </p:cNvSpPr>
          <p:nvPr>
            <p:ph type="title" idx="4294967295"/>
          </p:nvPr>
        </p:nvSpPr>
        <p:spPr>
          <a:xfrm>
            <a:off x="1016000" y="47562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Take-away task</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2352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189D9-C33F-8534-CC3E-F23D2BB1E02B}"/>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7E5A5758-65E8-E636-C2C2-B70E1219F426}"/>
              </a:ext>
            </a:extLst>
          </p:cNvPr>
          <p:cNvSpPr>
            <a:spLocks noGrp="1"/>
          </p:cNvSpPr>
          <p:nvPr>
            <p:ph type="sldNum" sz="quarter" idx="12"/>
          </p:nvPr>
        </p:nvSpPr>
        <p:spPr/>
        <p:txBody>
          <a:bodyPr/>
          <a:lstStyle/>
          <a:p>
            <a:fld id="{7D0AB2B7-A222-44FF-B180-C8F0FD623967}" type="slidenum">
              <a:rPr lang="en-CA" smtClean="0"/>
              <a:t>23</a:t>
            </a:fld>
            <a:endParaRPr lang="en-CA"/>
          </a:p>
        </p:txBody>
      </p:sp>
      <p:pic>
        <p:nvPicPr>
          <p:cNvPr id="7" name="Picture 6">
            <a:extLst>
              <a:ext uri="{FF2B5EF4-FFF2-40B4-BE49-F238E27FC236}">
                <a16:creationId xmlns:a16="http://schemas.microsoft.com/office/drawing/2014/main" id="{8829CBE5-E121-AABF-7028-79AFFC7225F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59616" y="4186395"/>
            <a:ext cx="823443" cy="986875"/>
          </a:xfrm>
          <a:prstGeom prst="rect">
            <a:avLst/>
          </a:prstGeom>
        </p:spPr>
      </p:pic>
      <p:sp>
        <p:nvSpPr>
          <p:cNvPr id="4" name="Title 1">
            <a:extLst>
              <a:ext uri="{FF2B5EF4-FFF2-40B4-BE49-F238E27FC236}">
                <a16:creationId xmlns:a16="http://schemas.microsoft.com/office/drawing/2014/main" id="{EB3F1E53-2741-58F7-BABA-5D71653A8D9A}"/>
              </a:ext>
            </a:extLst>
          </p:cNvPr>
          <p:cNvSpPr txBox="1">
            <a:spLocks noGrp="1"/>
          </p:cNvSpPr>
          <p:nvPr>
            <p:ph type="title" idx="4294967295"/>
          </p:nvPr>
        </p:nvSpPr>
        <p:spPr>
          <a:xfrm>
            <a:off x="703616" y="2336377"/>
            <a:ext cx="920447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“Has care been </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safe in the past?” </a:t>
            </a:r>
          </a:p>
        </p:txBody>
      </p:sp>
    </p:spTree>
    <p:extLst>
      <p:ext uri="{BB962C8B-B14F-4D97-AF65-F5344CB8AC3E}">
        <p14:creationId xmlns:p14="http://schemas.microsoft.com/office/powerpoint/2010/main" val="22583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6432-2B3B-080D-39CF-5F5466F245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25F2AB3-52FD-008D-CB7B-A273644D8B3F}"/>
              </a:ext>
            </a:extLst>
          </p:cNvPr>
          <p:cNvPicPr>
            <a:picLocks noChangeAspect="1"/>
          </p:cNvPicPr>
          <p:nvPr/>
        </p:nvPicPr>
        <p:blipFill>
          <a:blip r:embed="rId3"/>
          <a:stretch>
            <a:fillRect/>
          </a:stretch>
        </p:blipFill>
        <p:spPr>
          <a:xfrm>
            <a:off x="3430057" y="742442"/>
            <a:ext cx="5320142" cy="5021506"/>
          </a:xfrm>
          <a:prstGeom prst="rect">
            <a:avLst/>
          </a:prstGeom>
        </p:spPr>
      </p:pic>
      <p:sp>
        <p:nvSpPr>
          <p:cNvPr id="2" name="Slide Number Placeholder 1">
            <a:extLst>
              <a:ext uri="{FF2B5EF4-FFF2-40B4-BE49-F238E27FC236}">
                <a16:creationId xmlns:a16="http://schemas.microsoft.com/office/drawing/2014/main" id="{292ED2F6-F93F-F1B4-B1C4-FBE3F9F87F25}"/>
              </a:ext>
            </a:extLst>
          </p:cNvPr>
          <p:cNvSpPr>
            <a:spLocks noGrp="1"/>
          </p:cNvSpPr>
          <p:nvPr>
            <p:ph type="sldNum" sz="quarter" idx="12"/>
          </p:nvPr>
        </p:nvSpPr>
        <p:spPr/>
        <p:txBody>
          <a:bodyPr/>
          <a:lstStyle/>
          <a:p>
            <a:fld id="{7D0AB2B7-A222-44FF-B180-C8F0FD623967}" type="slidenum">
              <a:rPr lang="en-CA" smtClean="0"/>
              <a:t>24</a:t>
            </a:fld>
            <a:endParaRPr lang="en-CA"/>
          </a:p>
        </p:txBody>
      </p:sp>
      <p:pic>
        <p:nvPicPr>
          <p:cNvPr id="4" name="Picture 3" descr="A visual of the MMS framework. The icon for Reliability (are our clinical systems and processes reliable?) is highlighted.">
            <a:extLst>
              <a:ext uri="{FF2B5EF4-FFF2-40B4-BE49-F238E27FC236}">
                <a16:creationId xmlns:a16="http://schemas.microsoft.com/office/drawing/2014/main" id="{8933DACE-A97C-9404-36C3-0677540641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1938" y="2046432"/>
            <a:ext cx="2540627" cy="2106468"/>
          </a:xfrm>
          <a:prstGeom prst="rect">
            <a:avLst/>
          </a:prstGeom>
        </p:spPr>
      </p:pic>
      <p:sp>
        <p:nvSpPr>
          <p:cNvPr id="7" name="Title 6">
            <a:extLst>
              <a:ext uri="{FF2B5EF4-FFF2-40B4-BE49-F238E27FC236}">
                <a16:creationId xmlns:a16="http://schemas.microsoft.com/office/drawing/2014/main" id="{E52E779B-9138-3042-7D10-27605A606E2B}"/>
              </a:ext>
            </a:extLst>
          </p:cNvPr>
          <p:cNvSpPr>
            <a:spLocks noGrp="1"/>
          </p:cNvSpPr>
          <p:nvPr>
            <p:ph type="title" idx="4294967295"/>
          </p:nvPr>
        </p:nvSpPr>
        <p:spPr>
          <a:xfrm>
            <a:off x="838199" y="-1531387"/>
            <a:ext cx="10515600" cy="1325563"/>
          </a:xfrm>
        </p:spPr>
        <p:txBody>
          <a:bodyPr/>
          <a:lstStyle/>
          <a:p>
            <a:r>
              <a:rPr lang="en-CA" dirty="0"/>
              <a:t>Reliability</a:t>
            </a:r>
          </a:p>
        </p:txBody>
      </p:sp>
    </p:spTree>
    <p:extLst>
      <p:ext uri="{BB962C8B-B14F-4D97-AF65-F5344CB8AC3E}">
        <p14:creationId xmlns:p14="http://schemas.microsoft.com/office/powerpoint/2010/main" val="109614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2149D9-D5CD-1FF8-93D7-6883D5550F71}"/>
              </a:ext>
            </a:extLst>
          </p:cNvPr>
          <p:cNvSpPr>
            <a:spLocks noGrp="1"/>
          </p:cNvSpPr>
          <p:nvPr>
            <p:ph type="sldNum" sz="quarter" idx="12"/>
          </p:nvPr>
        </p:nvSpPr>
        <p:spPr/>
        <p:txBody>
          <a:bodyPr/>
          <a:lstStyle/>
          <a:p>
            <a:fld id="{7D0AB2B7-A222-44FF-B180-C8F0FD623967}" type="slidenum">
              <a:rPr lang="en-CA" smtClean="0"/>
              <a:t>25</a:t>
            </a:fld>
            <a:endParaRPr lang="en-CA"/>
          </a:p>
        </p:txBody>
      </p:sp>
      <p:pic>
        <p:nvPicPr>
          <p:cNvPr id="5" name="Content Placeholder 4" descr="Photo of a tape measure measuring the depth of ice.">
            <a:extLst>
              <a:ext uri="{FF2B5EF4-FFF2-40B4-BE49-F238E27FC236}">
                <a16:creationId xmlns:a16="http://schemas.microsoft.com/office/drawing/2014/main" id="{5E58BB1A-F15D-756F-8CAB-2830CAAD086C}"/>
              </a:ext>
            </a:extLst>
          </p:cNvPr>
          <p:cNvPicPr>
            <a:picLocks/>
          </p:cNvPicPr>
          <p:nvPr/>
        </p:nvPicPr>
        <p:blipFill>
          <a:blip r:embed="rId3">
            <a:extLst>
              <a:ext uri="{28A0092B-C50C-407E-A947-70E740481C1C}">
                <a14:useLocalDpi xmlns:a14="http://schemas.microsoft.com/office/drawing/2010/main"/>
              </a:ext>
            </a:extLst>
          </a:blip>
          <a:srcRect b="-255"/>
          <a:stretch/>
        </p:blipFill>
        <p:spPr>
          <a:xfrm>
            <a:off x="9229200" y="2074080"/>
            <a:ext cx="2962800" cy="3877200"/>
          </a:xfrm>
          <a:prstGeom prst="rect">
            <a:avLst/>
          </a:prstGeom>
        </p:spPr>
      </p:pic>
      <p:pic>
        <p:nvPicPr>
          <p:cNvPr id="8" name="Picture 7" descr="A photo of a foot wearing a rubber boot stepping on ice. The ice is cracking.">
            <a:extLst>
              <a:ext uri="{FF2B5EF4-FFF2-40B4-BE49-F238E27FC236}">
                <a16:creationId xmlns:a16="http://schemas.microsoft.com/office/drawing/2014/main" id="{DA540CB5-A771-C93B-636A-178AC320031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02136" y="2074525"/>
            <a:ext cx="2962800" cy="3877307"/>
          </a:xfrm>
          <a:prstGeom prst="rect">
            <a:avLst/>
          </a:prstGeom>
        </p:spPr>
      </p:pic>
      <p:sp>
        <p:nvSpPr>
          <p:cNvPr id="6" name="Title 1">
            <a:extLst>
              <a:ext uri="{FF2B5EF4-FFF2-40B4-BE49-F238E27FC236}">
                <a16:creationId xmlns:a16="http://schemas.microsoft.com/office/drawing/2014/main" id="{A46E7896-5185-C52D-3088-FFE8F051E9A5}"/>
              </a:ext>
            </a:extLst>
          </p:cNvPr>
          <p:cNvSpPr txBox="1">
            <a:spLocks/>
          </p:cNvSpPr>
          <p:nvPr/>
        </p:nvSpPr>
        <p:spPr>
          <a:xfrm>
            <a:off x="710698" y="3916449"/>
            <a:ext cx="4904491" cy="2026341"/>
          </a:xfrm>
          <a:prstGeom prst="rect">
            <a:avLst/>
          </a:prstGeom>
        </p:spPr>
        <p:txBody>
          <a:bodyPr vert="horz" lIns="91440" tIns="45720" rIns="91440" bIns="45720" rtlCol="0" anchor="ctr">
            <a:normAutofit fontScale="97500"/>
          </a:bodyPr>
          <a:lstStyle>
            <a:lvl1pPr algn="l" defTabSz="605150" rtl="0" eaLnBrk="1" latinLnBrk="0" hangingPunct="1">
              <a:lnSpc>
                <a:spcPct val="90000"/>
              </a:lnSpc>
              <a:spcBef>
                <a:spcPct val="0"/>
              </a:spcBef>
              <a:buNone/>
              <a:defRPr sz="2100" b="1" i="0" kern="1200" baseline="0">
                <a:solidFill>
                  <a:schemeClr val="bg1"/>
                </a:solidFill>
                <a:latin typeface="+mj-lt"/>
                <a:ea typeface="+mj-ea"/>
                <a:cs typeface="+mj-cs"/>
              </a:defRPr>
            </a:lvl1pPr>
          </a:lstStyle>
          <a:p>
            <a:r>
              <a:rPr lang="en-US" sz="2400" b="0" i="1" dirty="0">
                <a:solidFill>
                  <a:schemeClr val="accent1"/>
                </a:solidFill>
                <a:latin typeface="+mn-lt"/>
                <a:ea typeface="+mn-ea"/>
                <a:cs typeface="+mn-cs"/>
              </a:rPr>
              <a:t>What would happen if we had</a:t>
            </a:r>
            <a:br>
              <a:rPr lang="en-US" sz="2400" b="0" i="1" dirty="0">
                <a:solidFill>
                  <a:schemeClr val="accent1"/>
                </a:solidFill>
                <a:latin typeface="+mn-lt"/>
                <a:ea typeface="+mn-ea"/>
                <a:cs typeface="+mn-cs"/>
              </a:rPr>
            </a:br>
            <a:r>
              <a:rPr lang="en-US" sz="2400" b="0" i="1" dirty="0">
                <a:solidFill>
                  <a:schemeClr val="accent1"/>
                </a:solidFill>
                <a:latin typeface="+mn-lt"/>
                <a:ea typeface="+mn-ea"/>
                <a:cs typeface="+mn-cs"/>
              </a:rPr>
              <a:t>a system of only measuring the number of people who fell through the ice rather than measuring the thickness of the ice?</a:t>
            </a:r>
            <a:endParaRPr lang="en-CA" sz="2400" b="0" i="1" dirty="0">
              <a:solidFill>
                <a:schemeClr val="accent1"/>
              </a:solidFill>
              <a:latin typeface="+mn-lt"/>
              <a:ea typeface="+mn-ea"/>
              <a:cs typeface="+mn-cs"/>
            </a:endParaRPr>
          </a:p>
        </p:txBody>
      </p:sp>
      <p:sp>
        <p:nvSpPr>
          <p:cNvPr id="7" name="Rectangle 6">
            <a:extLst>
              <a:ext uri="{FF2B5EF4-FFF2-40B4-BE49-F238E27FC236}">
                <a16:creationId xmlns:a16="http://schemas.microsoft.com/office/drawing/2014/main" id="{2ED5D8A0-1D9E-AD7D-4D73-E1A384C229F0}"/>
              </a:ext>
            </a:extLst>
          </p:cNvPr>
          <p:cNvSpPr/>
          <p:nvPr/>
        </p:nvSpPr>
        <p:spPr>
          <a:xfrm>
            <a:off x="649786" y="2106167"/>
            <a:ext cx="5185216" cy="1569660"/>
          </a:xfrm>
          <a:prstGeom prst="rect">
            <a:avLst/>
          </a:prstGeom>
        </p:spPr>
        <p:txBody>
          <a:bodyPr wrap="square">
            <a:spAutoFit/>
          </a:bodyPr>
          <a:lstStyle/>
          <a:p>
            <a:pPr defTabSz="605150"/>
            <a:r>
              <a:rPr lang="en-CA" sz="2400" b="1" dirty="0"/>
              <a:t>Reliability</a:t>
            </a:r>
            <a:r>
              <a:rPr lang="en-CA" sz="2400" dirty="0"/>
              <a:t> gauges the probability that a task, process, intervention</a:t>
            </a:r>
            <a:br>
              <a:rPr lang="en-CA" sz="2400" dirty="0"/>
            </a:br>
            <a:r>
              <a:rPr lang="en-CA" sz="2400" dirty="0"/>
              <a:t>or pathway will be carried out or followed as specified.</a:t>
            </a:r>
          </a:p>
        </p:txBody>
      </p:sp>
      <p:sp>
        <p:nvSpPr>
          <p:cNvPr id="4" name="Title 1">
            <a:extLst>
              <a:ext uri="{FF2B5EF4-FFF2-40B4-BE49-F238E27FC236}">
                <a16:creationId xmlns:a16="http://schemas.microsoft.com/office/drawing/2014/main" id="{47A45160-D586-B697-9E6F-07CD59AA0B61}"/>
              </a:ext>
            </a:extLst>
          </p:cNvPr>
          <p:cNvSpPr txBox="1">
            <a:spLocks noGrp="1"/>
          </p:cNvSpPr>
          <p:nvPr>
            <p:ph type="title" idx="4294967295"/>
          </p:nvPr>
        </p:nvSpPr>
        <p:spPr>
          <a:xfrm>
            <a:off x="710698" y="343137"/>
            <a:ext cx="1053255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rPr>
              <a:t>Reliability: Are our clinical </a:t>
            </a:r>
            <a:br>
              <a:rPr kumimoji="0" lang="en-US"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rPr>
            </a:br>
            <a:r>
              <a:rPr kumimoji="0" lang="en-US"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rPr>
              <a:t>systems and processes reliable?</a:t>
            </a:r>
            <a:endParaRPr kumimoji="0" lang="en-CA" sz="4400" b="1" i="0" u="none" strike="noStrike" kern="1200" cap="none" spc="0" normalizeH="0" baseline="0" noProof="0" dirty="0">
              <a:ln>
                <a:noFill/>
              </a:ln>
              <a:solidFill>
                <a:srgbClr val="3F369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86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82B646-0916-B244-F6CE-273EC78A0896}"/>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26</a:t>
            </a:fld>
            <a:endParaRPr lang="en-CA"/>
          </a:p>
        </p:txBody>
      </p:sp>
      <p:pic>
        <p:nvPicPr>
          <p:cNvPr id="5" name="Picture 4">
            <a:extLst>
              <a:ext uri="{FF2B5EF4-FFF2-40B4-BE49-F238E27FC236}">
                <a16:creationId xmlns:a16="http://schemas.microsoft.com/office/drawing/2014/main" id="{AE71EB43-EF22-4D44-AA42-3D99DE53B9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117724"/>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 </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“Are our clinical systems and processes reliable?” </a:t>
            </a:r>
          </a:p>
        </p:txBody>
      </p:sp>
    </p:spTree>
    <p:extLst>
      <p:ext uri="{BB962C8B-B14F-4D97-AF65-F5344CB8AC3E}">
        <p14:creationId xmlns:p14="http://schemas.microsoft.com/office/powerpoint/2010/main" val="42743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BCBFBD-8323-5103-6A90-7B70EA8A6CCC}"/>
              </a:ext>
            </a:extLst>
          </p:cNvPr>
          <p:cNvSpPr>
            <a:spLocks noGrp="1"/>
          </p:cNvSpPr>
          <p:nvPr>
            <p:ph type="sldNum" sz="quarter" idx="12"/>
          </p:nvPr>
        </p:nvSpPr>
        <p:spPr/>
        <p:txBody>
          <a:bodyPr/>
          <a:lstStyle/>
          <a:p>
            <a:fld id="{7D0AB2B7-A222-44FF-B180-C8F0FD623967}" type="slidenum">
              <a:rPr lang="en-CA" smtClean="0"/>
              <a:t>27</a:t>
            </a:fld>
            <a:endParaRPr lang="en-CA"/>
          </a:p>
        </p:txBody>
      </p:sp>
      <p:pic>
        <p:nvPicPr>
          <p:cNvPr id="10" name="Picture 9">
            <a:extLst>
              <a:ext uri="{FF2B5EF4-FFF2-40B4-BE49-F238E27FC236}">
                <a16:creationId xmlns:a16="http://schemas.microsoft.com/office/drawing/2014/main" id="{DFEF3770-393C-6A7B-11B3-0DE1972D76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82196" y="1536701"/>
            <a:ext cx="4030386" cy="3341649"/>
          </a:xfrm>
          <a:prstGeom prst="rect">
            <a:avLst/>
          </a:prstGeom>
        </p:spPr>
      </p:pic>
      <p:pic>
        <p:nvPicPr>
          <p:cNvPr id="6" name="Picture 5">
            <a:extLst>
              <a:ext uri="{FF2B5EF4-FFF2-40B4-BE49-F238E27FC236}">
                <a16:creationId xmlns:a16="http://schemas.microsoft.com/office/drawing/2014/main" id="{AF96EE8C-A134-CD86-6530-9229A6B10E3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938" y="1536701"/>
            <a:ext cx="5650957" cy="2661682"/>
          </a:xfrm>
          <a:prstGeom prst="rect">
            <a:avLst/>
          </a:prstGeom>
        </p:spPr>
      </p:pic>
      <p:sp>
        <p:nvSpPr>
          <p:cNvPr id="7" name="TextBox 6">
            <a:extLst>
              <a:ext uri="{FF2B5EF4-FFF2-40B4-BE49-F238E27FC236}">
                <a16:creationId xmlns:a16="http://schemas.microsoft.com/office/drawing/2014/main" id="{F847698A-E88B-9CEB-BD90-22C93D773209}"/>
              </a:ext>
            </a:extLst>
          </p:cNvPr>
          <p:cNvSpPr txBox="1"/>
          <p:nvPr/>
        </p:nvSpPr>
        <p:spPr>
          <a:xfrm>
            <a:off x="1710014" y="2844166"/>
            <a:ext cx="4030386" cy="1354217"/>
          </a:xfrm>
          <a:prstGeom prst="rect">
            <a:avLst/>
          </a:prstGeom>
          <a:noFill/>
        </p:spPr>
        <p:txBody>
          <a:bodyPr wrap="square" rtlCol="0">
            <a:spAutoFit/>
          </a:bodyPr>
          <a:lstStyle/>
          <a:p>
            <a:pPr marL="342900" indent="-342900">
              <a:buAutoNum type="arabicPeriod"/>
            </a:pPr>
            <a:r>
              <a:rPr lang="en-GB" sz="1600" dirty="0">
                <a:solidFill>
                  <a:schemeClr val="bg1"/>
                </a:solidFill>
              </a:rPr>
              <a:t>Normalization of unreliable systems and processes</a:t>
            </a:r>
            <a:endParaRPr lang="en-GB" sz="1600" dirty="0">
              <a:solidFill>
                <a:schemeClr val="bg1"/>
              </a:solidFill>
              <a:cs typeface="Calibri"/>
            </a:endParaRPr>
          </a:p>
          <a:p>
            <a:pPr marL="342900" indent="-342900">
              <a:buAutoNum type="arabicPeriod"/>
            </a:pPr>
            <a:r>
              <a:rPr lang="en-GB" sz="1600" dirty="0">
                <a:solidFill>
                  <a:schemeClr val="bg1"/>
                </a:solidFill>
              </a:rPr>
              <a:t>Understanding the limitations of clinical systems and process audits</a:t>
            </a:r>
            <a:endParaRPr lang="en-GB" sz="1600" dirty="0">
              <a:solidFill>
                <a:schemeClr val="bg1"/>
              </a:solidFill>
              <a:cs typeface="Calibri"/>
            </a:endParaRPr>
          </a:p>
          <a:p>
            <a:endParaRPr lang="en-US" dirty="0"/>
          </a:p>
        </p:txBody>
      </p:sp>
      <p:sp>
        <p:nvSpPr>
          <p:cNvPr id="8" name="Title 7">
            <a:extLst>
              <a:ext uri="{FF2B5EF4-FFF2-40B4-BE49-F238E27FC236}">
                <a16:creationId xmlns:a16="http://schemas.microsoft.com/office/drawing/2014/main" id="{B40E013D-4CF1-DFC9-C26D-717EFA5A88DD}"/>
              </a:ext>
            </a:extLst>
          </p:cNvPr>
          <p:cNvSpPr txBox="1">
            <a:spLocks noGrp="1"/>
          </p:cNvSpPr>
          <p:nvPr>
            <p:ph type="title" idx="4294967295"/>
          </p:nvPr>
        </p:nvSpPr>
        <p:spPr>
          <a:xfrm>
            <a:off x="2082734" y="2367112"/>
            <a:ext cx="2685386" cy="477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mn-lt"/>
                <a:ea typeface="+mn-ea"/>
                <a:cs typeface="+mn-cs"/>
              </a:rPr>
              <a:t>Reliability</a:t>
            </a:r>
          </a:p>
        </p:txBody>
      </p:sp>
    </p:spTree>
    <p:extLst>
      <p:ext uri="{BB962C8B-B14F-4D97-AF65-F5344CB8AC3E}">
        <p14:creationId xmlns:p14="http://schemas.microsoft.com/office/powerpoint/2010/main" val="37565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B7793-7C09-49BD-B819-678A40F360E5}"/>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28</a:t>
            </a:fld>
            <a:endParaRPr lang="en-CA"/>
          </a:p>
        </p:txBody>
      </p:sp>
      <p:pic>
        <p:nvPicPr>
          <p:cNvPr id="11" name="Picture 10">
            <a:extLst>
              <a:ext uri="{FF2B5EF4-FFF2-40B4-BE49-F238E27FC236}">
                <a16:creationId xmlns:a16="http://schemas.microsoft.com/office/drawing/2014/main" id="{D5E68C2C-41E7-1542-BDA0-361A38A53CC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78652"/>
            <a:ext cx="6033376" cy="26575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3021593"/>
            <a:ext cx="5257799" cy="193177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questions</a:t>
            </a:r>
            <a:endParaRPr lang="en-US" sz="2500" spc="-15" dirty="0">
              <a:solidFill>
                <a:schemeClr val="bg1"/>
              </a:solidFill>
              <a:effectLst/>
              <a:ea typeface="Arial" panose="020B0604020202020204" pitchFamily="34" charset="0"/>
            </a:endParaRPr>
          </a:p>
          <a:p>
            <a:r>
              <a:rPr lang="en-CA" sz="1800" dirty="0">
                <a:solidFill>
                  <a:schemeClr val="bg1"/>
                </a:solidFill>
                <a:effectLst/>
              </a:rPr>
              <a:t>Which clinical systems and processes</a:t>
            </a:r>
            <a:br>
              <a:rPr lang="en-CA" sz="1800" dirty="0">
                <a:solidFill>
                  <a:schemeClr val="bg1"/>
                </a:solidFill>
                <a:effectLst/>
              </a:rPr>
            </a:br>
            <a:r>
              <a:rPr lang="en-CA" sz="1800" dirty="0">
                <a:solidFill>
                  <a:schemeClr val="bg1"/>
                </a:solidFill>
                <a:effectLst/>
              </a:rPr>
              <a:t>in your organization are like a dripping</a:t>
            </a:r>
            <a:br>
              <a:rPr lang="en-CA" sz="1800" dirty="0">
                <a:solidFill>
                  <a:schemeClr val="bg1"/>
                </a:solidFill>
                <a:effectLst/>
              </a:rPr>
            </a:br>
            <a:r>
              <a:rPr lang="en-CA" sz="1800" dirty="0">
                <a:solidFill>
                  <a:schemeClr val="bg1"/>
                </a:solidFill>
                <a:effectLst/>
              </a:rPr>
              <a:t>tap that never gets fixed? </a:t>
            </a:r>
          </a:p>
          <a:p>
            <a:r>
              <a:rPr lang="en-CA" sz="1800" dirty="0">
                <a:solidFill>
                  <a:schemeClr val="bg1"/>
                </a:solidFill>
                <a:effectLst/>
              </a:rPr>
              <a:t>Why are they not fixable?</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lang="en-US" sz="3600" dirty="0">
                <a:solidFill>
                  <a:srgbClr val="3E348F"/>
                </a:solidFill>
              </a:rPr>
              <a:t>N</a:t>
            </a:r>
            <a:r>
              <a:rPr kumimoji="0" lang="en-US" sz="3600" b="1" i="0" u="none" strike="noStrike" kern="1200" cap="none" spc="0" normalizeH="0" baseline="0" noProof="0" dirty="0" err="1">
                <a:ln>
                  <a:noFill/>
                </a:ln>
                <a:solidFill>
                  <a:srgbClr val="3E348F"/>
                </a:solidFill>
                <a:effectLst/>
                <a:uLnTx/>
                <a:uFillTx/>
                <a:latin typeface="Arial" panose="020B0604020202020204" pitchFamily="34" charset="0"/>
                <a:ea typeface="+mj-ea"/>
                <a:cs typeface="Arial" panose="020B0604020202020204" pitchFamily="34" charset="0"/>
              </a:rPr>
              <a:t>ormalization</a:t>
            </a: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of unreliable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clinical systems and processes</a:t>
            </a:r>
          </a:p>
        </p:txBody>
      </p:sp>
    </p:spTree>
    <p:extLst>
      <p:ext uri="{BB962C8B-B14F-4D97-AF65-F5344CB8AC3E}">
        <p14:creationId xmlns:p14="http://schemas.microsoft.com/office/powerpoint/2010/main" val="288056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FF2FF0-9D05-F585-3B60-F78189E1D605}"/>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29</a:t>
            </a:fld>
            <a:endParaRPr lang="en-CA"/>
          </a:p>
        </p:txBody>
      </p:sp>
      <p:pic>
        <p:nvPicPr>
          <p:cNvPr id="11" name="Picture 10">
            <a:extLst>
              <a:ext uri="{FF2B5EF4-FFF2-40B4-BE49-F238E27FC236}">
                <a16:creationId xmlns:a16="http://schemas.microsoft.com/office/drawing/2014/main" id="{E2BB8B06-C11C-7187-DEF1-BA9AE01F3A8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ext Placeholder 1">
            <a:extLst>
              <a:ext uri="{FF2B5EF4-FFF2-40B4-BE49-F238E27FC236}">
                <a16:creationId xmlns:a16="http://schemas.microsoft.com/office/drawing/2014/main" id="{483B941E-6BB0-80DD-45D9-275B3750F490}"/>
              </a:ext>
            </a:extLst>
          </p:cNvPr>
          <p:cNvSpPr txBox="1">
            <a:spLocks/>
          </p:cNvSpPr>
          <p:nvPr/>
        </p:nvSpPr>
        <p:spPr>
          <a:xfrm>
            <a:off x="838199" y="2300309"/>
            <a:ext cx="8346607"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Clr>
                <a:schemeClr val="tx1"/>
              </a:buClr>
              <a:buFont typeface="Arial" panose="020B0604020202020204" pitchFamily="34" charset="0"/>
              <a:buNone/>
            </a:pPr>
            <a:r>
              <a:rPr lang="en-US" sz="3600" b="1" dirty="0">
                <a:solidFill>
                  <a:schemeClr val="tx1"/>
                </a:solidFill>
              </a:rPr>
              <a:t>Background</a:t>
            </a:r>
            <a:endParaRPr lang="en-US" sz="3200" spc="-15" dirty="0">
              <a:solidFill>
                <a:schemeClr val="tx1"/>
              </a:solidFill>
              <a:effectLst/>
              <a:ea typeface="Arial" panose="020B0604020202020204" pitchFamily="34" charset="0"/>
            </a:endParaRPr>
          </a:p>
          <a:p>
            <a:pPr indent="-228600" defTabSz="914400">
              <a:lnSpc>
                <a:spcPct val="90000"/>
              </a:lnSpc>
              <a:spcAft>
                <a:spcPts val="600"/>
              </a:spcAft>
              <a:buClr>
                <a:schemeClr val="tx1"/>
              </a:buClr>
              <a:buFont typeface="Arial" panose="020B0604020202020204" pitchFamily="34" charset="0"/>
              <a:buChar char="•"/>
            </a:pPr>
            <a:r>
              <a:rPr lang="en-US" sz="1800" dirty="0">
                <a:solidFill>
                  <a:schemeClr val="tx1"/>
                </a:solidFill>
              </a:rPr>
              <a:t>Unreliable clinical systems and processes can sometimes create safety risks. </a:t>
            </a:r>
          </a:p>
          <a:p>
            <a:pPr indent="-228600" defTabSz="914400">
              <a:lnSpc>
                <a:spcPct val="90000"/>
              </a:lnSpc>
              <a:spcAft>
                <a:spcPts val="600"/>
              </a:spcAft>
              <a:buClr>
                <a:schemeClr val="tx1"/>
              </a:buClr>
              <a:buFont typeface="Arial" panose="020B0604020202020204" pitchFamily="34" charset="0"/>
              <a:buChar char="•"/>
            </a:pPr>
            <a:r>
              <a:rPr lang="en-US" sz="1800" dirty="0">
                <a:solidFill>
                  <a:schemeClr val="tx1"/>
                </a:solidFill>
              </a:rPr>
              <a:t>Examples include:</a:t>
            </a:r>
          </a:p>
          <a:p>
            <a:pPr lvl="1">
              <a:spcAft>
                <a:spcPts val="600"/>
              </a:spcAft>
              <a:buClr>
                <a:schemeClr val="tx1"/>
              </a:buClr>
              <a:buFont typeface="Courier New" panose="02070309020205020404" pitchFamily="49" charset="0"/>
              <a:buChar char="o"/>
            </a:pPr>
            <a:r>
              <a:rPr lang="en-US" sz="1800" dirty="0">
                <a:solidFill>
                  <a:schemeClr val="tx1"/>
                </a:solidFill>
              </a:rPr>
              <a:t>booking systems that create unworkable schedules for staffing,</a:t>
            </a:r>
            <a:br>
              <a:rPr lang="en-US" sz="1800" dirty="0">
                <a:solidFill>
                  <a:schemeClr val="tx1"/>
                </a:solidFill>
              </a:rPr>
            </a:br>
            <a:r>
              <a:rPr lang="en-US" sz="1800" dirty="0">
                <a:solidFill>
                  <a:schemeClr val="tx1"/>
                </a:solidFill>
              </a:rPr>
              <a:t>clinics and operating rooms </a:t>
            </a:r>
          </a:p>
          <a:p>
            <a:pPr lvl="1">
              <a:spcAft>
                <a:spcPts val="600"/>
              </a:spcAft>
              <a:buClr>
                <a:schemeClr val="tx1"/>
              </a:buClr>
              <a:buFont typeface="Courier New" panose="02070309020205020404" pitchFamily="49" charset="0"/>
              <a:buChar char="o"/>
            </a:pPr>
            <a:r>
              <a:rPr lang="en-US" sz="1800" dirty="0">
                <a:solidFill>
                  <a:schemeClr val="tx1"/>
                </a:solidFill>
              </a:rPr>
              <a:t>multiple patient information systems that do not talk to each other</a:t>
            </a:r>
          </a:p>
          <a:p>
            <a:pPr lvl="1">
              <a:spcAft>
                <a:spcPts val="600"/>
              </a:spcAft>
              <a:buClr>
                <a:schemeClr val="tx1"/>
              </a:buClr>
              <a:buFont typeface="Courier New" panose="02070309020205020404" pitchFamily="49" charset="0"/>
              <a:buChar char="o"/>
            </a:pPr>
            <a:r>
              <a:rPr lang="en-US" sz="1800" dirty="0">
                <a:solidFill>
                  <a:schemeClr val="tx1"/>
                </a:solidFill>
              </a:rPr>
              <a:t>equipment that is unavailable or not working when needed</a:t>
            </a:r>
          </a:p>
          <a:p>
            <a:pPr lvl="1">
              <a:spcAft>
                <a:spcPts val="600"/>
              </a:spcAft>
              <a:buClr>
                <a:schemeClr val="tx1"/>
              </a:buClr>
              <a:buFont typeface="Courier New" panose="02070309020205020404" pitchFamily="49" charset="0"/>
              <a:buChar char="o"/>
            </a:pPr>
            <a:r>
              <a:rPr lang="en-US" sz="1800" dirty="0">
                <a:solidFill>
                  <a:schemeClr val="tx1"/>
                </a:solidFill>
              </a:rPr>
              <a:t>work environment-related problems like poor wi-fi connectivity </a:t>
            </a:r>
          </a:p>
        </p:txBody>
      </p:sp>
      <p:sp>
        <p:nvSpPr>
          <p:cNvPr id="3" name="Title 1">
            <a:extLst>
              <a:ext uri="{FF2B5EF4-FFF2-40B4-BE49-F238E27FC236}">
                <a16:creationId xmlns:a16="http://schemas.microsoft.com/office/drawing/2014/main" id="{9C658834-1979-40BF-AB68-F954D747A02E}"/>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lang="en-US" sz="3600" dirty="0">
                <a:solidFill>
                  <a:srgbClr val="3E348F"/>
                </a:solidFill>
              </a:rPr>
              <a:t>N</a:t>
            </a:r>
            <a:r>
              <a:rPr kumimoji="0" lang="en-US" sz="3600" b="1" i="0" u="none" strike="noStrike" kern="1200" cap="none" spc="0" normalizeH="0" baseline="0" noProof="0" dirty="0" err="1">
                <a:ln>
                  <a:noFill/>
                </a:ln>
                <a:solidFill>
                  <a:srgbClr val="3E348F"/>
                </a:solidFill>
                <a:effectLst/>
                <a:uLnTx/>
                <a:uFillTx/>
                <a:latin typeface="Arial" panose="020B0604020202020204" pitchFamily="34" charset="0"/>
                <a:ea typeface="+mj-ea"/>
                <a:cs typeface="Arial" panose="020B0604020202020204" pitchFamily="34" charset="0"/>
              </a:rPr>
              <a:t>ormalization</a:t>
            </a: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of unreliable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clinical systems and processes</a:t>
            </a:r>
          </a:p>
        </p:txBody>
      </p:sp>
    </p:spTree>
    <p:extLst>
      <p:ext uri="{BB962C8B-B14F-4D97-AF65-F5344CB8AC3E}">
        <p14:creationId xmlns:p14="http://schemas.microsoft.com/office/powerpoint/2010/main" val="402264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6BCD-E3BC-D0F8-1BF2-C2E3F9A8A2F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5A5C72D-99A9-F60B-D2E1-82E77322FA2E}"/>
              </a:ext>
            </a:extLst>
          </p:cNvPr>
          <p:cNvSpPr>
            <a:spLocks noGrp="1"/>
          </p:cNvSpPr>
          <p:nvPr>
            <p:ph idx="1"/>
          </p:nvPr>
        </p:nvSpPr>
        <p:spPr>
          <a:xfrm>
            <a:off x="838200" y="1243014"/>
            <a:ext cx="10515600" cy="4933949"/>
          </a:xfrm>
        </p:spPr>
        <p:txBody>
          <a:bodyPr vert="horz" lIns="91440" tIns="45720" rIns="91440" bIns="45720" rtlCol="0" anchor="t">
            <a:noAutofit/>
          </a:bodyPr>
          <a:lstStyle/>
          <a:p>
            <a:pPr>
              <a:buClr>
                <a:schemeClr val="tx1"/>
              </a:buClr>
            </a:pPr>
            <a:r>
              <a:rPr lang="en-CA" sz="2200" b="1" dirty="0"/>
              <a:t>Reliability</a:t>
            </a:r>
          </a:p>
          <a:p>
            <a:pPr lvl="1">
              <a:buClr>
                <a:schemeClr val="tx1"/>
              </a:buClr>
            </a:pPr>
            <a:r>
              <a:rPr lang="en-US" sz="2200" dirty="0">
                <a:hlinkClick r:id="rId2" action="ppaction://hlinksldjump"/>
              </a:rPr>
              <a:t>Theory</a:t>
            </a:r>
            <a:endParaRPr lang="en-US" sz="2200" dirty="0"/>
          </a:p>
          <a:p>
            <a:pPr lvl="1">
              <a:buClr>
                <a:schemeClr val="tx1"/>
              </a:buClr>
            </a:pPr>
            <a:r>
              <a:rPr lang="en-US" sz="2200" dirty="0">
                <a:hlinkClick r:id="rId3" action="ppaction://hlinksldjump"/>
              </a:rPr>
              <a:t>Reflections on current state </a:t>
            </a:r>
            <a:endParaRPr lang="en-US" sz="2200" dirty="0"/>
          </a:p>
          <a:p>
            <a:pPr lvl="1">
              <a:buClr>
                <a:schemeClr val="tx1"/>
              </a:buClr>
            </a:pPr>
            <a:r>
              <a:rPr lang="en-US" sz="2200" dirty="0">
                <a:hlinkClick r:id="rId4" action="ppaction://hlinksldjump"/>
              </a:rPr>
              <a:t>Theme 1: The normalization of unreliable clinical systems &amp; processes</a:t>
            </a:r>
            <a:endParaRPr lang="en-US" sz="2200" dirty="0"/>
          </a:p>
          <a:p>
            <a:pPr lvl="1">
              <a:buClr>
                <a:schemeClr val="tx1"/>
              </a:buClr>
            </a:pPr>
            <a:r>
              <a:rPr lang="en-US" sz="2200" dirty="0">
                <a:hlinkClick r:id="rId5" action="ppaction://hlinksldjump"/>
              </a:rPr>
              <a:t>Theme 2: Understanding the limitations of clinical system &amp; process audits</a:t>
            </a:r>
            <a:endParaRPr lang="en-US" sz="2200" dirty="0"/>
          </a:p>
          <a:p>
            <a:pPr lvl="1">
              <a:buClr>
                <a:schemeClr val="tx1"/>
              </a:buClr>
            </a:pPr>
            <a:r>
              <a:rPr lang="en-CA" sz="2200" dirty="0">
                <a:hlinkClick r:id="rId6" action="ppaction://hlinksldjump"/>
              </a:rPr>
              <a:t>Reflections on future state</a:t>
            </a:r>
            <a:endParaRPr lang="en-CA" sz="2200" dirty="0"/>
          </a:p>
          <a:p>
            <a:pPr>
              <a:buClr>
                <a:schemeClr val="tx1"/>
              </a:buClr>
            </a:pPr>
            <a:r>
              <a:rPr lang="en-CA" sz="2200" b="1" dirty="0"/>
              <a:t>Sensitivity to operations</a:t>
            </a:r>
          </a:p>
          <a:p>
            <a:pPr lvl="1">
              <a:buClr>
                <a:schemeClr val="tx1"/>
              </a:buClr>
            </a:pPr>
            <a:r>
              <a:rPr lang="en-US" sz="2200" dirty="0">
                <a:hlinkClick r:id="rId7" action="ppaction://hlinksldjump"/>
              </a:rPr>
              <a:t>Theory</a:t>
            </a:r>
            <a:endParaRPr lang="en-US" sz="2200" dirty="0"/>
          </a:p>
          <a:p>
            <a:pPr lvl="1">
              <a:buClr>
                <a:schemeClr val="tx1"/>
              </a:buClr>
            </a:pPr>
            <a:r>
              <a:rPr lang="en-US" sz="2200" dirty="0">
                <a:hlinkClick r:id="rId8" action="ppaction://hlinksldjump"/>
              </a:rPr>
              <a:t>Reflections on current state </a:t>
            </a:r>
            <a:endParaRPr lang="en-US" sz="2200" dirty="0"/>
          </a:p>
          <a:p>
            <a:pPr lvl="1">
              <a:buClr>
                <a:schemeClr val="tx1"/>
              </a:buClr>
            </a:pPr>
            <a:r>
              <a:rPr lang="en-US" sz="2200" dirty="0">
                <a:hlinkClick r:id="rId9" action="ppaction://hlinksldjump"/>
              </a:rPr>
              <a:t>Theme 1: Capacity to tune into ‘work as done’</a:t>
            </a:r>
            <a:endParaRPr lang="en-US" sz="2200" dirty="0"/>
          </a:p>
          <a:p>
            <a:pPr lvl="1">
              <a:buClr>
                <a:schemeClr val="tx1"/>
              </a:buClr>
            </a:pPr>
            <a:r>
              <a:rPr lang="en-US" sz="2200" dirty="0">
                <a:hlinkClick r:id="rId10" action="ppaction://hlinksldjump"/>
              </a:rPr>
              <a:t>Theme 2: Creating psychological safety</a:t>
            </a:r>
            <a:endParaRPr lang="en-US" sz="2200" dirty="0"/>
          </a:p>
          <a:p>
            <a:pPr lvl="1">
              <a:buClr>
                <a:schemeClr val="tx1"/>
              </a:buClr>
            </a:pPr>
            <a:r>
              <a:rPr lang="en-CA" sz="2200" dirty="0">
                <a:hlinkClick r:id="rId11" action="ppaction://hlinksldjump"/>
              </a:rPr>
              <a:t>Reflections on future state</a:t>
            </a:r>
            <a:endParaRPr lang="en-CA" sz="2200" dirty="0"/>
          </a:p>
          <a:p>
            <a:pPr marL="457200" lvl="1" indent="0">
              <a:buClr>
                <a:schemeClr val="tx1"/>
              </a:buClr>
              <a:buNone/>
            </a:pPr>
            <a:endParaRPr lang="en-CA" sz="2200" dirty="0"/>
          </a:p>
        </p:txBody>
      </p:sp>
      <p:sp>
        <p:nvSpPr>
          <p:cNvPr id="6" name="Title 1">
            <a:extLst>
              <a:ext uri="{FF2B5EF4-FFF2-40B4-BE49-F238E27FC236}">
                <a16:creationId xmlns:a16="http://schemas.microsoft.com/office/drawing/2014/main" id="{64D2B522-0566-883B-2BB8-7B6E07C9A360}"/>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Outline</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379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A62C55-A360-E1B9-AC81-5B6790651F6E}"/>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fld id="{7D0AB2B7-A222-44FF-B180-C8F0FD623967}" type="slidenum">
              <a:rPr lang="en-CA" smtClean="0"/>
              <a:t>30</a:t>
            </a:fld>
            <a:endParaRPr lang="en-CA"/>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15" name="Picture 14">
            <a:extLst>
              <a:ext uri="{FF2B5EF4-FFF2-40B4-BE49-F238E27FC236}">
                <a16:creationId xmlns:a16="http://schemas.microsoft.com/office/drawing/2014/main" id="{465FDA64-D9A5-14D8-8911-F38195BAAF0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6033376" cy="25045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Aft>
                <a:spcPts val="600"/>
              </a:spcAft>
              <a:buNone/>
            </a:pPr>
            <a:r>
              <a:rPr lang="en-US" sz="2500" b="1" dirty="0">
                <a:solidFill>
                  <a:schemeClr val="bg1"/>
                </a:solidFill>
              </a:rPr>
              <a:t>This safety theme cloud </a:t>
            </a:r>
            <a:br>
              <a:rPr lang="en-US" sz="2500" b="1" dirty="0">
                <a:solidFill>
                  <a:schemeClr val="bg1"/>
                </a:solidFill>
              </a:rPr>
            </a:br>
            <a:r>
              <a:rPr lang="en-US" sz="2500" b="1" dirty="0">
                <a:solidFill>
                  <a:schemeClr val="bg1"/>
                </a:solidFill>
              </a:rPr>
              <a:t>is asking you:</a:t>
            </a:r>
          </a:p>
          <a:p>
            <a:pPr marL="0" indent="0" defTabSz="914400">
              <a:lnSpc>
                <a:spcPct val="90000"/>
              </a:lnSpc>
              <a:spcAft>
                <a:spcPts val="600"/>
              </a:spcAft>
              <a:buNone/>
            </a:pPr>
            <a:r>
              <a:rPr lang="en-US" sz="1800" dirty="0">
                <a:solidFill>
                  <a:schemeClr val="bg1"/>
                </a:solidFill>
              </a:rPr>
              <a:t>What systems and processes</a:t>
            </a:r>
            <a:br>
              <a:rPr lang="en-US" sz="1800" dirty="0">
                <a:solidFill>
                  <a:schemeClr val="bg1"/>
                </a:solidFill>
              </a:rPr>
            </a:br>
            <a:r>
              <a:rPr lang="en-US" sz="1800" dirty="0">
                <a:solidFill>
                  <a:schemeClr val="bg1"/>
                </a:solidFill>
              </a:rPr>
              <a:t>in your organization are tolerated, worked-around and have become normalized?</a:t>
            </a:r>
          </a:p>
        </p:txBody>
      </p:sp>
      <p:sp>
        <p:nvSpPr>
          <p:cNvPr id="9" name="Title 1">
            <a:extLst>
              <a:ext uri="{FF2B5EF4-FFF2-40B4-BE49-F238E27FC236}">
                <a16:creationId xmlns:a16="http://schemas.microsoft.com/office/drawing/2014/main" id="{92F5577C-027B-E898-8176-C7F2988C5099}"/>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lang="en-US" sz="3600" dirty="0">
                <a:solidFill>
                  <a:srgbClr val="3E348F"/>
                </a:solidFill>
              </a:rPr>
              <a:t>N</a:t>
            </a:r>
            <a:r>
              <a:rPr kumimoji="0" lang="en-US" sz="3600" b="1" i="0" u="none" strike="noStrike" kern="1200" cap="none" spc="0" normalizeH="0" baseline="0" noProof="0" dirty="0" err="1">
                <a:ln>
                  <a:noFill/>
                </a:ln>
                <a:solidFill>
                  <a:srgbClr val="3E348F"/>
                </a:solidFill>
                <a:effectLst/>
                <a:uLnTx/>
                <a:uFillTx/>
                <a:latin typeface="Arial" panose="020B0604020202020204" pitchFamily="34" charset="0"/>
                <a:ea typeface="+mj-ea"/>
                <a:cs typeface="Arial" panose="020B0604020202020204" pitchFamily="34" charset="0"/>
              </a:rPr>
              <a:t>ormalization</a:t>
            </a: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of unreliable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clinical systems and processes</a:t>
            </a:r>
          </a:p>
        </p:txBody>
      </p:sp>
    </p:spTree>
    <p:extLst>
      <p:ext uri="{BB962C8B-B14F-4D97-AF65-F5344CB8AC3E}">
        <p14:creationId xmlns:p14="http://schemas.microsoft.com/office/powerpoint/2010/main" val="39732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B7A186-39FC-1EE2-5830-4B701BD3F6DE}"/>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3" name="Slide Number Placeholder 2">
            <a:extLst>
              <a:ext uri="{FF2B5EF4-FFF2-40B4-BE49-F238E27FC236}">
                <a16:creationId xmlns:a16="http://schemas.microsoft.com/office/drawing/2014/main" id="{61AA8AD5-D04D-F2AD-22B7-B95CE5B41333}"/>
              </a:ext>
            </a:extLst>
          </p:cNvPr>
          <p:cNvSpPr>
            <a:spLocks noGrp="1"/>
          </p:cNvSpPr>
          <p:nvPr>
            <p:ph type="sldNum" sz="quarter" idx="12"/>
          </p:nvPr>
        </p:nvSpPr>
        <p:spPr/>
        <p:txBody>
          <a:bodyPr/>
          <a:lstStyle/>
          <a:p>
            <a:fld id="{7D0AB2B7-A222-44FF-B180-C8F0FD623967}" type="slidenum">
              <a:rPr lang="en-CA" smtClean="0"/>
              <a:t>31</a:t>
            </a:fld>
            <a:endParaRPr lang="en-CA"/>
          </a:p>
        </p:txBody>
      </p:sp>
      <p:pic>
        <p:nvPicPr>
          <p:cNvPr id="8" name="Picture 7">
            <a:extLst>
              <a:ext uri="{FF2B5EF4-FFF2-40B4-BE49-F238E27FC236}">
                <a16:creationId xmlns:a16="http://schemas.microsoft.com/office/drawing/2014/main" id="{F6B6426B-57AD-E896-A272-630B01A09C6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pic>
        <p:nvPicPr>
          <p:cNvPr id="13" name="Picture 12">
            <a:extLst>
              <a:ext uri="{FF2B5EF4-FFF2-40B4-BE49-F238E27FC236}">
                <a16:creationId xmlns:a16="http://schemas.microsoft.com/office/drawing/2014/main" id="{3030DB34-2442-91F5-9283-2379FEF7AA4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6" name="Rectangle: Rounded Corners 18">
            <a:extLst>
              <a:ext uri="{FF2B5EF4-FFF2-40B4-BE49-F238E27FC236}">
                <a16:creationId xmlns:a16="http://schemas.microsoft.com/office/drawing/2014/main" id="{320C2B11-68A8-6C4B-99F5-330872DE21D8}"/>
              </a:ext>
              <a:ext uri="{C183D7F6-B498-43B3-948B-1728B52AA6E4}">
                <adec:decorative xmlns:adec="http://schemas.microsoft.com/office/drawing/2017/decorative" val="1"/>
              </a:ext>
            </a:extLst>
          </p:cNvPr>
          <p:cNvSpPr/>
          <p:nvPr/>
        </p:nvSpPr>
        <p:spPr>
          <a:xfrm>
            <a:off x="505211" y="2778652"/>
            <a:ext cx="6033376" cy="2504548"/>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5076FC28-AD50-CAAB-A981-CD2B103C3B52}"/>
              </a:ext>
            </a:extLst>
          </p:cNvPr>
          <p:cNvSpPr txBox="1">
            <a:spLocks/>
          </p:cNvSpPr>
          <p:nvPr/>
        </p:nvSpPr>
        <p:spPr>
          <a:xfrm>
            <a:off x="838201" y="2999988"/>
            <a:ext cx="543733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Reflective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When we review audits of clinical processes and systems, do we critically examine the potential </a:t>
            </a:r>
            <a:r>
              <a:rPr lang="en-GB" sz="1800" dirty="0">
                <a:solidFill>
                  <a:schemeClr val="bg1"/>
                </a:solidFill>
                <a:latin typeface="Arial" panose="020B0604020202020204" pitchFamily="34" charset="0"/>
                <a:cs typeface="Arial" panose="020B0604020202020204" pitchFamily="34" charset="0"/>
              </a:rPr>
              <a:t>negative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side effects </a:t>
            </a:r>
            <a:r>
              <a:rPr lang="en-GB" sz="1800" dirty="0">
                <a:solidFill>
                  <a:schemeClr val="bg1"/>
                </a:solidFill>
                <a:latin typeface="Arial" panose="020B0604020202020204" pitchFamily="34" charset="0"/>
                <a:cs typeface="Arial" panose="020B0604020202020204" pitchFamily="34" charset="0"/>
              </a:rPr>
              <a:t>and limitations </a:t>
            </a:r>
            <a:r>
              <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of the audit approach?  </a:t>
            </a:r>
          </a:p>
        </p:txBody>
      </p:sp>
      <p:sp>
        <p:nvSpPr>
          <p:cNvPr id="2" name="Title 1">
            <a:extLst>
              <a:ext uri="{FF2B5EF4-FFF2-40B4-BE49-F238E27FC236}">
                <a16:creationId xmlns:a16="http://schemas.microsoft.com/office/drawing/2014/main" id="{B4366287-8682-256E-2505-8AC1CB8AEFF8}"/>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a:t>
            </a:r>
            <a:r>
              <a:rPr lang="en-US" sz="3600" spc="-15" dirty="0">
                <a:solidFill>
                  <a:srgbClr val="3E348F"/>
                </a:solidFill>
                <a:latin typeface="Arial Black" panose="020B0604020202020204" pitchFamily="34" charset="0"/>
                <a:cs typeface="Arial Black" panose="020B0604020202020204" pitchFamily="34" charset="0"/>
              </a:rPr>
              <a:t>2</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Understanding the limitations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clinical system &amp; process audits</a:t>
            </a: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271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38FFF-70E6-78C4-75D1-6220B84B4706}"/>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32</a:t>
            </a:fld>
            <a:endParaRPr lang="en-CA"/>
          </a:p>
        </p:txBody>
      </p:sp>
      <p:pic>
        <p:nvPicPr>
          <p:cNvPr id="11" name="Picture 10">
            <a:extLst>
              <a:ext uri="{FF2B5EF4-FFF2-40B4-BE49-F238E27FC236}">
                <a16:creationId xmlns:a16="http://schemas.microsoft.com/office/drawing/2014/main" id="{FE0FBAC8-7CEF-5BA7-6A8F-EA4B4834137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ext Placeholder 1">
            <a:extLst>
              <a:ext uri="{FF2B5EF4-FFF2-40B4-BE49-F238E27FC236}">
                <a16:creationId xmlns:a16="http://schemas.microsoft.com/office/drawing/2014/main" id="{1B546690-CEF8-D6DB-7631-2E8641BAE69D}"/>
              </a:ext>
            </a:extLst>
          </p:cNvPr>
          <p:cNvSpPr txBox="1">
            <a:spLocks/>
          </p:cNvSpPr>
          <p:nvPr/>
        </p:nvSpPr>
        <p:spPr>
          <a:xfrm>
            <a:off x="838199" y="2300308"/>
            <a:ext cx="8346607" cy="384649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en-GB"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Healthcare audits that measure percentage compliance based on </a:t>
            </a:r>
            <a:r>
              <a:rPr kumimoji="0" lang="en-GB" sz="1800" b="1" i="0" u="sng"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documented</a:t>
            </a: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patient records may create a</a:t>
            </a:r>
            <a:r>
              <a:rPr lang="en-GB" sz="1800" dirty="0">
                <a:solidFill>
                  <a:schemeClr val="tx1"/>
                </a:solidFill>
                <a:latin typeface="Arial" panose="020B0604020202020204" pitchFamily="34" charset="0"/>
                <a:cs typeface="Arial" panose="020B0604020202020204" pitchFamily="34" charset="0"/>
              </a:rPr>
              <a:t> false sense of compliant behaviour.</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GB" sz="1800"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GB" sz="1800" dirty="0">
                <a:solidFill>
                  <a:schemeClr val="tx1"/>
                </a:solidFill>
                <a:latin typeface="Arial" panose="020B0604020202020204" pitchFamily="34" charset="0"/>
                <a:cs typeface="Arial" panose="020B0604020202020204" pitchFamily="34" charset="0"/>
              </a:rPr>
              <a:t>Examples include:</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800" dirty="0">
                <a:solidFill>
                  <a:schemeClr val="tx1"/>
                </a:solidFill>
                <a:latin typeface="Arial" panose="020B0604020202020204" pitchFamily="34" charset="0"/>
                <a:cs typeface="Arial" panose="020B0604020202020204" pitchFamily="34" charset="0"/>
              </a:rPr>
              <a:t>High compliance rates for completion of client </a:t>
            </a: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care plans, falls risk assessments or the </a:t>
            </a:r>
            <a:r>
              <a:rPr lang="en-GB" sz="1800" dirty="0">
                <a:solidFill>
                  <a:schemeClr val="tx1"/>
                </a:solidFill>
                <a:latin typeface="Arial" panose="020B0604020202020204" pitchFamily="34" charset="0"/>
                <a:cs typeface="Arial" panose="020B0604020202020204" pitchFamily="34" charset="0"/>
              </a:rPr>
              <a:t>Surgical Safety Checklist, which may not reflect the quality of their implementation</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800" dirty="0">
                <a:solidFill>
                  <a:schemeClr val="tx1"/>
                </a:solidFill>
                <a:latin typeface="Arial" panose="020B0604020202020204" pitchFamily="34" charset="0"/>
                <a:cs typeface="Arial" panose="020B0604020202020204" pitchFamily="34" charset="0"/>
              </a:rPr>
              <a:t>Documentation of v</a:t>
            </a:r>
            <a:r>
              <a:rPr kumimoji="0" lang="en-GB" sz="1800"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ital</a:t>
            </a: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signs, pressure-injury prevention and other care bundles that may prioritize record keeping over actual practice</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800" dirty="0">
                <a:solidFill>
                  <a:schemeClr val="tx1"/>
                </a:solidFill>
                <a:latin typeface="Arial" panose="020B0604020202020204" pitchFamily="34" charset="0"/>
                <a:cs typeface="Arial" panose="020B0604020202020204" pitchFamily="34" charset="0"/>
              </a:rPr>
              <a:t>H</a:t>
            </a:r>
            <a:r>
              <a:rPr kumimoji="0" lang="en-GB"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and hygiene audits where staff are aware the auditor has come to observe their practice</a:t>
            </a: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theme 2: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Understanding the limitations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clinical system &amp; process audits</a:t>
            </a: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8543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1FBAFA-A197-5E71-A76A-3E2AADFAB47F}"/>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33</a:t>
            </a:fld>
            <a:endParaRPr lang="en-CA"/>
          </a:p>
        </p:txBody>
      </p:sp>
      <p:pic>
        <p:nvPicPr>
          <p:cNvPr id="12" name="Picture 11">
            <a:extLst>
              <a:ext uri="{FF2B5EF4-FFF2-40B4-BE49-F238E27FC236}">
                <a16:creationId xmlns:a16="http://schemas.microsoft.com/office/drawing/2014/main" id="{0D4D2416-C719-0890-D622-7834B5F224A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3" name="Rectangle: Rounded Corners 18">
            <a:extLst>
              <a:ext uri="{FF2B5EF4-FFF2-40B4-BE49-F238E27FC236}">
                <a16:creationId xmlns:a16="http://schemas.microsoft.com/office/drawing/2014/main" id="{F801AF1A-8F9C-B652-1453-7FCE251263BE}"/>
              </a:ext>
              <a:ext uri="{C183D7F6-B498-43B3-948B-1728B52AA6E4}">
                <adec:decorative xmlns:adec="http://schemas.microsoft.com/office/drawing/2017/decorative" val="1"/>
              </a:ext>
            </a:extLst>
          </p:cNvPr>
          <p:cNvSpPr/>
          <p:nvPr/>
        </p:nvSpPr>
        <p:spPr>
          <a:xfrm>
            <a:off x="505210" y="2615958"/>
            <a:ext cx="8829290" cy="336574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5" name="Text Placeholder 1">
            <a:extLst>
              <a:ext uri="{FF2B5EF4-FFF2-40B4-BE49-F238E27FC236}">
                <a16:creationId xmlns:a16="http://schemas.microsoft.com/office/drawing/2014/main" id="{221BFA6D-912C-6527-3382-5B88AD42A17E}"/>
              </a:ext>
            </a:extLst>
          </p:cNvPr>
          <p:cNvSpPr txBox="1">
            <a:spLocks/>
          </p:cNvSpPr>
          <p:nvPr/>
        </p:nvSpPr>
        <p:spPr>
          <a:xfrm>
            <a:off x="838200" y="2837294"/>
            <a:ext cx="8191500" cy="275070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None/>
              <a:defRPr/>
            </a:pPr>
            <a:r>
              <a:rPr lang="en-US" sz="2500" b="1" dirty="0">
                <a:solidFill>
                  <a:schemeClr val="bg1"/>
                </a:solidFill>
                <a:latin typeface="Arial" panose="020B0604020202020204" pitchFamily="34" charset="0"/>
                <a:cs typeface="Arial" panose="020B0604020202020204" pitchFamily="34" charset="0"/>
              </a:rPr>
              <a:t>This safety theme cloud is asking: </a:t>
            </a:r>
            <a:endParaRPr lang="en-US" sz="250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lnSpc>
                <a:spcPct val="100000"/>
              </a:lnSpc>
              <a:spcBef>
                <a:spcPts val="0"/>
              </a:spcBef>
              <a:defRPr/>
            </a:pPr>
            <a:r>
              <a:rPr lang="en-GB" sz="1800" dirty="0">
                <a:solidFill>
                  <a:schemeClr val="bg1"/>
                </a:solidFill>
                <a:latin typeface="Arial" panose="020B0604020202020204" pitchFamily="34" charset="0"/>
                <a:cs typeface="Arial" panose="020B0604020202020204" pitchFamily="34" charset="0"/>
              </a:rPr>
              <a:t>How can you, as leaders, ensure that safety audit data accurately reflects the quality of care delivered, rather than just measuring what is documented or observing behaviour that may be altered because staff are aware they are being observed?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bg1"/>
              </a:solidFill>
              <a:latin typeface="Arial" panose="020B0604020202020204" pitchFamily="34" charset="0"/>
              <a:cs typeface="Arial" panose="020B0604020202020204" pitchFamily="34" charset="0"/>
            </a:endParaRPr>
          </a:p>
          <a:p>
            <a:pPr>
              <a:lnSpc>
                <a:spcPct val="100000"/>
              </a:lnSpc>
              <a:spcBef>
                <a:spcPts val="0"/>
              </a:spcBef>
              <a:defRPr/>
            </a:pPr>
            <a:r>
              <a:rPr lang="en-GB" sz="1800" dirty="0">
                <a:solidFill>
                  <a:schemeClr val="bg1"/>
                </a:solidFill>
                <a:latin typeface="Arial" panose="020B0604020202020204" pitchFamily="34" charset="0"/>
                <a:cs typeface="Arial" panose="020B0604020202020204" pitchFamily="34" charset="0"/>
              </a:rPr>
              <a:t>How can you, as leaders, use the practice of inquiry to gain insights</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into the reliability of your clinical systems and processes? </a:t>
            </a:r>
            <a:endParaRPr kumimoji="0" lang="en-GB"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289FDCC-CA72-0BC0-EE30-C1287115EE18}"/>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2: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Understanding the limitations of</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3E348F"/>
                </a:solidFill>
                <a:effectLst/>
                <a:uLnTx/>
                <a:uFillTx/>
                <a:latin typeface="Arial" panose="020B0604020202020204" pitchFamily="34" charset="0"/>
                <a:ea typeface="+mn-ea"/>
                <a:cs typeface="Arial" panose="020B0604020202020204" pitchFamily="34" charset="0"/>
              </a:rPr>
              <a:t>clinical system &amp; process audits</a:t>
            </a: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2750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6D3D0-4C2F-4DFF-8067-C1139CF36B5B}"/>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9F01F72D-9B9C-89D1-2010-533C8AEF6BF8}"/>
              </a:ext>
            </a:extLst>
          </p:cNvPr>
          <p:cNvSpPr>
            <a:spLocks noGrp="1"/>
          </p:cNvSpPr>
          <p:nvPr>
            <p:ph type="sldNum" sz="quarter" idx="12"/>
          </p:nvPr>
        </p:nvSpPr>
        <p:spPr/>
        <p:txBody>
          <a:bodyPr/>
          <a:lstStyle/>
          <a:p>
            <a:fld id="{7D0AB2B7-A222-44FF-B180-C8F0FD623967}" type="slidenum">
              <a:rPr lang="en-CA" smtClean="0"/>
              <a:t>34</a:t>
            </a:fld>
            <a:endParaRPr lang="en-CA"/>
          </a:p>
        </p:txBody>
      </p:sp>
      <p:pic>
        <p:nvPicPr>
          <p:cNvPr id="11" name="Picture 10">
            <a:extLst>
              <a:ext uri="{FF2B5EF4-FFF2-40B4-BE49-F238E27FC236}">
                <a16:creationId xmlns:a16="http://schemas.microsoft.com/office/drawing/2014/main" id="{B5407076-0FDB-DCFF-F378-65F3902A942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0504" y="846282"/>
            <a:ext cx="977111" cy="810136"/>
          </a:xfrm>
          <a:prstGeom prst="rect">
            <a:avLst/>
          </a:prstGeom>
        </p:spPr>
      </p:pic>
      <p:sp>
        <p:nvSpPr>
          <p:cNvPr id="2" name="Title 1">
            <a:extLst>
              <a:ext uri="{FF2B5EF4-FFF2-40B4-BE49-F238E27FC236}">
                <a16:creationId xmlns:a16="http://schemas.microsoft.com/office/drawing/2014/main" id="{67EBF4B4-6FE5-1CAE-9FCA-2EA2DB2E4951}"/>
              </a:ext>
            </a:extLst>
          </p:cNvPr>
          <p:cNvSpPr txBox="1">
            <a:spLocks noGrp="1"/>
          </p:cNvSpPr>
          <p:nvPr>
            <p:ph type="title" idx="4294967295"/>
          </p:nvPr>
        </p:nvSpPr>
        <p:spPr>
          <a:xfrm>
            <a:off x="703616" y="2443373"/>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the question,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“Are our clinical systems and processes reliable?” </a:t>
            </a:r>
          </a:p>
        </p:txBody>
      </p:sp>
    </p:spTree>
    <p:extLst>
      <p:ext uri="{BB962C8B-B14F-4D97-AF65-F5344CB8AC3E}">
        <p14:creationId xmlns:p14="http://schemas.microsoft.com/office/powerpoint/2010/main" val="17515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C67F5-F884-B4CF-D6BA-6DE3576D259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FD55E82-8278-B328-FD58-10A5FC03A16B}"/>
              </a:ext>
            </a:extLst>
          </p:cNvPr>
          <p:cNvPicPr>
            <a:picLocks noChangeAspect="1"/>
          </p:cNvPicPr>
          <p:nvPr/>
        </p:nvPicPr>
        <p:blipFill>
          <a:blip r:embed="rId3"/>
          <a:stretch>
            <a:fillRect/>
          </a:stretch>
        </p:blipFill>
        <p:spPr>
          <a:xfrm>
            <a:off x="3430057" y="742442"/>
            <a:ext cx="5320142" cy="5021506"/>
          </a:xfrm>
          <a:prstGeom prst="rect">
            <a:avLst/>
          </a:prstGeom>
        </p:spPr>
      </p:pic>
      <p:sp>
        <p:nvSpPr>
          <p:cNvPr id="2" name="Slide Number Placeholder 1">
            <a:extLst>
              <a:ext uri="{FF2B5EF4-FFF2-40B4-BE49-F238E27FC236}">
                <a16:creationId xmlns:a16="http://schemas.microsoft.com/office/drawing/2014/main" id="{339B355E-E8BF-5988-5594-321D2CF392A6}"/>
              </a:ext>
            </a:extLst>
          </p:cNvPr>
          <p:cNvSpPr>
            <a:spLocks noGrp="1"/>
          </p:cNvSpPr>
          <p:nvPr>
            <p:ph type="sldNum" sz="quarter" idx="12"/>
          </p:nvPr>
        </p:nvSpPr>
        <p:spPr/>
        <p:txBody>
          <a:bodyPr/>
          <a:lstStyle/>
          <a:p>
            <a:fld id="{7D0AB2B7-A222-44FF-B180-C8F0FD623967}" type="slidenum">
              <a:rPr lang="en-CA" smtClean="0"/>
              <a:t>35</a:t>
            </a:fld>
            <a:endParaRPr lang="en-CA"/>
          </a:p>
        </p:txBody>
      </p:sp>
      <p:pic>
        <p:nvPicPr>
          <p:cNvPr id="3" name="Picture 2" descr="A visual of the MMS framework. The icon for Sensitivity to operations (is care safe today?) is highlighted.">
            <a:extLst>
              <a:ext uri="{FF2B5EF4-FFF2-40B4-BE49-F238E27FC236}">
                <a16:creationId xmlns:a16="http://schemas.microsoft.com/office/drawing/2014/main" id="{F4479B21-4F4D-82CB-DF0D-6544AFBACB0F}"/>
              </a:ext>
            </a:extLst>
          </p:cNvPr>
          <p:cNvPicPr>
            <a:picLocks noChangeAspect="1"/>
          </p:cNvPicPr>
          <p:nvPr/>
        </p:nvPicPr>
        <p:blipFill>
          <a:blip r:embed="rId4"/>
          <a:stretch>
            <a:fillRect/>
          </a:stretch>
        </p:blipFill>
        <p:spPr>
          <a:xfrm>
            <a:off x="6701758" y="4296166"/>
            <a:ext cx="1949652" cy="1949652"/>
          </a:xfrm>
          <a:prstGeom prst="rect">
            <a:avLst/>
          </a:prstGeom>
        </p:spPr>
      </p:pic>
      <p:sp>
        <p:nvSpPr>
          <p:cNvPr id="4" name="Title 3">
            <a:extLst>
              <a:ext uri="{FF2B5EF4-FFF2-40B4-BE49-F238E27FC236}">
                <a16:creationId xmlns:a16="http://schemas.microsoft.com/office/drawing/2014/main" id="{15567693-5A98-489B-5C22-3FA5E9D265EF}"/>
              </a:ext>
            </a:extLst>
          </p:cNvPr>
          <p:cNvSpPr>
            <a:spLocks noGrp="1"/>
          </p:cNvSpPr>
          <p:nvPr>
            <p:ph type="title" idx="4294967295"/>
          </p:nvPr>
        </p:nvSpPr>
        <p:spPr>
          <a:xfrm>
            <a:off x="739048" y="-1665544"/>
            <a:ext cx="10515600" cy="1325563"/>
          </a:xfrm>
        </p:spPr>
        <p:txBody>
          <a:bodyPr/>
          <a:lstStyle/>
          <a:p>
            <a:r>
              <a:rPr lang="en-CA" dirty="0"/>
              <a:t>Sensitivity to operations</a:t>
            </a:r>
          </a:p>
        </p:txBody>
      </p:sp>
    </p:spTree>
    <p:extLst>
      <p:ext uri="{BB962C8B-B14F-4D97-AF65-F5344CB8AC3E}">
        <p14:creationId xmlns:p14="http://schemas.microsoft.com/office/powerpoint/2010/main" val="312986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E131F2-473A-68DB-4D0B-EF3764754DB0}"/>
              </a:ext>
            </a:extLst>
          </p:cNvPr>
          <p:cNvSpPr>
            <a:spLocks noGrp="1"/>
          </p:cNvSpPr>
          <p:nvPr>
            <p:ph type="sldNum" sz="quarter" idx="12"/>
          </p:nvPr>
        </p:nvSpPr>
        <p:spPr/>
        <p:txBody>
          <a:bodyPr/>
          <a:lstStyle/>
          <a:p>
            <a:fld id="{7D0AB2B7-A222-44FF-B180-C8F0FD623967}" type="slidenum">
              <a:rPr lang="en-CA" smtClean="0"/>
              <a:t>36</a:t>
            </a:fld>
            <a:endParaRPr lang="en-CA"/>
          </a:p>
        </p:txBody>
      </p:sp>
      <p:pic>
        <p:nvPicPr>
          <p:cNvPr id="6" name="Picture 5" descr="Photo of a woman holding her chin, thinking.">
            <a:extLst>
              <a:ext uri="{FF2B5EF4-FFF2-40B4-BE49-F238E27FC236}">
                <a16:creationId xmlns:a16="http://schemas.microsoft.com/office/drawing/2014/main" id="{E8B5C0EA-8BD4-D05D-97A9-622815C45F8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380530" y="675501"/>
            <a:ext cx="3182400" cy="3182400"/>
          </a:xfrm>
          <a:prstGeom prst="rect">
            <a:avLst/>
          </a:prstGeom>
        </p:spPr>
      </p:pic>
      <p:sp>
        <p:nvSpPr>
          <p:cNvPr id="11" name="Title 4">
            <a:extLst>
              <a:ext uri="{FF2B5EF4-FFF2-40B4-BE49-F238E27FC236}">
                <a16:creationId xmlns:a16="http://schemas.microsoft.com/office/drawing/2014/main" id="{F47400BE-A8EB-0491-1D6A-783A1399B325}"/>
              </a:ext>
            </a:extLst>
          </p:cNvPr>
          <p:cNvSpPr txBox="1">
            <a:spLocks/>
          </p:cNvSpPr>
          <p:nvPr/>
        </p:nvSpPr>
        <p:spPr>
          <a:xfrm>
            <a:off x="8380530" y="198568"/>
            <a:ext cx="3182400"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Perceiving</a:t>
            </a:r>
          </a:p>
        </p:txBody>
      </p:sp>
      <p:sp>
        <p:nvSpPr>
          <p:cNvPr id="10" name="Title 4">
            <a:extLst>
              <a:ext uri="{FF2B5EF4-FFF2-40B4-BE49-F238E27FC236}">
                <a16:creationId xmlns:a16="http://schemas.microsoft.com/office/drawing/2014/main" id="{F66F9C4A-1FE2-ABF2-5787-F33D6CF7B343}"/>
              </a:ext>
            </a:extLst>
          </p:cNvPr>
          <p:cNvSpPr txBox="1">
            <a:spLocks/>
          </p:cNvSpPr>
          <p:nvPr/>
        </p:nvSpPr>
        <p:spPr>
          <a:xfrm>
            <a:off x="4421273" y="211334"/>
            <a:ext cx="3182524"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Listening</a:t>
            </a:r>
          </a:p>
        </p:txBody>
      </p:sp>
      <p:pic>
        <p:nvPicPr>
          <p:cNvPr id="4" name="Picture 3" descr="Photo of a man wearing an adventurer outfit looking through binoculars.">
            <a:extLst>
              <a:ext uri="{FF2B5EF4-FFF2-40B4-BE49-F238E27FC236}">
                <a16:creationId xmlns:a16="http://schemas.microsoft.com/office/drawing/2014/main" id="{8F3AD19D-25D4-7849-89F9-652EC594929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2017" y="674556"/>
            <a:ext cx="3182523" cy="3177915"/>
          </a:xfrm>
          <a:prstGeom prst="rect">
            <a:avLst/>
          </a:prstGeom>
        </p:spPr>
      </p:pic>
      <p:pic>
        <p:nvPicPr>
          <p:cNvPr id="5" name="Picture 4" descr="Photo of a woman holding a hand to her ear.">
            <a:extLst>
              <a:ext uri="{FF2B5EF4-FFF2-40B4-BE49-F238E27FC236}">
                <a16:creationId xmlns:a16="http://schemas.microsoft.com/office/drawing/2014/main" id="{B4AA873F-D573-22E5-DB5C-AF36B6DE0A54}"/>
              </a:ext>
            </a:extLst>
          </p:cNvPr>
          <p:cNvPicPr>
            <a:picLocks/>
          </p:cNvPicPr>
          <p:nvPr/>
        </p:nvPicPr>
        <p:blipFill>
          <a:blip r:embed="rId5">
            <a:extLst>
              <a:ext uri="{28A0092B-C50C-407E-A947-70E740481C1C}">
                <a14:useLocalDpi xmlns:a14="http://schemas.microsoft.com/office/drawing/2010/main"/>
              </a:ext>
            </a:extLst>
          </a:blip>
          <a:srcRect t="-375"/>
          <a:stretch/>
        </p:blipFill>
        <p:spPr>
          <a:xfrm>
            <a:off x="4421273" y="674555"/>
            <a:ext cx="3182524" cy="3177915"/>
          </a:xfrm>
          <a:prstGeom prst="rect">
            <a:avLst/>
          </a:prstGeom>
        </p:spPr>
      </p:pic>
      <p:sp>
        <p:nvSpPr>
          <p:cNvPr id="9" name="Title 4">
            <a:extLst>
              <a:ext uri="{FF2B5EF4-FFF2-40B4-BE49-F238E27FC236}">
                <a16:creationId xmlns:a16="http://schemas.microsoft.com/office/drawing/2014/main" id="{9E2E3A05-C83E-9185-440B-455B09CC18D1}"/>
              </a:ext>
            </a:extLst>
          </p:cNvPr>
          <p:cNvSpPr txBox="1">
            <a:spLocks/>
          </p:cNvSpPr>
          <p:nvPr/>
        </p:nvSpPr>
        <p:spPr>
          <a:xfrm>
            <a:off x="462014" y="198569"/>
            <a:ext cx="3182525" cy="64633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Observing</a:t>
            </a:r>
          </a:p>
        </p:txBody>
      </p:sp>
      <p:sp>
        <p:nvSpPr>
          <p:cNvPr id="8" name="TextBox 7">
            <a:extLst>
              <a:ext uri="{FF2B5EF4-FFF2-40B4-BE49-F238E27FC236}">
                <a16:creationId xmlns:a16="http://schemas.microsoft.com/office/drawing/2014/main" id="{74462AB0-3B83-A338-5445-04C75A59DD0F}"/>
              </a:ext>
            </a:extLst>
          </p:cNvPr>
          <p:cNvSpPr txBox="1"/>
          <p:nvPr/>
        </p:nvSpPr>
        <p:spPr>
          <a:xfrm>
            <a:off x="376293" y="4729409"/>
            <a:ext cx="1066392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Sensitivity to operations </a:t>
            </a:r>
            <a:r>
              <a:rPr lang="en-CA" dirty="0"/>
              <a:t>concentrates on the day-to-day, hour-by-hour and even minute-by-minute management of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involves capturing safety intelligence through </a:t>
            </a:r>
            <a:r>
              <a:rPr lang="en-US" b="1" dirty="0">
                <a:solidFill>
                  <a:srgbClr val="3E348F"/>
                </a:solidFill>
              </a:rPr>
              <a:t>observing, listening and perceiving </a:t>
            </a:r>
            <a:r>
              <a:rPr lang="en-US" dirty="0"/>
              <a:t>the healthcare setting and then </a:t>
            </a:r>
            <a:r>
              <a:rPr lang="en-US" b="1" dirty="0">
                <a:solidFill>
                  <a:srgbClr val="3E348F"/>
                </a:solidFill>
                <a:latin typeface="Arial" panose="020B0604020202020204"/>
              </a:rPr>
              <a:t>acting on the information you have gathered. </a:t>
            </a:r>
          </a:p>
        </p:txBody>
      </p:sp>
      <p:sp>
        <p:nvSpPr>
          <p:cNvPr id="7" name="Title 6">
            <a:extLst>
              <a:ext uri="{FF2B5EF4-FFF2-40B4-BE49-F238E27FC236}">
                <a16:creationId xmlns:a16="http://schemas.microsoft.com/office/drawing/2014/main" id="{DDAEEEB6-CC44-8766-2113-BB6AA24EFDA0}"/>
              </a:ext>
            </a:extLst>
          </p:cNvPr>
          <p:cNvSpPr txBox="1">
            <a:spLocks noGrp="1"/>
          </p:cNvSpPr>
          <p:nvPr>
            <p:ph type="title" idx="4294967295"/>
          </p:nvPr>
        </p:nvSpPr>
        <p:spPr>
          <a:xfrm>
            <a:off x="376293" y="3996651"/>
            <a:ext cx="1074964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a:ea typeface="+mn-ea"/>
                <a:cs typeface="+mn-cs"/>
              </a:rPr>
              <a:t>Sensitivity to operations: Is care safe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E82064"/>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39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5A4D06-ED65-6533-0CED-4BDA435C5238}"/>
              </a:ext>
            </a:extLst>
          </p:cNvPr>
          <p:cNvSpPr>
            <a:spLocks noGrp="1"/>
          </p:cNvSpPr>
          <p:nvPr>
            <p:ph type="sldNum" sz="quarter" idx="12"/>
          </p:nvPr>
        </p:nvSpPr>
        <p:spPr/>
        <p:txBody>
          <a:bodyPr/>
          <a:lstStyle/>
          <a:p>
            <a:fld id="{7D0AB2B7-A222-44FF-B180-C8F0FD623967}" type="slidenum">
              <a:rPr lang="en-CA" smtClean="0"/>
              <a:pPr/>
              <a:t>37</a:t>
            </a:fld>
            <a:endParaRPr lang="en-CA"/>
          </a:p>
        </p:txBody>
      </p:sp>
      <p:sp>
        <p:nvSpPr>
          <p:cNvPr id="4" name="Content Placeholder 2">
            <a:extLst>
              <a:ext uri="{FF2B5EF4-FFF2-40B4-BE49-F238E27FC236}">
                <a16:creationId xmlns:a16="http://schemas.microsoft.com/office/drawing/2014/main" id="{B887ED1F-1A12-77F2-AE1C-5CA540B89B03}"/>
              </a:ext>
            </a:extLst>
          </p:cNvPr>
          <p:cNvSpPr txBox="1">
            <a:spLocks/>
          </p:cNvSpPr>
          <p:nvPr/>
        </p:nvSpPr>
        <p:spPr>
          <a:xfrm>
            <a:off x="419100" y="1340164"/>
            <a:ext cx="8864600" cy="50403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Monotype Sorts" charset="0"/>
              <a:buNone/>
              <a:defRPr/>
            </a:pPr>
            <a:r>
              <a:rPr lang="en-GB" sz="2400" b="1" dirty="0">
                <a:latin typeface="Arial"/>
                <a:cs typeface="Arial"/>
              </a:rPr>
              <a:t>Individual:</a:t>
            </a:r>
          </a:p>
          <a:p>
            <a:pPr>
              <a:buClr>
                <a:schemeClr val="tx1"/>
              </a:buClr>
              <a:defRPr/>
            </a:pPr>
            <a:r>
              <a:rPr lang="en-GB" sz="2400" dirty="0">
                <a:latin typeface="Arial"/>
                <a:cs typeface="Arial"/>
              </a:rPr>
              <a:t>Monitor patients, residents, clients and care partners, watching for subtle signs of behaviour change, deterioration or improvement.</a:t>
            </a:r>
          </a:p>
          <a:p>
            <a:pPr>
              <a:buClr>
                <a:schemeClr val="tx1"/>
              </a:buClr>
              <a:buFont typeface="Monotype Sorts" charset="0"/>
              <a:buNone/>
              <a:defRPr/>
            </a:pPr>
            <a:endParaRPr lang="en-GB" sz="400" dirty="0">
              <a:latin typeface="Arial"/>
              <a:cs typeface="Arial"/>
            </a:endParaRPr>
          </a:p>
          <a:p>
            <a:pPr>
              <a:buClr>
                <a:schemeClr val="tx1"/>
              </a:buClr>
              <a:buFont typeface="Monotype Sorts" charset="0"/>
              <a:buNone/>
              <a:defRPr/>
            </a:pPr>
            <a:r>
              <a:rPr lang="en-GB" sz="2400" b="1" dirty="0">
                <a:latin typeface="Arial"/>
                <a:cs typeface="Arial"/>
              </a:rPr>
              <a:t>Team:</a:t>
            </a:r>
          </a:p>
          <a:p>
            <a:pPr>
              <a:buClr>
                <a:schemeClr val="tx1"/>
              </a:buClr>
              <a:defRPr/>
            </a:pPr>
            <a:r>
              <a:rPr lang="en-GB" sz="2400" dirty="0">
                <a:latin typeface="Arial"/>
                <a:cs typeface="Arial"/>
              </a:rPr>
              <a:t>Monitor teams for signs of absenteeism, apathy,</a:t>
            </a:r>
            <a:br>
              <a:rPr lang="en-GB" sz="2400" dirty="0">
                <a:latin typeface="Arial"/>
                <a:cs typeface="Arial"/>
              </a:rPr>
            </a:br>
            <a:r>
              <a:rPr lang="en-GB" sz="2400" dirty="0">
                <a:latin typeface="Arial"/>
                <a:cs typeface="Arial"/>
              </a:rPr>
              <a:t>discord, fatigue or lapses in standards. </a:t>
            </a:r>
          </a:p>
          <a:p>
            <a:pPr>
              <a:buClr>
                <a:schemeClr val="tx1"/>
              </a:buClr>
              <a:buFont typeface="Monotype Sorts" charset="0"/>
              <a:buNone/>
              <a:defRPr/>
            </a:pPr>
            <a:endParaRPr lang="en-GB" sz="400" dirty="0">
              <a:latin typeface="Arial"/>
              <a:cs typeface="Arial"/>
            </a:endParaRPr>
          </a:p>
          <a:p>
            <a:pPr>
              <a:buClr>
                <a:schemeClr val="tx1"/>
              </a:buClr>
              <a:buFont typeface="Monotype Sorts" charset="0"/>
              <a:buNone/>
              <a:defRPr/>
            </a:pPr>
            <a:r>
              <a:rPr lang="en-GB" sz="2400" b="1" dirty="0">
                <a:latin typeface="Arial"/>
                <a:cs typeface="Arial"/>
              </a:rPr>
              <a:t>Organization:</a:t>
            </a:r>
          </a:p>
          <a:p>
            <a:pPr>
              <a:buClr>
                <a:schemeClr val="tx1"/>
              </a:buClr>
              <a:defRPr/>
            </a:pPr>
            <a:r>
              <a:rPr lang="en-GB" sz="2400" dirty="0">
                <a:latin typeface="Arial"/>
                <a:cs typeface="Arial"/>
              </a:rPr>
              <a:t>Be alert to the impact of staff shortages, staff health and wellbeing, availability of tools to do the work, equipment breakdowns, sudden increases in demands and a host of other potential problems.</a:t>
            </a:r>
          </a:p>
          <a:p>
            <a:pPr>
              <a:buClr>
                <a:schemeClr val="tx1"/>
              </a:buClr>
              <a:defRPr/>
            </a:pPr>
            <a:endParaRPr lang="en-GB" sz="800" dirty="0">
              <a:solidFill>
                <a:srgbClr val="6A6A6A"/>
              </a:solidFill>
              <a:latin typeface="Arial"/>
              <a:cs typeface="Arial"/>
            </a:endParaRPr>
          </a:p>
          <a:p>
            <a:pPr>
              <a:buClr>
                <a:schemeClr val="tx1"/>
              </a:buClr>
              <a:defRPr/>
            </a:pPr>
            <a:endParaRPr lang="en-GB" sz="200" dirty="0">
              <a:solidFill>
                <a:srgbClr val="6A6A6A"/>
              </a:solidFill>
              <a:latin typeface="Arial"/>
              <a:cs typeface="Arial"/>
            </a:endParaRPr>
          </a:p>
          <a:p>
            <a:pPr algn="ctr">
              <a:buClr>
                <a:schemeClr val="tx1"/>
              </a:buClr>
              <a:buFont typeface="Monotype Sorts" charset="0"/>
              <a:buNone/>
              <a:defRPr/>
            </a:pPr>
            <a:r>
              <a:rPr lang="en-US" sz="2400" b="1" i="1" dirty="0">
                <a:solidFill>
                  <a:srgbClr val="3E348F"/>
                </a:solidFill>
                <a:latin typeface="Arial"/>
                <a:cs typeface="Arial"/>
              </a:rPr>
              <a:t>Act on the information you have gathered! </a:t>
            </a:r>
            <a:endParaRPr lang="en-GB" sz="2400" b="1" i="1" dirty="0">
              <a:solidFill>
                <a:srgbClr val="3E348F"/>
              </a:solidFill>
              <a:latin typeface="Arial"/>
              <a:cs typeface="Arial"/>
            </a:endParaRPr>
          </a:p>
        </p:txBody>
      </p:sp>
      <p:sp>
        <p:nvSpPr>
          <p:cNvPr id="3" name="Title 1">
            <a:extLst>
              <a:ext uri="{FF2B5EF4-FFF2-40B4-BE49-F238E27FC236}">
                <a16:creationId xmlns:a16="http://schemas.microsoft.com/office/drawing/2014/main" id="{3B78678D-E24B-0D2C-89EA-D87F2F913C39}"/>
              </a:ext>
            </a:extLst>
          </p:cNvPr>
          <p:cNvSpPr txBox="1">
            <a:spLocks noGrp="1" noChangeArrowheads="1"/>
          </p:cNvSpPr>
          <p:nvPr>
            <p:ph type="title" idx="4294967295"/>
          </p:nvPr>
        </p:nvSpPr>
        <p:spPr>
          <a:xfrm>
            <a:off x="419100" y="480533"/>
            <a:ext cx="10566400" cy="701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0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Is care safe today?</a:t>
            </a:r>
          </a:p>
        </p:txBody>
      </p:sp>
    </p:spTree>
    <p:extLst>
      <p:ext uri="{BB962C8B-B14F-4D97-AF65-F5344CB8AC3E}">
        <p14:creationId xmlns:p14="http://schemas.microsoft.com/office/powerpoint/2010/main" val="41506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AF02B5-356F-D030-4FC7-48EC5B19EC6A}"/>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38</a:t>
            </a:fld>
            <a:endParaRPr lang="en-CA"/>
          </a:p>
        </p:txBody>
      </p:sp>
      <p:pic>
        <p:nvPicPr>
          <p:cNvPr id="7" name="Picture 6">
            <a:extLst>
              <a:ext uri="{FF2B5EF4-FFF2-40B4-BE49-F238E27FC236}">
                <a16:creationId xmlns:a16="http://schemas.microsoft.com/office/drawing/2014/main" id="{80D733F8-0ED2-E1B4-9A20-EB571D4DBCF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8640" y="5736828"/>
            <a:ext cx="717551" cy="717551"/>
          </a:xfrm>
          <a:prstGeom prst="rect">
            <a:avLst/>
          </a:prstGeom>
        </p:spPr>
      </p:pic>
      <p:sp>
        <p:nvSpPr>
          <p:cNvPr id="8" name="Content Placeholder 2">
            <a:extLst>
              <a:ext uri="{FF2B5EF4-FFF2-40B4-BE49-F238E27FC236}">
                <a16:creationId xmlns:a16="http://schemas.microsoft.com/office/drawing/2014/main" id="{7B96AE51-29C6-E6E4-32D0-1C39DF948DDF}"/>
              </a:ext>
            </a:extLst>
          </p:cNvPr>
          <p:cNvSpPr txBox="1">
            <a:spLocks/>
          </p:cNvSpPr>
          <p:nvPr/>
        </p:nvSpPr>
        <p:spPr>
          <a:xfrm>
            <a:off x="838200" y="2794369"/>
            <a:ext cx="5114194"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2400" dirty="0"/>
              <a:t>Observation activity </a:t>
            </a:r>
          </a:p>
          <a:p>
            <a:pPr>
              <a:buClr>
                <a:schemeClr val="tx1"/>
              </a:buClr>
            </a:pPr>
            <a:r>
              <a:rPr lang="en-US" sz="2400" dirty="0"/>
              <a:t>Safety walking rounds</a:t>
            </a:r>
          </a:p>
          <a:p>
            <a:pPr>
              <a:buClr>
                <a:schemeClr val="tx1"/>
              </a:buClr>
            </a:pPr>
            <a:r>
              <a:rPr lang="en-US" sz="2400" dirty="0"/>
              <a:t>Operational meetings, structured handovers and rounds</a:t>
            </a:r>
          </a:p>
          <a:p>
            <a:pPr>
              <a:buClr>
                <a:schemeClr val="tx1"/>
              </a:buClr>
            </a:pPr>
            <a:r>
              <a:rPr lang="en-US" sz="2400" dirty="0"/>
              <a:t>Safety tickets</a:t>
            </a:r>
          </a:p>
          <a:p>
            <a:pPr>
              <a:buClr>
                <a:schemeClr val="tx1"/>
              </a:buClr>
            </a:pPr>
            <a:endParaRPr lang="en-US" sz="2400" dirty="0"/>
          </a:p>
          <a:p>
            <a:pPr>
              <a:buClr>
                <a:schemeClr val="tx1"/>
              </a:buClr>
            </a:pPr>
            <a:endParaRPr lang="en-US" sz="2400" dirty="0"/>
          </a:p>
          <a:p>
            <a:pPr>
              <a:buClr>
                <a:schemeClr val="tx1"/>
              </a:buClr>
            </a:pPr>
            <a:endParaRPr lang="en-US" sz="2400" dirty="0"/>
          </a:p>
        </p:txBody>
      </p:sp>
      <p:sp>
        <p:nvSpPr>
          <p:cNvPr id="9" name="Content Placeholder 2">
            <a:extLst>
              <a:ext uri="{FF2B5EF4-FFF2-40B4-BE49-F238E27FC236}">
                <a16:creationId xmlns:a16="http://schemas.microsoft.com/office/drawing/2014/main" id="{5309F93B-6E92-9CA5-6D2E-F667B21785C9}"/>
              </a:ext>
            </a:extLst>
          </p:cNvPr>
          <p:cNvSpPr txBox="1">
            <a:spLocks/>
          </p:cNvSpPr>
          <p:nvPr/>
        </p:nvSpPr>
        <p:spPr>
          <a:xfrm>
            <a:off x="6044937" y="2794369"/>
            <a:ext cx="511419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2400" dirty="0"/>
              <a:t>Briefings and debriefings</a:t>
            </a:r>
          </a:p>
          <a:p>
            <a:pPr>
              <a:buClr>
                <a:schemeClr val="tx1"/>
              </a:buClr>
            </a:pPr>
            <a:r>
              <a:rPr lang="en-US" sz="2400" dirty="0"/>
              <a:t>Safety conversations</a:t>
            </a:r>
            <a:br>
              <a:rPr lang="en-US" sz="2400" dirty="0"/>
            </a:br>
            <a:r>
              <a:rPr lang="en-US" sz="2400" dirty="0"/>
              <a:t>with staff and patients</a:t>
            </a:r>
          </a:p>
          <a:p>
            <a:pPr>
              <a:buClr>
                <a:schemeClr val="tx1"/>
              </a:buClr>
            </a:pPr>
            <a:r>
              <a:rPr lang="en-US" sz="2400" dirty="0"/>
              <a:t>Patient interviews</a:t>
            </a:r>
          </a:p>
          <a:p>
            <a:pPr>
              <a:buClr>
                <a:schemeClr val="tx1"/>
              </a:buClr>
            </a:pPr>
            <a:r>
              <a:rPr lang="en-US" sz="2400" dirty="0"/>
              <a:t>Safety huddles </a:t>
            </a:r>
          </a:p>
          <a:p>
            <a:pPr>
              <a:buClr>
                <a:schemeClr val="tx1"/>
              </a:buClr>
            </a:pPr>
            <a:endParaRPr lang="en-US" sz="2400" dirty="0"/>
          </a:p>
          <a:p>
            <a:pPr>
              <a:buClr>
                <a:schemeClr val="tx1"/>
              </a:buClr>
            </a:pPr>
            <a:endParaRPr lang="en-US" sz="2400"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838200" y="874876"/>
            <a:ext cx="10446984" cy="15761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build </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sensitivity to operations?</a:t>
            </a:r>
          </a:p>
        </p:txBody>
      </p:sp>
    </p:spTree>
    <p:extLst>
      <p:ext uri="{BB962C8B-B14F-4D97-AF65-F5344CB8AC3E}">
        <p14:creationId xmlns:p14="http://schemas.microsoft.com/office/powerpoint/2010/main" val="355494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39</a:t>
            </a:fld>
            <a:endParaRPr lang="en-CA"/>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670106" y="2646400"/>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“Is care safe today?” </a:t>
            </a:r>
          </a:p>
        </p:txBody>
      </p:sp>
      <p:pic>
        <p:nvPicPr>
          <p:cNvPr id="4" name="Picture 3">
            <a:extLst>
              <a:ext uri="{FF2B5EF4-FFF2-40B4-BE49-F238E27FC236}">
                <a16:creationId xmlns:a16="http://schemas.microsoft.com/office/drawing/2014/main" id="{0A07FCA5-3263-B28E-21A9-2669F89D03FC}"/>
              </a:ext>
            </a:extLst>
          </p:cNvPr>
          <p:cNvPicPr>
            <a:picLocks noChangeAspect="1"/>
          </p:cNvPicPr>
          <p:nvPr/>
        </p:nvPicPr>
        <p:blipFill>
          <a:blip r:embed="rId3"/>
          <a:stretch>
            <a:fillRect/>
          </a:stretch>
        </p:blipFill>
        <p:spPr>
          <a:xfrm>
            <a:off x="9889201" y="4494588"/>
            <a:ext cx="1982699" cy="1871404"/>
          </a:xfrm>
          <a:prstGeom prst="rect">
            <a:avLst/>
          </a:prstGeom>
        </p:spPr>
      </p:pic>
      <p:pic>
        <p:nvPicPr>
          <p:cNvPr id="5" name="Picture 4">
            <a:extLst>
              <a:ext uri="{FF2B5EF4-FFF2-40B4-BE49-F238E27FC236}">
                <a16:creationId xmlns:a16="http://schemas.microsoft.com/office/drawing/2014/main" id="{41FF93A6-4FF0-FC7D-AAF2-A39868C1AA2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8640" y="5736828"/>
            <a:ext cx="717551" cy="717551"/>
          </a:xfrm>
          <a:prstGeom prst="rect">
            <a:avLst/>
          </a:prstGeom>
        </p:spPr>
      </p:pic>
    </p:spTree>
    <p:extLst>
      <p:ext uri="{BB962C8B-B14F-4D97-AF65-F5344CB8AC3E}">
        <p14:creationId xmlns:p14="http://schemas.microsoft.com/office/powerpoint/2010/main" val="335400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5ED5-4B2D-8000-FC3D-0CFC1F958AB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044FC9-0700-2211-D4A2-AE997B9EB33D}"/>
              </a:ext>
            </a:extLst>
          </p:cNvPr>
          <p:cNvSpPr>
            <a:spLocks noGrp="1"/>
          </p:cNvSpPr>
          <p:nvPr>
            <p:ph idx="1"/>
          </p:nvPr>
        </p:nvSpPr>
        <p:spPr>
          <a:xfrm>
            <a:off x="838200" y="1243014"/>
            <a:ext cx="10515600" cy="4933949"/>
          </a:xfrm>
        </p:spPr>
        <p:txBody>
          <a:bodyPr vert="horz" lIns="91440" tIns="45720" rIns="91440" bIns="45720" rtlCol="0" anchor="t">
            <a:normAutofit fontScale="92500" lnSpcReduction="10000"/>
          </a:bodyPr>
          <a:lstStyle/>
          <a:p>
            <a:pPr>
              <a:buClr>
                <a:schemeClr val="tx1"/>
              </a:buClr>
            </a:pPr>
            <a:r>
              <a:rPr lang="en-US" sz="2400" b="1" dirty="0"/>
              <a:t>Anticipation and preparedness </a:t>
            </a:r>
          </a:p>
          <a:p>
            <a:pPr lvl="1">
              <a:buClr>
                <a:schemeClr val="tx1"/>
              </a:buClr>
            </a:pPr>
            <a:r>
              <a:rPr lang="en-US" dirty="0">
                <a:hlinkClick r:id="rId3" action="ppaction://hlinksldjump"/>
              </a:rPr>
              <a:t>Theory</a:t>
            </a:r>
            <a:endParaRPr lang="en-US" dirty="0"/>
          </a:p>
          <a:p>
            <a:pPr lvl="1">
              <a:buClr>
                <a:schemeClr val="tx1"/>
              </a:buClr>
            </a:pPr>
            <a:r>
              <a:rPr lang="en-US" dirty="0">
                <a:hlinkClick r:id="rId4" action="ppaction://hlinksldjump"/>
              </a:rPr>
              <a:t>Reflections on current state </a:t>
            </a:r>
            <a:endParaRPr lang="en-US" dirty="0"/>
          </a:p>
          <a:p>
            <a:pPr lvl="1">
              <a:buClr>
                <a:schemeClr val="tx1"/>
              </a:buClr>
            </a:pPr>
            <a:r>
              <a:rPr lang="en-US" dirty="0">
                <a:hlinkClick r:id="rId5" action="ppaction://hlinksldjump"/>
              </a:rPr>
              <a:t>Theme 1: Looking at other data sets differently</a:t>
            </a:r>
            <a:endParaRPr lang="en-US" dirty="0"/>
          </a:p>
          <a:p>
            <a:pPr lvl="1">
              <a:buClr>
                <a:schemeClr val="tx1"/>
              </a:buClr>
            </a:pPr>
            <a:r>
              <a:rPr lang="en-US" dirty="0">
                <a:hlinkClick r:id="rId6" action="ppaction://hlinksldjump"/>
              </a:rPr>
              <a:t>Theme 2: Horizon scanning to proactively identify emerging and future safety</a:t>
            </a:r>
            <a:endParaRPr lang="en-US" dirty="0"/>
          </a:p>
          <a:p>
            <a:pPr lvl="1">
              <a:buClr>
                <a:schemeClr val="tx1"/>
              </a:buClr>
            </a:pPr>
            <a:r>
              <a:rPr lang="en-CA" dirty="0">
                <a:hlinkClick r:id="rId7" action="ppaction://hlinksldjump"/>
              </a:rPr>
              <a:t>Reflections on future state</a:t>
            </a:r>
            <a:endParaRPr lang="en-CA" dirty="0"/>
          </a:p>
          <a:p>
            <a:pPr>
              <a:buClr>
                <a:schemeClr val="tx1"/>
              </a:buClr>
            </a:pPr>
            <a:r>
              <a:rPr lang="en-CA" sz="2400" b="1" dirty="0"/>
              <a:t>Integration and learning</a:t>
            </a:r>
          </a:p>
          <a:p>
            <a:pPr lvl="1">
              <a:buClr>
                <a:schemeClr val="tx1"/>
              </a:buClr>
            </a:pPr>
            <a:r>
              <a:rPr lang="en-US" dirty="0">
                <a:hlinkClick r:id="rId8" action="ppaction://hlinksldjump"/>
              </a:rPr>
              <a:t>Theory</a:t>
            </a:r>
            <a:endParaRPr lang="en-US" dirty="0"/>
          </a:p>
          <a:p>
            <a:pPr lvl="1">
              <a:buClr>
                <a:schemeClr val="tx1"/>
              </a:buClr>
            </a:pPr>
            <a:r>
              <a:rPr lang="en-US" dirty="0">
                <a:hlinkClick r:id="rId9" action="ppaction://hlinksldjump"/>
              </a:rPr>
              <a:t>Reflections on current state </a:t>
            </a:r>
            <a:endParaRPr lang="en-US" dirty="0"/>
          </a:p>
          <a:p>
            <a:pPr lvl="1">
              <a:buClr>
                <a:schemeClr val="tx1"/>
              </a:buClr>
            </a:pPr>
            <a:r>
              <a:rPr lang="en-US" dirty="0">
                <a:hlinkClick r:id="rId10" action="ppaction://hlinksldjump"/>
              </a:rPr>
              <a:t>Theme 1: Knowing learning happens</a:t>
            </a:r>
            <a:endParaRPr lang="en-US" dirty="0"/>
          </a:p>
          <a:p>
            <a:pPr lvl="1">
              <a:buClr>
                <a:schemeClr val="tx1"/>
              </a:buClr>
            </a:pPr>
            <a:r>
              <a:rPr lang="en-US" dirty="0">
                <a:hlinkClick r:id="rId11" action="ppaction://hlinksldjump"/>
              </a:rPr>
              <a:t>Theme 2: Preventing integration fog</a:t>
            </a:r>
            <a:endParaRPr lang="en-US" dirty="0"/>
          </a:p>
          <a:p>
            <a:pPr lvl="1">
              <a:buClr>
                <a:schemeClr val="tx1"/>
              </a:buClr>
            </a:pPr>
            <a:r>
              <a:rPr lang="en-CA" dirty="0">
                <a:hlinkClick r:id="rId12" action="ppaction://hlinksldjump"/>
              </a:rPr>
              <a:t>Reflections on future state</a:t>
            </a:r>
            <a:endParaRPr lang="en-CA" dirty="0"/>
          </a:p>
          <a:p>
            <a:pPr>
              <a:buClr>
                <a:schemeClr val="tx1"/>
              </a:buClr>
            </a:pPr>
            <a:r>
              <a:rPr lang="en-US" sz="2400" b="1" dirty="0">
                <a:hlinkClick r:id="rId13" action="ppaction://hlinksldjump"/>
              </a:rPr>
              <a:t>Continuing your safety journey</a:t>
            </a:r>
            <a:endParaRPr lang="en-CA" sz="2400" b="1" dirty="0"/>
          </a:p>
          <a:p>
            <a:pPr>
              <a:buClr>
                <a:schemeClr val="tx1"/>
              </a:buClr>
            </a:pPr>
            <a:r>
              <a:rPr lang="en-CA" sz="2400" b="1" dirty="0">
                <a:hlinkClick r:id="rId14" action="ppaction://hlinksldjump"/>
              </a:rPr>
              <a:t>Additional resources</a:t>
            </a:r>
            <a:endParaRPr lang="en-CA" sz="2400" b="1" dirty="0"/>
          </a:p>
        </p:txBody>
      </p:sp>
      <p:sp>
        <p:nvSpPr>
          <p:cNvPr id="7" name="Title 1">
            <a:extLst>
              <a:ext uri="{FF2B5EF4-FFF2-40B4-BE49-F238E27FC236}">
                <a16:creationId xmlns:a16="http://schemas.microsoft.com/office/drawing/2014/main" id="{9282D3D7-1A32-9C00-C009-F72275F6B924}"/>
              </a:ext>
            </a:extLst>
          </p:cNvPr>
          <p:cNvSpPr txBox="1">
            <a:spLocks noGrp="1"/>
          </p:cNvSpPr>
          <p:nvPr>
            <p:ph type="title" idx="4294967295"/>
          </p:nvPr>
        </p:nvSpPr>
        <p:spPr>
          <a:xfrm>
            <a:off x="838200" y="365126"/>
            <a:ext cx="10515600" cy="877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Outline</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62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C0D59-EFC3-FD8F-9ECB-D28B87BD6331}"/>
              </a:ext>
            </a:extLst>
          </p:cNvPr>
          <p:cNvSpPr>
            <a:spLocks noGrp="1"/>
          </p:cNvSpPr>
          <p:nvPr>
            <p:ph type="sldNum" sz="quarter" idx="12"/>
          </p:nvPr>
        </p:nvSpPr>
        <p:spPr/>
        <p:txBody>
          <a:bodyPr/>
          <a:lstStyle/>
          <a:p>
            <a:fld id="{7D0AB2B7-A222-44FF-B180-C8F0FD623967}" type="slidenum">
              <a:rPr lang="en-CA" smtClean="0"/>
              <a:t>40</a:t>
            </a:fld>
            <a:endParaRPr lang="en-CA"/>
          </a:p>
        </p:txBody>
      </p:sp>
      <p:pic>
        <p:nvPicPr>
          <p:cNvPr id="10" name="Picture 9">
            <a:extLst>
              <a:ext uri="{FF2B5EF4-FFF2-40B4-BE49-F238E27FC236}">
                <a16:creationId xmlns:a16="http://schemas.microsoft.com/office/drawing/2014/main" id="{2024ABB3-0496-ED3A-19C2-7E651D11443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95259" y="1816979"/>
            <a:ext cx="3224041" cy="3224041"/>
          </a:xfrm>
          <a:prstGeom prst="rect">
            <a:avLst/>
          </a:prstGeom>
        </p:spPr>
      </p:pic>
      <p:pic>
        <p:nvPicPr>
          <p:cNvPr id="7" name="Picture 6">
            <a:extLst>
              <a:ext uri="{FF2B5EF4-FFF2-40B4-BE49-F238E27FC236}">
                <a16:creationId xmlns:a16="http://schemas.microsoft.com/office/drawing/2014/main" id="{4E3634B7-A38A-EBCF-52FF-9167EBC744A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540" y="1563080"/>
            <a:ext cx="5951107" cy="2803057"/>
          </a:xfrm>
          <a:prstGeom prst="rect">
            <a:avLst/>
          </a:prstGeom>
        </p:spPr>
      </p:pic>
      <p:sp>
        <p:nvSpPr>
          <p:cNvPr id="8" name="TextBox 7">
            <a:extLst>
              <a:ext uri="{FF2B5EF4-FFF2-40B4-BE49-F238E27FC236}">
                <a16:creationId xmlns:a16="http://schemas.microsoft.com/office/drawing/2014/main" id="{736C4EF3-1438-7DB8-A759-FCE136AE0C01}"/>
              </a:ext>
            </a:extLst>
          </p:cNvPr>
          <p:cNvSpPr txBox="1"/>
          <p:nvPr/>
        </p:nvSpPr>
        <p:spPr>
          <a:xfrm>
            <a:off x="1644152" y="3258141"/>
            <a:ext cx="4504185" cy="1107996"/>
          </a:xfrm>
          <a:prstGeom prst="rect">
            <a:avLst/>
          </a:prstGeom>
          <a:noFill/>
        </p:spPr>
        <p:txBody>
          <a:bodyPr wrap="square" rtlCol="0">
            <a:spAutoFit/>
          </a:bodyPr>
          <a:lstStyle/>
          <a:p>
            <a:pPr marL="342900" indent="-342900">
              <a:buAutoNum type="arabicPeriod"/>
            </a:pPr>
            <a:r>
              <a:rPr lang="en-GB" sz="1600" dirty="0">
                <a:solidFill>
                  <a:schemeClr val="bg1"/>
                </a:solidFill>
              </a:rPr>
              <a:t>Capacity to tune into ‘work as done’</a:t>
            </a:r>
          </a:p>
          <a:p>
            <a:pPr marL="342900" indent="-342900">
              <a:buAutoNum type="arabicPeriod"/>
            </a:pPr>
            <a:r>
              <a:rPr lang="en-GB" sz="1600" dirty="0">
                <a:solidFill>
                  <a:schemeClr val="bg1"/>
                </a:solidFill>
              </a:rPr>
              <a:t>Creating psychological safety when gathering insight</a:t>
            </a:r>
          </a:p>
          <a:p>
            <a:endParaRPr lang="en-US" dirty="0"/>
          </a:p>
        </p:txBody>
      </p:sp>
      <p:sp>
        <p:nvSpPr>
          <p:cNvPr id="9" name="Title 8">
            <a:extLst>
              <a:ext uri="{FF2B5EF4-FFF2-40B4-BE49-F238E27FC236}">
                <a16:creationId xmlns:a16="http://schemas.microsoft.com/office/drawing/2014/main" id="{A72E6DA3-D5D1-CCBC-FD96-1C900DD288B5}"/>
              </a:ext>
            </a:extLst>
          </p:cNvPr>
          <p:cNvSpPr txBox="1">
            <a:spLocks noGrp="1"/>
          </p:cNvSpPr>
          <p:nvPr>
            <p:ph type="title" idx="4294967295"/>
          </p:nvPr>
        </p:nvSpPr>
        <p:spPr>
          <a:xfrm>
            <a:off x="1987052" y="2396367"/>
            <a:ext cx="2828023"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mn-lt"/>
                <a:ea typeface="+mn-ea"/>
                <a:cs typeface="+mn-cs"/>
              </a:rPr>
              <a:t>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mn-lt"/>
                <a:ea typeface="+mn-ea"/>
                <a:cs typeface="+mn-cs"/>
              </a:rPr>
              <a:t>to operations</a:t>
            </a:r>
            <a:endParaRPr kumimoji="0" lang="en-GB" sz="25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2369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8D6BC-8EAC-ECCB-5034-11B94C94FA5F}"/>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41</a:t>
            </a:fld>
            <a:endParaRPr lang="en-CA"/>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Capacity to tune into ‘work as done’</a:t>
            </a:r>
          </a:p>
        </p:txBody>
      </p:sp>
      <p:sp>
        <p:nvSpPr>
          <p:cNvPr id="5" name="Rectangle: Rounded Corners 18">
            <a:extLst>
              <a:ext uri="{FF2B5EF4-FFF2-40B4-BE49-F238E27FC236}">
                <a16:creationId xmlns:a16="http://schemas.microsoft.com/office/drawing/2014/main" id="{80D9A2A1-012E-2E41-C6C5-C905C430D64E}"/>
              </a:ext>
              <a:ext uri="{C183D7F6-B498-43B3-948B-1728B52AA6E4}">
                <adec:decorative xmlns:adec="http://schemas.microsoft.com/office/drawing/2017/decorative" val="1"/>
              </a:ext>
            </a:extLst>
          </p:cNvPr>
          <p:cNvSpPr/>
          <p:nvPr/>
        </p:nvSpPr>
        <p:spPr>
          <a:xfrm>
            <a:off x="505211" y="2778652"/>
            <a:ext cx="6033376" cy="26575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questions</a:t>
            </a:r>
            <a:endParaRPr lang="en-US" sz="2500" spc="-15" dirty="0">
              <a:solidFill>
                <a:schemeClr val="bg1"/>
              </a:solidFill>
              <a:effectLst/>
              <a:ea typeface="Arial" panose="020B0604020202020204" pitchFamily="34" charset="0"/>
            </a:endParaRP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How do we, as leaders, capture insights into “work as done?” </a:t>
            </a: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What else could we do to learn from </a:t>
            </a:r>
            <a:r>
              <a:rPr lang="en-US" sz="1800" dirty="0">
                <a:solidFill>
                  <a:schemeClr val="bg1"/>
                </a:solidFill>
              </a:rPr>
              <a:t>what we see, hear and perceive (i.e. insights may not be easily quantified)? </a:t>
            </a:r>
          </a:p>
        </p:txBody>
      </p:sp>
      <p:pic>
        <p:nvPicPr>
          <p:cNvPr id="10" name="Picture 9">
            <a:extLst>
              <a:ext uri="{FF2B5EF4-FFF2-40B4-BE49-F238E27FC236}">
                <a16:creationId xmlns:a16="http://schemas.microsoft.com/office/drawing/2014/main" id="{057731BA-6D08-9E89-EFFE-D8AA9A64C91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2550" y="1718632"/>
            <a:ext cx="717551" cy="717551"/>
          </a:xfrm>
          <a:prstGeom prst="rect">
            <a:avLst/>
          </a:prstGeom>
        </p:spPr>
      </p:pic>
    </p:spTree>
    <p:extLst>
      <p:ext uri="{BB962C8B-B14F-4D97-AF65-F5344CB8AC3E}">
        <p14:creationId xmlns:p14="http://schemas.microsoft.com/office/powerpoint/2010/main" val="156087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42</a:t>
            </a:fld>
            <a:endParaRPr lang="en-CA"/>
          </a:p>
        </p:txBody>
      </p:sp>
      <p:sp>
        <p:nvSpPr>
          <p:cNvPr id="3" name="Content Placeholder 8">
            <a:extLst>
              <a:ext uri="{FF2B5EF4-FFF2-40B4-BE49-F238E27FC236}">
                <a16:creationId xmlns:a16="http://schemas.microsoft.com/office/drawing/2014/main" id="{287A7FA9-2E1B-DC8A-BA78-7C15057D73BA}"/>
              </a:ext>
            </a:extLst>
          </p:cNvPr>
          <p:cNvSpPr>
            <a:spLocks noGrp="1"/>
          </p:cNvSpPr>
          <p:nvPr>
            <p:ph idx="1"/>
          </p:nvPr>
        </p:nvSpPr>
        <p:spPr>
          <a:xfrm>
            <a:off x="838200" y="2226606"/>
            <a:ext cx="7711338"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kumimoji="0" lang="en-US" sz="3600" b="1" i="0" u="none" strike="noStrike" cap="none" spc="0" normalizeH="0" baseline="0" noProof="0" dirty="0">
                <a:ln>
                  <a:noFill/>
                </a:ln>
                <a:effectLst/>
                <a:uLnTx/>
                <a:uFillTx/>
              </a:rPr>
              <a:t>Background</a:t>
            </a:r>
            <a:endParaRPr lang="en-US" sz="3600" b="1" dirty="0"/>
          </a:p>
          <a:p>
            <a:pPr>
              <a:spcBef>
                <a:spcPts val="0"/>
              </a:spcBef>
              <a:spcAft>
                <a:spcPts val="600"/>
              </a:spcAft>
              <a:buClr>
                <a:schemeClr val="tx1"/>
              </a:buClr>
              <a:defRPr/>
            </a:pPr>
            <a:r>
              <a:rPr kumimoji="0" lang="en-US" sz="1800" b="0" i="0" u="none" strike="noStrike" cap="none" spc="0" normalizeH="0" baseline="0" noProof="0" dirty="0">
                <a:ln>
                  <a:noFill/>
                </a:ln>
                <a:effectLst/>
                <a:uLnTx/>
                <a:uFillTx/>
              </a:rPr>
              <a:t>By ‘work as done’, we mean how </a:t>
            </a:r>
            <a:r>
              <a:rPr lang="en-US" sz="1800" dirty="0"/>
              <a:t>health</a:t>
            </a:r>
            <a:r>
              <a:rPr kumimoji="0" lang="en-US" sz="1800" b="0" i="0" u="none" strike="noStrike" cap="none" spc="0" normalizeH="0" baseline="0" noProof="0" dirty="0">
                <a:ln>
                  <a:noFill/>
                </a:ln>
                <a:effectLst/>
                <a:uLnTx/>
                <a:uFillTx/>
              </a:rPr>
              <a:t>care is delivered</a:t>
            </a:r>
            <a:br>
              <a:rPr kumimoji="0" lang="en-US" sz="1800" b="0" i="0" u="none" strike="noStrike" cap="none" spc="0" normalizeH="0" baseline="0" noProof="0" dirty="0">
                <a:ln>
                  <a:noFill/>
                </a:ln>
                <a:effectLst/>
                <a:uLnTx/>
                <a:uFillTx/>
              </a:rPr>
            </a:br>
            <a:r>
              <a:rPr kumimoji="0" lang="en-US" sz="1800" b="0" i="0" u="none" strike="noStrike" cap="none" spc="0" normalizeH="0" baseline="0" noProof="0" dirty="0">
                <a:ln>
                  <a:noFill/>
                </a:ln>
                <a:effectLst/>
                <a:uLnTx/>
                <a:uFillTx/>
              </a:rPr>
              <a:t>on an hour-by-hour, shift-by-shift basis. </a:t>
            </a:r>
          </a:p>
          <a:p>
            <a:pPr>
              <a:spcBef>
                <a:spcPts val="0"/>
              </a:spcBef>
              <a:spcAft>
                <a:spcPts val="600"/>
              </a:spcAft>
              <a:buClr>
                <a:schemeClr val="tx1"/>
              </a:buClr>
              <a:defRPr/>
            </a:pPr>
            <a:r>
              <a:rPr kumimoji="0" lang="en-US" sz="1800" b="0" i="0" u="none" strike="noStrike" cap="none" spc="0" normalizeH="0" baseline="0" noProof="0" dirty="0">
                <a:ln>
                  <a:noFill/>
                </a:ln>
                <a:effectLst/>
                <a:uLnTx/>
                <a:uFillTx/>
              </a:rPr>
              <a:t>We gather important insights into </a:t>
            </a:r>
            <a:r>
              <a:rPr lang="en-US" sz="1800" dirty="0"/>
              <a:t>safety through:</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conversations</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observations</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listening </a:t>
            </a:r>
          </a:p>
          <a:p>
            <a:pPr lvl="1">
              <a:spcBef>
                <a:spcPts val="0"/>
              </a:spcBef>
              <a:spcAft>
                <a:spcPts val="600"/>
              </a:spcAft>
              <a:buClr>
                <a:schemeClr val="tx1"/>
              </a:buClr>
              <a:buFont typeface="Courier New" panose="02070309020205020404" pitchFamily="49" charset="0"/>
              <a:buChar char="o"/>
              <a:defRPr/>
            </a:pPr>
            <a:r>
              <a:rPr kumimoji="0" lang="en-US" sz="1800" b="0" i="0" u="none" strike="noStrike" cap="none" spc="0" normalizeH="0" baseline="0" noProof="0" dirty="0">
                <a:ln>
                  <a:noFill/>
                </a:ln>
                <a:effectLst/>
                <a:uLnTx/>
                <a:uFillTx/>
              </a:rPr>
              <a:t>tuning into how care is delivered</a:t>
            </a:r>
          </a:p>
          <a:p>
            <a:pPr>
              <a:spcBef>
                <a:spcPts val="0"/>
              </a:spcBef>
              <a:spcAft>
                <a:spcPts val="600"/>
              </a:spcAft>
              <a:buClr>
                <a:schemeClr val="tx1"/>
              </a:buClr>
              <a:defRPr/>
            </a:pPr>
            <a:r>
              <a:rPr kumimoji="0" lang="en-US" sz="1800" b="0" i="0" u="none" strike="noStrike" cap="none" spc="0" normalizeH="0" baseline="0" noProof="0" dirty="0">
                <a:ln>
                  <a:noFill/>
                </a:ln>
                <a:effectLst/>
                <a:uLnTx/>
                <a:uFillTx/>
              </a:rPr>
              <a:t>What we see, hear and perceive is as important as metrics</a:t>
            </a:r>
            <a:br>
              <a:rPr kumimoji="0" lang="en-US" sz="1800" b="0" i="0" u="none" strike="noStrike" cap="none" spc="0" normalizeH="0" baseline="0" noProof="0" dirty="0">
                <a:ln>
                  <a:noFill/>
                </a:ln>
                <a:effectLst/>
                <a:uLnTx/>
                <a:uFillTx/>
              </a:rPr>
            </a:br>
            <a:r>
              <a:rPr kumimoji="0" lang="en-US" sz="1800" b="0" i="0" u="none" strike="noStrike" cap="none" spc="0" normalizeH="0" baseline="0" noProof="0" dirty="0">
                <a:ln>
                  <a:noFill/>
                </a:ln>
                <a:effectLst/>
                <a:uLnTx/>
                <a:uFillTx/>
              </a:rPr>
              <a:t>we count and report. </a:t>
            </a:r>
          </a:p>
          <a:p>
            <a:pPr marL="0" indent="0">
              <a:buClr>
                <a:schemeClr val="tx1"/>
              </a:buClr>
              <a:buNone/>
            </a:pPr>
            <a:endParaRPr lang="en-CA" dirty="0"/>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Capacity to tune into ‘work as done’</a:t>
            </a:r>
          </a:p>
        </p:txBody>
      </p:sp>
      <p:pic>
        <p:nvPicPr>
          <p:cNvPr id="2" name="Picture 1">
            <a:extLst>
              <a:ext uri="{FF2B5EF4-FFF2-40B4-BE49-F238E27FC236}">
                <a16:creationId xmlns:a16="http://schemas.microsoft.com/office/drawing/2014/main" id="{1892F7FF-4BE6-ACCC-9550-4483BD0EA720}"/>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5" name="Picture 4">
            <a:extLst>
              <a:ext uri="{FF2B5EF4-FFF2-40B4-BE49-F238E27FC236}">
                <a16:creationId xmlns:a16="http://schemas.microsoft.com/office/drawing/2014/main" id="{5829879C-42F6-D68A-2483-A2516433370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2550" y="1718632"/>
            <a:ext cx="717551" cy="717551"/>
          </a:xfrm>
          <a:prstGeom prst="rect">
            <a:avLst/>
          </a:prstGeom>
        </p:spPr>
      </p:pic>
    </p:spTree>
    <p:extLst>
      <p:ext uri="{BB962C8B-B14F-4D97-AF65-F5344CB8AC3E}">
        <p14:creationId xmlns:p14="http://schemas.microsoft.com/office/powerpoint/2010/main" val="10616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43</a:t>
            </a:fld>
            <a:endParaRPr lang="en-CA"/>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a:t>
            </a:r>
            <a:endParaRPr lang="en-US" sz="2500" spc="-15" dirty="0">
              <a:solidFill>
                <a:schemeClr val="bg1"/>
              </a:solidFill>
              <a:effectLst/>
              <a:ea typeface="Arial" panose="020B0604020202020204" pitchFamily="34" charset="0"/>
            </a:endParaRP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How do we, as leaders, capture insights into ‘work as done?’ </a:t>
            </a: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What else could we do to learn from </a:t>
            </a:r>
            <a:r>
              <a:rPr lang="en-US" sz="1800" dirty="0">
                <a:solidFill>
                  <a:schemeClr val="bg1"/>
                </a:solidFill>
              </a:rPr>
              <a:t>what we see, hear and perceive (i.e. that which may not be presented as a number?) </a:t>
            </a:r>
          </a:p>
        </p:txBody>
      </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6575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853050"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endParaRPr kumimoji="0" lang="en-US" sz="2400" b="0" i="0" u="none" strike="noStrike" cap="none" spc="0" normalizeH="0" baseline="0" noProof="0" dirty="0">
              <a:ln>
                <a:noFill/>
              </a:ln>
              <a:effectLst/>
              <a:uLnTx/>
              <a:uFillTx/>
            </a:endParaRPr>
          </a:p>
          <a:p>
            <a:pPr marL="0" indent="0">
              <a:spcBef>
                <a:spcPts val="0"/>
              </a:spcBef>
              <a:spcAft>
                <a:spcPts val="600"/>
              </a:spcAft>
              <a:buNone/>
              <a:defRPr/>
            </a:pPr>
            <a:r>
              <a:rPr lang="en-US" sz="2500" b="1" dirty="0">
                <a:solidFill>
                  <a:schemeClr val="bg1"/>
                </a:solidFill>
              </a:rPr>
              <a:t>This safety theme cloud is asking you to: </a:t>
            </a:r>
            <a:endParaRPr lang="en-US" sz="2500" dirty="0">
              <a:solidFill>
                <a:schemeClr val="bg1"/>
              </a:solidFill>
            </a:endParaRPr>
          </a:p>
          <a:p>
            <a:pPr marR="0" lvl="0" fontAlgn="auto">
              <a:lnSpc>
                <a:spcPct val="90000"/>
              </a:lnSpc>
              <a:spcBef>
                <a:spcPts val="0"/>
              </a:spcBef>
              <a:spcAft>
                <a:spcPts val="600"/>
              </a:spcAft>
              <a:buClrTx/>
              <a:buSzTx/>
              <a:tabLst/>
              <a:defRPr/>
            </a:pPr>
            <a:r>
              <a:rPr kumimoji="0" lang="en-US" sz="1800" b="0" i="0" u="none" strike="noStrike" cap="none" spc="0" normalizeH="0" baseline="0" noProof="0" dirty="0">
                <a:ln>
                  <a:noFill/>
                </a:ln>
                <a:solidFill>
                  <a:schemeClr val="bg1"/>
                </a:solidFill>
                <a:effectLst/>
                <a:uLnTx/>
                <a:uFillTx/>
              </a:rPr>
              <a:t>reflect on how you, as a leader, get insights into “work as done”</a:t>
            </a:r>
          </a:p>
          <a:p>
            <a:pPr marR="0" lvl="0" fontAlgn="auto">
              <a:lnSpc>
                <a:spcPct val="90000"/>
              </a:lnSpc>
              <a:spcBef>
                <a:spcPts val="0"/>
              </a:spcBef>
              <a:spcAft>
                <a:spcPts val="600"/>
              </a:spcAft>
              <a:buClrTx/>
              <a:buSzTx/>
              <a:tabLst/>
              <a:defRPr/>
            </a:pPr>
            <a:r>
              <a:rPr kumimoji="0" lang="en-US" sz="1800" b="0" i="0" u="none" strike="noStrike" cap="none" spc="0" normalizeH="0" baseline="0" noProof="0" dirty="0">
                <a:ln>
                  <a:noFill/>
                </a:ln>
                <a:solidFill>
                  <a:schemeClr val="bg1"/>
                </a:solidFill>
                <a:effectLst/>
                <a:uLnTx/>
                <a:uFillTx/>
              </a:rPr>
              <a:t>start a conversation about what else you can do to tune in by listening, observing and tuning into care as delivered in the real world</a:t>
            </a:r>
            <a:endParaRPr lang="en-US" sz="1800" b="0" i="0" u="none" strike="noStrike" cap="none" spc="0" normalizeH="0" baseline="0" noProof="0" dirty="0">
              <a:ln>
                <a:noFill/>
              </a:ln>
              <a:solidFill>
                <a:schemeClr val="bg1"/>
              </a:solidFill>
              <a:effectLst/>
              <a:uLnTx/>
              <a:uFillTx/>
              <a:cs typeface="Calibri"/>
            </a:endParaRPr>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Capacity to tune into ‘work as done’</a:t>
            </a:r>
          </a:p>
        </p:txBody>
      </p:sp>
      <p:pic>
        <p:nvPicPr>
          <p:cNvPr id="2" name="Picture 1">
            <a:extLst>
              <a:ext uri="{FF2B5EF4-FFF2-40B4-BE49-F238E27FC236}">
                <a16:creationId xmlns:a16="http://schemas.microsoft.com/office/drawing/2014/main" id="{F4B97F42-60DE-0193-A0FA-AA053E40573D}"/>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3" name="Picture 2">
            <a:extLst>
              <a:ext uri="{FF2B5EF4-FFF2-40B4-BE49-F238E27FC236}">
                <a16:creationId xmlns:a16="http://schemas.microsoft.com/office/drawing/2014/main" id="{F9EE09E5-2EAF-6AA7-E86D-0A6C20A096A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2550" y="1718632"/>
            <a:ext cx="717551" cy="717551"/>
          </a:xfrm>
          <a:prstGeom prst="rect">
            <a:avLst/>
          </a:prstGeom>
        </p:spPr>
      </p:pic>
    </p:spTree>
    <p:extLst>
      <p:ext uri="{BB962C8B-B14F-4D97-AF65-F5344CB8AC3E}">
        <p14:creationId xmlns:p14="http://schemas.microsoft.com/office/powerpoint/2010/main" val="6705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44</a:t>
            </a:fld>
            <a:endParaRPr lang="en-CA"/>
          </a:p>
        </p:txBody>
      </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363459"/>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759872" cy="2213146"/>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endParaRPr kumimoji="0" lang="en-US" sz="2400" b="0" i="0" u="none" strike="noStrike" cap="none" spc="0" normalizeH="0" baseline="0" noProof="0" dirty="0">
              <a:ln>
                <a:noFill/>
              </a:ln>
              <a:effectLst/>
              <a:uLnTx/>
              <a:uFillTx/>
            </a:endParaRPr>
          </a:p>
          <a:p>
            <a:pPr marL="0" marR="0" lvl="0" indent="0" fontAlgn="auto">
              <a:lnSpc>
                <a:spcPct val="90000"/>
              </a:lnSpc>
              <a:spcBef>
                <a:spcPts val="0"/>
              </a:spcBef>
              <a:spcAft>
                <a:spcPts val="600"/>
              </a:spcAft>
              <a:buClrTx/>
              <a:buSzTx/>
              <a:buNone/>
              <a:tabLst/>
              <a:defRPr/>
            </a:pPr>
            <a:r>
              <a:rPr lang="en-US" sz="2500" b="1" dirty="0">
                <a:solidFill>
                  <a:schemeClr val="bg1"/>
                </a:solidFill>
              </a:rPr>
              <a:t>Reflective question</a:t>
            </a:r>
          </a:p>
          <a:p>
            <a:pPr marL="0" indent="0">
              <a:lnSpc>
                <a:spcPct val="90000"/>
              </a:lnSpc>
              <a:spcBef>
                <a:spcPts val="0"/>
              </a:spcBef>
              <a:spcAft>
                <a:spcPts val="600"/>
              </a:spcAft>
              <a:buNone/>
              <a:defRPr/>
            </a:pPr>
            <a:r>
              <a:rPr lang="en-US" sz="1800" dirty="0">
                <a:solidFill>
                  <a:schemeClr val="bg1"/>
                </a:solidFill>
              </a:rPr>
              <a:t>How do we, as leaders, create a psychologically safe space that allows us recognize safety intelligence from patients, families, caregivers and staff who genuinely represent those receiving and delivering care in our organizations?</a:t>
            </a:r>
          </a:p>
        </p:txBody>
      </p:sp>
      <p:sp>
        <p:nvSpPr>
          <p:cNvPr id="3" name="Title 1">
            <a:extLst>
              <a:ext uri="{FF2B5EF4-FFF2-40B4-BE49-F238E27FC236}">
                <a16:creationId xmlns:a16="http://schemas.microsoft.com/office/drawing/2014/main" id="{B1DC0B96-7D39-58F6-3FC5-F1571066A19C}"/>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2: </a:t>
            </a:r>
            <a:b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Creating psychological safety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when gathering insight</a:t>
            </a:r>
          </a:p>
        </p:txBody>
      </p:sp>
      <p:pic>
        <p:nvPicPr>
          <p:cNvPr id="2" name="Picture 1">
            <a:extLst>
              <a:ext uri="{FF2B5EF4-FFF2-40B4-BE49-F238E27FC236}">
                <a16:creationId xmlns:a16="http://schemas.microsoft.com/office/drawing/2014/main" id="{A5A07879-73BE-98D0-346A-1FDB4EAFB562}"/>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5" name="Picture 4">
            <a:extLst>
              <a:ext uri="{FF2B5EF4-FFF2-40B4-BE49-F238E27FC236}">
                <a16:creationId xmlns:a16="http://schemas.microsoft.com/office/drawing/2014/main" id="{BEA3387A-924A-10E6-448E-8B9AC4286E1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2550" y="1718632"/>
            <a:ext cx="717551" cy="717551"/>
          </a:xfrm>
          <a:prstGeom prst="rect">
            <a:avLst/>
          </a:prstGeom>
        </p:spPr>
      </p:pic>
    </p:spTree>
    <p:extLst>
      <p:ext uri="{BB962C8B-B14F-4D97-AF65-F5344CB8AC3E}">
        <p14:creationId xmlns:p14="http://schemas.microsoft.com/office/powerpoint/2010/main" val="62147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45</a:t>
            </a:fld>
            <a:endParaRPr lang="en-CA"/>
          </a:p>
        </p:txBody>
      </p:sp>
      <p:sp>
        <p:nvSpPr>
          <p:cNvPr id="7" name="Text Placeholder 1">
            <a:extLst>
              <a:ext uri="{FF2B5EF4-FFF2-40B4-BE49-F238E27FC236}">
                <a16:creationId xmlns:a16="http://schemas.microsoft.com/office/drawing/2014/main" id="{E9C82CF3-F192-9FC2-A3B1-A0CA5788525D}"/>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504190" lvl="0" indent="0">
              <a:lnSpc>
                <a:spcPct val="120000"/>
              </a:lnSpc>
              <a:spcAft>
                <a:spcPts val="0"/>
              </a:spcAft>
              <a:buFont typeface="Arial" panose="020B0604020202020204" pitchFamily="34" charset="0"/>
              <a:buNone/>
            </a:pPr>
            <a:r>
              <a:rPr lang="en-US" sz="2500" b="1" dirty="0">
                <a:solidFill>
                  <a:schemeClr val="bg1"/>
                </a:solidFill>
              </a:rPr>
              <a:t>Reflective question</a:t>
            </a:r>
            <a:endParaRPr lang="en-US" sz="2500" spc="-15" dirty="0">
              <a:solidFill>
                <a:schemeClr val="bg1"/>
              </a:solidFill>
              <a:effectLst/>
              <a:ea typeface="Arial" panose="020B0604020202020204" pitchFamily="34" charset="0"/>
            </a:endParaRP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How do we, as leaders, capture insights into ‘work as done?’ </a:t>
            </a:r>
          </a:p>
          <a:p>
            <a:pPr>
              <a:spcBef>
                <a:spcPts val="0"/>
              </a:spcBef>
              <a:spcAft>
                <a:spcPts val="600"/>
              </a:spcAft>
              <a:defRPr/>
            </a:pPr>
            <a:r>
              <a:rPr kumimoji="0" lang="en-US" sz="1800" b="0" i="0" u="none" strike="noStrike" cap="none" spc="0" normalizeH="0" baseline="0" noProof="0" dirty="0">
                <a:ln>
                  <a:noFill/>
                </a:ln>
                <a:solidFill>
                  <a:schemeClr val="bg1"/>
                </a:solidFill>
                <a:effectLst/>
                <a:uLnTx/>
                <a:uFillTx/>
              </a:rPr>
              <a:t>What else could we do to learn from </a:t>
            </a:r>
            <a:r>
              <a:rPr lang="en-US" sz="1800" dirty="0">
                <a:solidFill>
                  <a:schemeClr val="bg1"/>
                </a:solidFill>
              </a:rPr>
              <a:t>what we see, hear and perceive (i.e. that which may not be presented as a number?) </a:t>
            </a:r>
          </a:p>
        </p:txBody>
      </p:sp>
      <p:sp>
        <p:nvSpPr>
          <p:cNvPr id="3" name="Content Placeholder 8">
            <a:extLst>
              <a:ext uri="{FF2B5EF4-FFF2-40B4-BE49-F238E27FC236}">
                <a16:creationId xmlns:a16="http://schemas.microsoft.com/office/drawing/2014/main" id="{7A967F7A-9546-313E-BC13-1C92430A2DED}"/>
              </a:ext>
            </a:extLst>
          </p:cNvPr>
          <p:cNvSpPr>
            <a:spLocks noGrp="1"/>
          </p:cNvSpPr>
          <p:nvPr>
            <p:ph idx="1"/>
          </p:nvPr>
        </p:nvSpPr>
        <p:spPr>
          <a:xfrm>
            <a:off x="899262" y="2459062"/>
            <a:ext cx="6741616"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lang="en-US" sz="3600" b="1" dirty="0"/>
              <a:t>Background</a:t>
            </a:r>
          </a:p>
          <a:p>
            <a:pPr marR="0" lvl="0" fontAlgn="auto">
              <a:lnSpc>
                <a:spcPct val="90000"/>
              </a:lnSpc>
              <a:spcBef>
                <a:spcPts val="0"/>
              </a:spcBef>
              <a:spcAft>
                <a:spcPts val="600"/>
              </a:spcAft>
              <a:buClr>
                <a:schemeClr val="tx1"/>
              </a:buClr>
              <a:buSzTx/>
              <a:tabLst/>
              <a:defRPr/>
            </a:pPr>
            <a:r>
              <a:rPr kumimoji="0" lang="en-US" sz="1800" i="0" u="none" strike="noStrike" kern="1200" cap="none" spc="0" normalizeH="0" baseline="0" noProof="0" dirty="0">
                <a:ln>
                  <a:noFill/>
                </a:ln>
                <a:effectLst/>
                <a:uLnTx/>
                <a:uFillTx/>
                <a:ea typeface="+mn-ea"/>
                <a:cs typeface="+mn-cs"/>
              </a:rPr>
              <a:t>Creating “inclusion safety” is the first step to building psychological safety. </a:t>
            </a:r>
          </a:p>
          <a:p>
            <a:pPr marR="0" lvl="0" fontAlgn="auto">
              <a:lnSpc>
                <a:spcPct val="90000"/>
              </a:lnSpc>
              <a:spcBef>
                <a:spcPts val="0"/>
              </a:spcBef>
              <a:spcAft>
                <a:spcPts val="600"/>
              </a:spcAft>
              <a:buClr>
                <a:schemeClr val="tx1"/>
              </a:buClr>
              <a:buSzTx/>
              <a:tabLst/>
              <a:defRPr/>
            </a:pPr>
            <a:r>
              <a:rPr kumimoji="0" lang="en-US" sz="1800" i="0" u="none" strike="noStrike" kern="1200" cap="none" spc="0" normalizeH="0" baseline="0" noProof="0" dirty="0">
                <a:ln>
                  <a:noFill/>
                </a:ln>
                <a:effectLst/>
                <a:uLnTx/>
                <a:uFillTx/>
                <a:ea typeface="+mn-ea"/>
                <a:cs typeface="+mn-cs"/>
              </a:rPr>
              <a:t>Lack of inclusion safety sometimes means leaders only hear the safety concerns and experiences of a limited demographic of patients, families, caregivers and staff. </a:t>
            </a:r>
          </a:p>
          <a:p>
            <a:pPr marR="0" lvl="0" fontAlgn="auto">
              <a:lnSpc>
                <a:spcPct val="90000"/>
              </a:lnSpc>
              <a:spcBef>
                <a:spcPts val="0"/>
              </a:spcBef>
              <a:spcAft>
                <a:spcPts val="600"/>
              </a:spcAft>
              <a:buClr>
                <a:schemeClr val="tx1"/>
              </a:buClr>
              <a:buSzTx/>
              <a:tabLst/>
              <a:defRPr/>
            </a:pPr>
            <a:r>
              <a:rPr lang="en-US" sz="1800" dirty="0"/>
              <a:t>As leaders, we need to tune into broader forms of safety intelligence in a way that ensures everyone’s voices (including those who are seldom heard) can contribute to safer care. </a:t>
            </a:r>
          </a:p>
          <a:p>
            <a:pPr marL="0" indent="0">
              <a:buClr>
                <a:schemeClr val="tx1"/>
              </a:buClr>
              <a:buNone/>
            </a:pPr>
            <a:endParaRPr lang="en-CA" dirty="0"/>
          </a:p>
        </p:txBody>
      </p:sp>
      <p:sp>
        <p:nvSpPr>
          <p:cNvPr id="6" name="Title 1">
            <a:extLst>
              <a:ext uri="{FF2B5EF4-FFF2-40B4-BE49-F238E27FC236}">
                <a16:creationId xmlns:a16="http://schemas.microsoft.com/office/drawing/2014/main" id="{7E1299BB-E9EA-9BA8-28EE-4D926F947352}"/>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2: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Creating psychological safety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when gathering insight</a:t>
            </a:r>
          </a:p>
        </p:txBody>
      </p:sp>
      <p:pic>
        <p:nvPicPr>
          <p:cNvPr id="2" name="Picture 1">
            <a:extLst>
              <a:ext uri="{FF2B5EF4-FFF2-40B4-BE49-F238E27FC236}">
                <a16:creationId xmlns:a16="http://schemas.microsoft.com/office/drawing/2014/main" id="{FC826FCD-77F1-7035-39C4-129B8B75EBDE}"/>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5" name="Picture 4">
            <a:extLst>
              <a:ext uri="{FF2B5EF4-FFF2-40B4-BE49-F238E27FC236}">
                <a16:creationId xmlns:a16="http://schemas.microsoft.com/office/drawing/2014/main" id="{3A847EC1-0EC2-9795-0A96-E294B97D040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2550" y="1718632"/>
            <a:ext cx="717551" cy="717551"/>
          </a:xfrm>
          <a:prstGeom prst="rect">
            <a:avLst/>
          </a:prstGeom>
        </p:spPr>
      </p:pic>
    </p:spTree>
    <p:extLst>
      <p:ext uri="{BB962C8B-B14F-4D97-AF65-F5344CB8AC3E}">
        <p14:creationId xmlns:p14="http://schemas.microsoft.com/office/powerpoint/2010/main" val="34759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755582-0B26-DBBE-FB0E-6E7CEBE83CBD}"/>
              </a:ext>
            </a:extLst>
          </p:cNvPr>
          <p:cNvSpPr>
            <a:spLocks noGrp="1"/>
          </p:cNvSpPr>
          <p:nvPr>
            <p:ph type="sldNum" sz="quarter" idx="12"/>
          </p:nvPr>
        </p:nvSpPr>
        <p:spPr/>
        <p:txBody>
          <a:bodyPr/>
          <a:lstStyle/>
          <a:p>
            <a:fld id="{7D0AB2B7-A222-44FF-B180-C8F0FD623967}" type="slidenum">
              <a:rPr lang="en-CA" smtClean="0"/>
              <a:t>46</a:t>
            </a:fld>
            <a:endParaRPr lang="en-CA"/>
          </a:p>
        </p:txBody>
      </p:sp>
      <p:sp>
        <p:nvSpPr>
          <p:cNvPr id="9" name="Rectangle: Rounded Corners 18">
            <a:extLst>
              <a:ext uri="{FF2B5EF4-FFF2-40B4-BE49-F238E27FC236}">
                <a16:creationId xmlns:a16="http://schemas.microsoft.com/office/drawing/2014/main" id="{03AEE4FA-4026-ED81-0877-EADC3659BF74}"/>
              </a:ext>
              <a:ext uri="{C183D7F6-B498-43B3-948B-1728B52AA6E4}">
                <adec:decorative xmlns:adec="http://schemas.microsoft.com/office/drawing/2017/decorative" val="1"/>
              </a:ext>
            </a:extLst>
          </p:cNvPr>
          <p:cNvSpPr/>
          <p:nvPr/>
        </p:nvSpPr>
        <p:spPr>
          <a:xfrm>
            <a:off x="657610" y="2459062"/>
            <a:ext cx="7709775" cy="2170600"/>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3" name="Title 1">
            <a:extLst>
              <a:ext uri="{FF2B5EF4-FFF2-40B4-BE49-F238E27FC236}">
                <a16:creationId xmlns:a16="http://schemas.microsoft.com/office/drawing/2014/main" id="{787A529D-4873-12A4-D6FE-E3972C331048}"/>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2: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Creating psychological safety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when gathering insight</a:t>
            </a:r>
          </a:p>
        </p:txBody>
      </p:sp>
      <p:sp>
        <p:nvSpPr>
          <p:cNvPr id="10" name="Text Placeholder 1">
            <a:extLst>
              <a:ext uri="{FF2B5EF4-FFF2-40B4-BE49-F238E27FC236}">
                <a16:creationId xmlns:a16="http://schemas.microsoft.com/office/drawing/2014/main" id="{A93C37E3-AEDB-ECB6-CEC5-0B213A4A69E7}"/>
              </a:ext>
            </a:extLst>
          </p:cNvPr>
          <p:cNvSpPr txBox="1">
            <a:spLocks/>
          </p:cNvSpPr>
          <p:nvPr/>
        </p:nvSpPr>
        <p:spPr>
          <a:xfrm>
            <a:off x="1031317" y="2459062"/>
            <a:ext cx="6759872"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endParaRPr kumimoji="0" lang="en-US" sz="2400" b="0" i="0" u="none" strike="noStrike" cap="none" spc="0" normalizeH="0" baseline="0" noProof="0" dirty="0">
              <a:ln>
                <a:noFill/>
              </a:ln>
              <a:effectLst/>
              <a:uLnTx/>
              <a:uFillTx/>
            </a:endParaRPr>
          </a:p>
          <a:p>
            <a:pPr marL="0" indent="0">
              <a:spcBef>
                <a:spcPts val="0"/>
              </a:spcBef>
              <a:spcAft>
                <a:spcPts val="600"/>
              </a:spcAft>
              <a:buNone/>
              <a:defRPr/>
            </a:pPr>
            <a:r>
              <a:rPr lang="en-US" sz="2500" b="1" dirty="0">
                <a:solidFill>
                  <a:schemeClr val="bg1"/>
                </a:solidFill>
              </a:rPr>
              <a:t>This safety theme cloud is asking you to </a:t>
            </a:r>
            <a:endParaRPr lang="en-US" sz="2500" dirty="0">
              <a:solidFill>
                <a:schemeClr val="bg1"/>
              </a:solidFill>
            </a:endParaRPr>
          </a:p>
          <a:p>
            <a:pPr marL="0" indent="0">
              <a:lnSpc>
                <a:spcPct val="90000"/>
              </a:lnSpc>
              <a:spcAft>
                <a:spcPts val="600"/>
              </a:spcAft>
              <a:buNone/>
              <a:defRPr/>
            </a:pPr>
            <a:r>
              <a:rPr lang="en-US" sz="2000" dirty="0">
                <a:solidFill>
                  <a:schemeClr val="bg1"/>
                </a:solidFill>
              </a:rPr>
              <a:t>consider how you may broaden your approach to hear diverse safety concerns and experiences that reflect those who deliver and receive care.</a:t>
            </a:r>
            <a:endParaRPr lang="en-CA" sz="2000" dirty="0">
              <a:solidFill>
                <a:schemeClr val="bg1"/>
              </a:solidFill>
            </a:endParaRPr>
          </a:p>
        </p:txBody>
      </p:sp>
      <p:pic>
        <p:nvPicPr>
          <p:cNvPr id="2" name="Picture 1">
            <a:extLst>
              <a:ext uri="{FF2B5EF4-FFF2-40B4-BE49-F238E27FC236}">
                <a16:creationId xmlns:a16="http://schemas.microsoft.com/office/drawing/2014/main" id="{A5348EF4-0DEB-64CB-250D-F2F57EE112B9}"/>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5" name="Picture 4">
            <a:extLst>
              <a:ext uri="{FF2B5EF4-FFF2-40B4-BE49-F238E27FC236}">
                <a16:creationId xmlns:a16="http://schemas.microsoft.com/office/drawing/2014/main" id="{5DF5BDA9-AD5A-756B-EF33-793D59E16EF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2550" y="1718632"/>
            <a:ext cx="717551" cy="717551"/>
          </a:xfrm>
          <a:prstGeom prst="rect">
            <a:avLst/>
          </a:prstGeom>
        </p:spPr>
      </p:pic>
    </p:spTree>
    <p:extLst>
      <p:ext uri="{BB962C8B-B14F-4D97-AF65-F5344CB8AC3E}">
        <p14:creationId xmlns:p14="http://schemas.microsoft.com/office/powerpoint/2010/main" val="37538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47</a:t>
            </a:fld>
            <a:endParaRPr lang="en-CA"/>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2646400"/>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“Is care safe today?”</a:t>
            </a:r>
          </a:p>
        </p:txBody>
      </p:sp>
      <p:pic>
        <p:nvPicPr>
          <p:cNvPr id="4" name="Picture 3">
            <a:extLst>
              <a:ext uri="{FF2B5EF4-FFF2-40B4-BE49-F238E27FC236}">
                <a16:creationId xmlns:a16="http://schemas.microsoft.com/office/drawing/2014/main" id="{B7080849-12BE-4678-CED5-84F35534B055}"/>
              </a:ext>
            </a:extLst>
          </p:cNvPr>
          <p:cNvPicPr>
            <a:picLocks noChangeAspect="1"/>
          </p:cNvPicPr>
          <p:nvPr/>
        </p:nvPicPr>
        <p:blipFill>
          <a:blip r:embed="rId3"/>
          <a:stretch>
            <a:fillRect/>
          </a:stretch>
        </p:blipFill>
        <p:spPr>
          <a:xfrm>
            <a:off x="9889201" y="4494588"/>
            <a:ext cx="1982699" cy="1871404"/>
          </a:xfrm>
          <a:prstGeom prst="rect">
            <a:avLst/>
          </a:prstGeom>
        </p:spPr>
      </p:pic>
      <p:pic>
        <p:nvPicPr>
          <p:cNvPr id="6" name="Picture 5">
            <a:extLst>
              <a:ext uri="{FF2B5EF4-FFF2-40B4-BE49-F238E27FC236}">
                <a16:creationId xmlns:a16="http://schemas.microsoft.com/office/drawing/2014/main" id="{AC357807-F316-D606-ABE8-3C09F832874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8640" y="5736828"/>
            <a:ext cx="717551" cy="717551"/>
          </a:xfrm>
          <a:prstGeom prst="rect">
            <a:avLst/>
          </a:prstGeom>
        </p:spPr>
      </p:pic>
    </p:spTree>
    <p:extLst>
      <p:ext uri="{BB962C8B-B14F-4D97-AF65-F5344CB8AC3E}">
        <p14:creationId xmlns:p14="http://schemas.microsoft.com/office/powerpoint/2010/main" val="272571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5A7E11-52E4-367A-7A12-A8DF707721BB}"/>
              </a:ext>
            </a:extLst>
          </p:cNvPr>
          <p:cNvPicPr>
            <a:picLocks noChangeAspect="1"/>
          </p:cNvPicPr>
          <p:nvPr/>
        </p:nvPicPr>
        <p:blipFill>
          <a:blip r:embed="rId3"/>
          <a:stretch>
            <a:fillRect/>
          </a:stretch>
        </p:blipFill>
        <p:spPr>
          <a:xfrm>
            <a:off x="3430057" y="742442"/>
            <a:ext cx="5320142" cy="5021506"/>
          </a:xfrm>
          <a:prstGeom prst="rect">
            <a:avLst/>
          </a:prstGeom>
        </p:spPr>
      </p:pic>
      <p:sp>
        <p:nvSpPr>
          <p:cNvPr id="2" name="Slide Number Placeholder 1">
            <a:extLst>
              <a:ext uri="{FF2B5EF4-FFF2-40B4-BE49-F238E27FC236}">
                <a16:creationId xmlns:a16="http://schemas.microsoft.com/office/drawing/2014/main" id="{64230456-6A60-4FB7-35B2-289D2216E31B}"/>
              </a:ext>
            </a:extLst>
          </p:cNvPr>
          <p:cNvSpPr>
            <a:spLocks noGrp="1"/>
          </p:cNvSpPr>
          <p:nvPr>
            <p:ph type="sldNum" sz="quarter" idx="12"/>
          </p:nvPr>
        </p:nvSpPr>
        <p:spPr/>
        <p:txBody>
          <a:bodyPr/>
          <a:lstStyle/>
          <a:p>
            <a:fld id="{7D0AB2B7-A222-44FF-B180-C8F0FD623967}" type="slidenum">
              <a:rPr lang="en-CA" smtClean="0"/>
              <a:t>48</a:t>
            </a:fld>
            <a:endParaRPr lang="en-CA"/>
          </a:p>
        </p:txBody>
      </p:sp>
      <p:sp>
        <p:nvSpPr>
          <p:cNvPr id="3" name="Title 2">
            <a:extLst>
              <a:ext uri="{FF2B5EF4-FFF2-40B4-BE49-F238E27FC236}">
                <a16:creationId xmlns:a16="http://schemas.microsoft.com/office/drawing/2014/main" id="{203FD245-D03C-5079-15D4-39B04CFAE02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dirty="0"/>
              <a:t>Anticipation &amp; preparedness</a:t>
            </a:r>
          </a:p>
        </p:txBody>
      </p:sp>
      <p:pic>
        <p:nvPicPr>
          <p:cNvPr id="8" name="Picture 7">
            <a:extLst>
              <a:ext uri="{FF2B5EF4-FFF2-40B4-BE49-F238E27FC236}">
                <a16:creationId xmlns:a16="http://schemas.microsoft.com/office/drawing/2014/main" id="{7945899A-B937-67B7-A18F-DC9AE3CF3FA5}"/>
              </a:ext>
            </a:extLst>
          </p:cNvPr>
          <p:cNvPicPr>
            <a:picLocks noChangeAspect="1"/>
          </p:cNvPicPr>
          <p:nvPr/>
        </p:nvPicPr>
        <p:blipFill>
          <a:blip r:embed="rId4"/>
          <a:stretch>
            <a:fillRect/>
          </a:stretch>
        </p:blipFill>
        <p:spPr>
          <a:xfrm>
            <a:off x="3687411" y="4217472"/>
            <a:ext cx="1885944" cy="1900018"/>
          </a:xfrm>
          <a:prstGeom prst="rect">
            <a:avLst/>
          </a:prstGeom>
        </p:spPr>
      </p:pic>
    </p:spTree>
    <p:extLst>
      <p:ext uri="{BB962C8B-B14F-4D97-AF65-F5344CB8AC3E}">
        <p14:creationId xmlns:p14="http://schemas.microsoft.com/office/powerpoint/2010/main" val="360728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078170-FF4F-2DB9-8A2E-8C3F444277F0}"/>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49</a:t>
            </a:fld>
            <a:endParaRPr lang="en-CA"/>
          </a:p>
        </p:txBody>
      </p:sp>
      <p:sp>
        <p:nvSpPr>
          <p:cNvPr id="12" name="Oval 11">
            <a:extLst>
              <a:ext uri="{FF2B5EF4-FFF2-40B4-BE49-F238E27FC236}">
                <a16:creationId xmlns:a16="http://schemas.microsoft.com/office/drawing/2014/main" id="{9BEA977A-7519-40A3-00A5-BB77CC391CD7}"/>
              </a:ext>
            </a:extLst>
          </p:cNvPr>
          <p:cNvSpPr/>
          <p:nvPr/>
        </p:nvSpPr>
        <p:spPr>
          <a:xfrm>
            <a:off x="7152096" y="1902701"/>
            <a:ext cx="2917007" cy="2917007"/>
          </a:xfrm>
          <a:prstGeom prst="ellipse">
            <a:avLst/>
          </a:prstGeom>
          <a:solidFill>
            <a:srgbClr val="15A9A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rPr>
              <a:t>”Skate to where the puck is going, not where it has been.”</a:t>
            </a:r>
          </a:p>
          <a:p>
            <a:pPr algn="ctr"/>
            <a:endParaRPr lang="en-CA" sz="1600" dirty="0">
              <a:solidFill>
                <a:schemeClr val="tx1"/>
              </a:solidFill>
            </a:endParaRPr>
          </a:p>
          <a:p>
            <a:pPr algn="ctr"/>
            <a:r>
              <a:rPr lang="en-CA" sz="1600" dirty="0">
                <a:solidFill>
                  <a:schemeClr val="tx1"/>
                </a:solidFill>
              </a:rPr>
              <a:t>– Wayne Gretzky </a:t>
            </a:r>
          </a:p>
        </p:txBody>
      </p:sp>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03617" y="2421344"/>
            <a:ext cx="6058428" cy="1879723"/>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tx1"/>
              </a:buClr>
              <a:buNone/>
            </a:pPr>
            <a:r>
              <a:rPr lang="en-GB" sz="1800" b="1" kern="1200" dirty="0">
                <a:solidFill>
                  <a:schemeClr val="tx1"/>
                </a:solidFill>
                <a:latin typeface="+mn-lt"/>
                <a:ea typeface="+mn-ea"/>
                <a:cs typeface="+mn-cs"/>
              </a:rPr>
              <a:t>Anticipation and preparedness </a:t>
            </a:r>
            <a:r>
              <a:rPr lang="en-CA" sz="1800" dirty="0"/>
              <a:t>focuses on identifying possible sources of future harm and working toward becoming more resilient to them.</a:t>
            </a:r>
          </a:p>
          <a:p>
            <a:pPr marL="0" indent="0">
              <a:spcBef>
                <a:spcPts val="0"/>
              </a:spcBef>
              <a:buClr>
                <a:schemeClr val="tx1"/>
              </a:buClr>
              <a:buNone/>
            </a:pPr>
            <a:endParaRPr lang="en-US" sz="1800" dirty="0"/>
          </a:p>
          <a:p>
            <a:pPr marL="0" indent="0">
              <a:spcBef>
                <a:spcPts val="0"/>
              </a:spcBef>
              <a:buClr>
                <a:schemeClr val="tx1"/>
              </a:buClr>
              <a:buNone/>
            </a:pPr>
            <a:r>
              <a:rPr lang="en-US" sz="1800" dirty="0"/>
              <a:t>Don’t wait for things to go wrong</a:t>
            </a:r>
            <a:br>
              <a:rPr lang="en-US" sz="1800" dirty="0"/>
            </a:br>
            <a:r>
              <a:rPr lang="en-US" sz="1800" dirty="0"/>
              <a:t>before trying to improve safety.</a:t>
            </a:r>
          </a:p>
          <a:p>
            <a:pPr marL="0" indent="0">
              <a:buClr>
                <a:schemeClr val="tx1"/>
              </a:buClr>
              <a:buNone/>
            </a:pPr>
            <a:endParaRPr lang="en-US"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2"/>
            <a:ext cx="10446984" cy="1394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a:ea typeface="+mj-ea"/>
                <a:cs typeface="Arial"/>
              </a:rPr>
              <a:t>Anticipation </a:t>
            </a:r>
            <a:r>
              <a:rPr lang="en-US" sz="3600" dirty="0">
                <a:solidFill>
                  <a:srgbClr val="3E348F"/>
                </a:solidFill>
                <a:latin typeface="Arial"/>
                <a:cs typeface="Arial"/>
              </a:rPr>
              <a:t>&amp;</a:t>
            </a:r>
            <a:r>
              <a:rPr kumimoji="0" lang="en-US" sz="3600" b="1" i="0" u="none" strike="noStrike" kern="1200" cap="none" spc="0" normalizeH="0" baseline="0" noProof="0" dirty="0">
                <a:ln>
                  <a:noFill/>
                </a:ln>
                <a:solidFill>
                  <a:srgbClr val="3E348F"/>
                </a:solidFill>
                <a:effectLst/>
                <a:uLnTx/>
                <a:uFillTx/>
                <a:latin typeface="Arial"/>
                <a:ea typeface="+mj-ea"/>
                <a:cs typeface="Arial"/>
              </a:rPr>
              <a:t> preparedness: </a:t>
            </a:r>
            <a:br>
              <a:rPr kumimoji="0" lang="en-US" sz="3600" b="1" i="0" u="none" strike="noStrike" kern="1200" cap="none" spc="0" normalizeH="0" baseline="0" noProof="0" dirty="0">
                <a:ln>
                  <a:noFill/>
                </a:ln>
                <a:solidFill>
                  <a:srgbClr val="3E348F"/>
                </a:solidFill>
                <a:effectLst/>
                <a:uLnTx/>
                <a:uFillTx/>
                <a:latin typeface="Arial"/>
                <a:ea typeface="+mj-ea"/>
                <a:cs typeface="Arial"/>
              </a:rPr>
            </a:br>
            <a:r>
              <a:rPr kumimoji="0" lang="en-US" sz="3600" b="0" i="0" u="none" strike="noStrike" kern="1200" cap="none" spc="0" normalizeH="0" baseline="0" noProof="0" dirty="0">
                <a:ln>
                  <a:noFill/>
                </a:ln>
                <a:solidFill>
                  <a:srgbClr val="3E348F"/>
                </a:solidFill>
                <a:effectLst/>
                <a:uLnTx/>
                <a:uFillTx/>
                <a:latin typeface="Arial"/>
                <a:ea typeface="+mj-ea"/>
                <a:cs typeface="Arial"/>
              </a:rPr>
              <a:t>Will care be safe in the future? </a:t>
            </a:r>
            <a:endParaRPr kumimoji="0" lang="en-US" sz="36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pic>
        <p:nvPicPr>
          <p:cNvPr id="10" name="Picture 9">
            <a:extLst>
              <a:ext uri="{FF2B5EF4-FFF2-40B4-BE49-F238E27FC236}">
                <a16:creationId xmlns:a16="http://schemas.microsoft.com/office/drawing/2014/main" id="{A334AE19-F00A-5B95-25D9-887487A13373}"/>
              </a:ext>
            </a:extLst>
          </p:cNvPr>
          <p:cNvPicPr>
            <a:picLocks noChangeAspect="1"/>
          </p:cNvPicPr>
          <p:nvPr/>
        </p:nvPicPr>
        <p:blipFill>
          <a:blip r:embed="rId4"/>
          <a:stretch>
            <a:fillRect/>
          </a:stretch>
        </p:blipFill>
        <p:spPr>
          <a:xfrm>
            <a:off x="9998256" y="5800989"/>
            <a:ext cx="682464" cy="687557"/>
          </a:xfrm>
          <a:prstGeom prst="rect">
            <a:avLst/>
          </a:prstGeom>
        </p:spPr>
      </p:pic>
    </p:spTree>
    <p:extLst>
      <p:ext uri="{BB962C8B-B14F-4D97-AF65-F5344CB8AC3E}">
        <p14:creationId xmlns:p14="http://schemas.microsoft.com/office/powerpoint/2010/main" val="249878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D7C2E0-46B1-8355-ACC5-4F3345FE7A5D}"/>
              </a:ext>
            </a:extLst>
          </p:cNvPr>
          <p:cNvSpPr>
            <a:spLocks noGrp="1"/>
          </p:cNvSpPr>
          <p:nvPr>
            <p:ph type="sldNum" sz="quarter" idx="12"/>
          </p:nvPr>
        </p:nvSpPr>
        <p:spPr/>
        <p:txBody>
          <a:bodyPr/>
          <a:lstStyle/>
          <a:p>
            <a:fld id="{7D0AB2B7-A222-44FF-B180-C8F0FD623967}" type="slidenum">
              <a:rPr lang="en-CA" smtClean="0"/>
              <a:t>5</a:t>
            </a:fld>
            <a:endParaRPr lang="en-CA"/>
          </a:p>
        </p:txBody>
      </p:sp>
      <p:sp>
        <p:nvSpPr>
          <p:cNvPr id="6" name="TextBox 5">
            <a:extLst>
              <a:ext uri="{FF2B5EF4-FFF2-40B4-BE49-F238E27FC236}">
                <a16:creationId xmlns:a16="http://schemas.microsoft.com/office/drawing/2014/main" id="{48B81232-9609-C01F-49A1-C28A20726942}"/>
              </a:ext>
            </a:extLst>
          </p:cNvPr>
          <p:cNvSpPr txBox="1"/>
          <p:nvPr/>
        </p:nvSpPr>
        <p:spPr>
          <a:xfrm>
            <a:off x="838200" y="3771270"/>
            <a:ext cx="5536504" cy="1061829"/>
          </a:xfrm>
          <a:prstGeom prst="rect">
            <a:avLst/>
          </a:prstGeom>
          <a:noFill/>
        </p:spPr>
        <p:txBody>
          <a:bodyPr wrap="square" rtlCol="0">
            <a:spAutoFit/>
          </a:bodyPr>
          <a:lstStyle/>
          <a:p>
            <a:r>
              <a:rPr lang="en-US" sz="1500" dirty="0">
                <a:hlinkClick r:id="rId3">
                  <a:extLst>
                    <a:ext uri="{A12FA001-AC4F-418D-AE19-62706E023703}">
                      <ahyp:hlinkClr xmlns:ahyp="http://schemas.microsoft.com/office/drawing/2018/hyperlinkcolor" val="tx"/>
                    </a:ext>
                  </a:extLst>
                </a:hlinkClick>
              </a:rPr>
              <a:t>The measurement and </a:t>
            </a:r>
            <a:br>
              <a:rPr lang="en-US" sz="1500" dirty="0">
                <a:hlinkClick r:id="rId3">
                  <a:extLst>
                    <a:ext uri="{A12FA001-AC4F-418D-AE19-62706E023703}">
                      <ahyp:hlinkClr xmlns:ahyp="http://schemas.microsoft.com/office/drawing/2018/hyperlinkcolor" val="tx"/>
                    </a:ext>
                  </a:extLst>
                </a:hlinkClick>
              </a:rPr>
            </a:br>
            <a:r>
              <a:rPr lang="en-US" sz="1500" dirty="0">
                <a:hlinkClick r:id="rId3">
                  <a:extLst>
                    <a:ext uri="{A12FA001-AC4F-418D-AE19-62706E023703}">
                      <ahyp:hlinkClr xmlns:ahyp="http://schemas.microsoft.com/office/drawing/2018/hyperlinkcolor" val="tx"/>
                    </a:ext>
                  </a:extLst>
                </a:hlinkClick>
              </a:rPr>
              <a:t>monitoring of safety – </a:t>
            </a:r>
            <a:br>
              <a:rPr lang="en-US" sz="1500" dirty="0">
                <a:hlinkClick r:id="rId3">
                  <a:extLst>
                    <a:ext uri="{A12FA001-AC4F-418D-AE19-62706E023703}">
                      <ahyp:hlinkClr xmlns:ahyp="http://schemas.microsoft.com/office/drawing/2018/hyperlinkcolor" val="tx"/>
                    </a:ext>
                  </a:extLst>
                </a:hlinkClick>
              </a:rPr>
            </a:br>
            <a:r>
              <a:rPr lang="en-US" sz="1500" dirty="0">
                <a:hlinkClick r:id="rId3">
                  <a:extLst>
                    <a:ext uri="{A12FA001-AC4F-418D-AE19-62706E023703}">
                      <ahyp:hlinkClr xmlns:ahyp="http://schemas.microsoft.com/office/drawing/2018/hyperlinkcolor" val="tx"/>
                    </a:ext>
                  </a:extLst>
                </a:hlinkClick>
              </a:rPr>
              <a:t>The Health Foundation</a:t>
            </a:r>
            <a:endParaRPr lang="en-CA" sz="1500" dirty="0"/>
          </a:p>
          <a:p>
            <a:endParaRPr lang="en-US" dirty="0"/>
          </a:p>
        </p:txBody>
      </p:sp>
      <p:sp>
        <p:nvSpPr>
          <p:cNvPr id="3" name="Title 3">
            <a:extLst>
              <a:ext uri="{FF2B5EF4-FFF2-40B4-BE49-F238E27FC236}">
                <a16:creationId xmlns:a16="http://schemas.microsoft.com/office/drawing/2014/main" id="{C9CD475D-E4DB-E4B5-ADD7-1BC1519FD576}"/>
              </a:ext>
            </a:extLst>
          </p:cNvPr>
          <p:cNvSpPr txBox="1">
            <a:spLocks noGrp="1"/>
          </p:cNvSpPr>
          <p:nvPr>
            <p:ph type="title" idx="4294967295"/>
          </p:nvPr>
        </p:nvSpPr>
        <p:spPr>
          <a:xfrm>
            <a:off x="838200" y="850509"/>
            <a:ext cx="4472836" cy="257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a:ea typeface="+mj-ea"/>
                <a:cs typeface="Arial"/>
              </a:rPr>
              <a:t>Measurement and Monitoring </a:t>
            </a:r>
            <a:br>
              <a:rPr kumimoji="0" lang="en-US" sz="4400" b="1" i="0" u="none" strike="noStrike" kern="1200" cap="none" spc="0" normalizeH="0" baseline="0" noProof="0" dirty="0">
                <a:ln>
                  <a:noFill/>
                </a:ln>
                <a:solidFill>
                  <a:schemeClr val="accent1"/>
                </a:solidFill>
                <a:effectLst/>
                <a:uLnTx/>
                <a:uFillTx/>
                <a:latin typeface="Arial"/>
                <a:ea typeface="+mj-ea"/>
                <a:cs typeface="Arial"/>
              </a:rPr>
            </a:br>
            <a:r>
              <a:rPr kumimoji="0" lang="en-US" sz="4400" b="1" i="0" u="none" strike="noStrike" kern="1200" cap="none" spc="0" normalizeH="0" baseline="0" noProof="0" dirty="0">
                <a:ln>
                  <a:noFill/>
                </a:ln>
                <a:solidFill>
                  <a:schemeClr val="accent1"/>
                </a:solidFill>
                <a:effectLst/>
                <a:uLnTx/>
                <a:uFillTx/>
                <a:latin typeface="Arial"/>
                <a:ea typeface="+mj-ea"/>
                <a:cs typeface="Arial"/>
              </a:rPr>
              <a:t>of Safety Framework</a:t>
            </a:r>
          </a:p>
        </p:txBody>
      </p:sp>
      <p:pic>
        <p:nvPicPr>
          <p:cNvPr id="10" name="Picture 9">
            <a:extLst>
              <a:ext uri="{FF2B5EF4-FFF2-40B4-BE49-F238E27FC236}">
                <a16:creationId xmlns:a16="http://schemas.microsoft.com/office/drawing/2014/main" id="{1EB19F43-FFCD-9171-D0E2-35B15CB0ECF2}"/>
              </a:ext>
            </a:extLst>
          </p:cNvPr>
          <p:cNvPicPr>
            <a:picLocks noChangeAspect="1"/>
          </p:cNvPicPr>
          <p:nvPr/>
        </p:nvPicPr>
        <p:blipFill>
          <a:blip r:embed="rId4"/>
          <a:stretch>
            <a:fillRect/>
          </a:stretch>
        </p:blipFill>
        <p:spPr>
          <a:xfrm>
            <a:off x="5308827" y="1023839"/>
            <a:ext cx="5169292" cy="4879124"/>
          </a:xfrm>
          <a:prstGeom prst="rect">
            <a:avLst/>
          </a:prstGeom>
        </p:spPr>
      </p:pic>
    </p:spTree>
    <p:extLst>
      <p:ext uri="{BB962C8B-B14F-4D97-AF65-F5344CB8AC3E}">
        <p14:creationId xmlns:p14="http://schemas.microsoft.com/office/powerpoint/2010/main" val="39515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196C-373A-A59A-B24E-5B306F47B52C}"/>
              </a:ext>
            </a:extLst>
          </p:cNvPr>
          <p:cNvSpPr>
            <a:spLocks noGrp="1"/>
          </p:cNvSpPr>
          <p:nvPr>
            <p:ph type="sldNum" sz="quarter" idx="12"/>
          </p:nvPr>
        </p:nvSpPr>
        <p:spPr/>
        <p:txBody>
          <a:bodyPr/>
          <a:lstStyle/>
          <a:p>
            <a:fld id="{7D0AB2B7-A222-44FF-B180-C8F0FD623967}" type="slidenum">
              <a:rPr lang="en-CA" smtClean="0"/>
              <a:t>50</a:t>
            </a:fld>
            <a:endParaRPr lang="en-CA"/>
          </a:p>
        </p:txBody>
      </p:sp>
      <p:sp>
        <p:nvSpPr>
          <p:cNvPr id="4" name="Content Placeholder 2">
            <a:extLst>
              <a:ext uri="{FF2B5EF4-FFF2-40B4-BE49-F238E27FC236}">
                <a16:creationId xmlns:a16="http://schemas.microsoft.com/office/drawing/2014/main" id="{3AE5B721-369F-3AD2-7FE9-0905962E446B}"/>
              </a:ext>
            </a:extLst>
          </p:cNvPr>
          <p:cNvSpPr txBox="1">
            <a:spLocks/>
          </p:cNvSpPr>
          <p:nvPr/>
        </p:nvSpPr>
        <p:spPr>
          <a:xfrm>
            <a:off x="703616" y="1825493"/>
            <a:ext cx="7684028" cy="3886685"/>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GB" sz="1800" b="1" dirty="0"/>
              <a:t>Safety monitoring is critical </a:t>
            </a:r>
          </a:p>
          <a:p>
            <a:pPr marL="0" indent="0">
              <a:buClr>
                <a:schemeClr val="tx1"/>
              </a:buClr>
              <a:buNone/>
            </a:pPr>
            <a:r>
              <a:rPr lang="en-CA" sz="1800" dirty="0"/>
              <a:t>Anticipation and preparedness requires formal and informal methods that elicit safety information so we can understand how frontline healthcare services are delivered. This must be followed by timely action and intervention that anticipates and mitigates risk. </a:t>
            </a:r>
          </a:p>
          <a:p>
            <a:pPr marL="0" indent="0">
              <a:buClr>
                <a:schemeClr val="tx1"/>
              </a:buClr>
              <a:buNone/>
            </a:pPr>
            <a:endParaRPr lang="en-CA" sz="1800" dirty="0"/>
          </a:p>
          <a:p>
            <a:pPr marL="0" indent="0">
              <a:buClr>
                <a:schemeClr val="tx1"/>
              </a:buClr>
              <a:buNone/>
            </a:pPr>
            <a:r>
              <a:rPr lang="en-GB" sz="1800" b="1" dirty="0"/>
              <a:t>Anticipation and proactive approaches and measures for safety </a:t>
            </a:r>
          </a:p>
          <a:p>
            <a:pPr marL="0" indent="0">
              <a:buClr>
                <a:schemeClr val="tx1"/>
              </a:buClr>
              <a:buNone/>
            </a:pPr>
            <a:r>
              <a:rPr lang="en-GB" sz="1800" dirty="0"/>
              <a:t>Move away from using only lagging indicators and toward a mix of lagging and leading indicators. Note that there are many fewer examples of anticipation and preparedness metrics in healthcare studies than in the other four domains.</a:t>
            </a:r>
          </a:p>
          <a:p>
            <a:pPr marL="0" indent="0">
              <a:buClr>
                <a:schemeClr val="tx1"/>
              </a:buClr>
              <a:buNone/>
            </a:pPr>
            <a:endParaRPr lang="en-US" dirty="0"/>
          </a:p>
        </p:txBody>
      </p:sp>
      <p:sp>
        <p:nvSpPr>
          <p:cNvPr id="3" name="Title 1">
            <a:extLst>
              <a:ext uri="{FF2B5EF4-FFF2-40B4-BE49-F238E27FC236}">
                <a16:creationId xmlns:a16="http://schemas.microsoft.com/office/drawing/2014/main" id="{DD2311ED-4C82-3DB5-E5A5-D7910172D96B}"/>
              </a:ext>
            </a:extLst>
          </p:cNvPr>
          <p:cNvSpPr txBox="1">
            <a:spLocks noGrp="1"/>
          </p:cNvSpPr>
          <p:nvPr>
            <p:ph type="title" idx="4294967295"/>
          </p:nvPr>
        </p:nvSpPr>
        <p:spPr>
          <a:xfrm>
            <a:off x="703616" y="794103"/>
            <a:ext cx="10446984" cy="798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Value of anticipation &amp; preparedness</a:t>
            </a:r>
          </a:p>
        </p:txBody>
      </p:sp>
      <p:pic>
        <p:nvPicPr>
          <p:cNvPr id="7" name="Picture 6">
            <a:extLst>
              <a:ext uri="{FF2B5EF4-FFF2-40B4-BE49-F238E27FC236}">
                <a16:creationId xmlns:a16="http://schemas.microsoft.com/office/drawing/2014/main" id="{944E570D-D1DE-BF0F-C8EF-AE890860820F}"/>
              </a:ext>
            </a:extLst>
          </p:cNvPr>
          <p:cNvPicPr>
            <a:picLocks noChangeAspect="1"/>
          </p:cNvPicPr>
          <p:nvPr/>
        </p:nvPicPr>
        <p:blipFill>
          <a:blip r:embed="rId3"/>
          <a:stretch>
            <a:fillRect/>
          </a:stretch>
        </p:blipFill>
        <p:spPr>
          <a:xfrm>
            <a:off x="9889201" y="4494588"/>
            <a:ext cx="1982699" cy="1871404"/>
          </a:xfrm>
          <a:prstGeom prst="rect">
            <a:avLst/>
          </a:prstGeom>
        </p:spPr>
      </p:pic>
      <p:pic>
        <p:nvPicPr>
          <p:cNvPr id="8" name="Picture 7">
            <a:extLst>
              <a:ext uri="{FF2B5EF4-FFF2-40B4-BE49-F238E27FC236}">
                <a16:creationId xmlns:a16="http://schemas.microsoft.com/office/drawing/2014/main" id="{23DC8314-3950-7F88-88B9-7BAE534FC821}"/>
              </a:ext>
            </a:extLst>
          </p:cNvPr>
          <p:cNvPicPr>
            <a:picLocks noChangeAspect="1"/>
          </p:cNvPicPr>
          <p:nvPr/>
        </p:nvPicPr>
        <p:blipFill>
          <a:blip r:embed="rId4"/>
          <a:stretch>
            <a:fillRect/>
          </a:stretch>
        </p:blipFill>
        <p:spPr>
          <a:xfrm>
            <a:off x="9998256" y="5800989"/>
            <a:ext cx="682464" cy="687557"/>
          </a:xfrm>
          <a:prstGeom prst="rect">
            <a:avLst/>
          </a:prstGeom>
        </p:spPr>
      </p:pic>
    </p:spTree>
    <p:extLst>
      <p:ext uri="{BB962C8B-B14F-4D97-AF65-F5344CB8AC3E}">
        <p14:creationId xmlns:p14="http://schemas.microsoft.com/office/powerpoint/2010/main" val="1933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51</a:t>
            </a:fld>
            <a:endParaRPr lang="en-CA"/>
          </a:p>
        </p:txBody>
      </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52396"/>
            <a:ext cx="104469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a:t>
            </a:r>
            <a:b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“Will care be safe </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in the future?” </a:t>
            </a:r>
          </a:p>
        </p:txBody>
      </p:sp>
      <p:pic>
        <p:nvPicPr>
          <p:cNvPr id="6" name="Picture 5">
            <a:extLst>
              <a:ext uri="{FF2B5EF4-FFF2-40B4-BE49-F238E27FC236}">
                <a16:creationId xmlns:a16="http://schemas.microsoft.com/office/drawing/2014/main" id="{C21068CD-8EC6-5CD0-A1B2-6A3886181368}"/>
              </a:ext>
            </a:extLst>
          </p:cNvPr>
          <p:cNvPicPr>
            <a:picLocks noChangeAspect="1"/>
          </p:cNvPicPr>
          <p:nvPr/>
        </p:nvPicPr>
        <p:blipFill>
          <a:blip r:embed="rId3"/>
          <a:stretch>
            <a:fillRect/>
          </a:stretch>
        </p:blipFill>
        <p:spPr>
          <a:xfrm>
            <a:off x="9889201" y="4494588"/>
            <a:ext cx="1982699" cy="1871404"/>
          </a:xfrm>
          <a:prstGeom prst="rect">
            <a:avLst/>
          </a:prstGeom>
        </p:spPr>
      </p:pic>
      <p:pic>
        <p:nvPicPr>
          <p:cNvPr id="7" name="Picture 6">
            <a:extLst>
              <a:ext uri="{FF2B5EF4-FFF2-40B4-BE49-F238E27FC236}">
                <a16:creationId xmlns:a16="http://schemas.microsoft.com/office/drawing/2014/main" id="{F66CB785-394C-F14E-A10B-194C526E31E0}"/>
              </a:ext>
            </a:extLst>
          </p:cNvPr>
          <p:cNvPicPr>
            <a:picLocks noChangeAspect="1"/>
          </p:cNvPicPr>
          <p:nvPr/>
        </p:nvPicPr>
        <p:blipFill>
          <a:blip r:embed="rId4"/>
          <a:stretch>
            <a:fillRect/>
          </a:stretch>
        </p:blipFill>
        <p:spPr>
          <a:xfrm>
            <a:off x="9998256" y="5800989"/>
            <a:ext cx="682464" cy="687557"/>
          </a:xfrm>
          <a:prstGeom prst="rect">
            <a:avLst/>
          </a:prstGeom>
        </p:spPr>
      </p:pic>
    </p:spTree>
    <p:extLst>
      <p:ext uri="{BB962C8B-B14F-4D97-AF65-F5344CB8AC3E}">
        <p14:creationId xmlns:p14="http://schemas.microsoft.com/office/powerpoint/2010/main" val="250813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52</a:t>
            </a:fld>
            <a:endParaRPr lang="en-CA"/>
          </a:p>
        </p:txBody>
      </p:sp>
      <p:pic>
        <p:nvPicPr>
          <p:cNvPr id="8" name="Picture 7">
            <a:extLst>
              <a:ext uri="{FF2B5EF4-FFF2-40B4-BE49-F238E27FC236}">
                <a16:creationId xmlns:a16="http://schemas.microsoft.com/office/drawing/2014/main" id="{A0E5D980-1704-D40E-5119-B98DE35413C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0896" y="2147921"/>
            <a:ext cx="5347949" cy="2518961"/>
          </a:xfrm>
          <a:prstGeom prst="rect">
            <a:avLst/>
          </a:prstGeom>
        </p:spPr>
      </p:pic>
      <p:pic>
        <p:nvPicPr>
          <p:cNvPr id="11" name="Picture 10" descr="Anticipation &amp; preparedness. Will care be safe in the future?">
            <a:extLst>
              <a:ext uri="{FF2B5EF4-FFF2-40B4-BE49-F238E27FC236}">
                <a16:creationId xmlns:a16="http://schemas.microsoft.com/office/drawing/2014/main" id="{F38FC3CF-742E-1318-7DD8-E9C57F6FF016}"/>
              </a:ext>
            </a:extLst>
          </p:cNvPr>
          <p:cNvPicPr>
            <a:picLocks noChangeAspect="1"/>
          </p:cNvPicPr>
          <p:nvPr/>
        </p:nvPicPr>
        <p:blipFill>
          <a:blip r:embed="rId5"/>
          <a:srcRect/>
          <a:stretch/>
        </p:blipFill>
        <p:spPr>
          <a:xfrm>
            <a:off x="7469707" y="2001315"/>
            <a:ext cx="3207476" cy="3207476"/>
          </a:xfrm>
          <a:prstGeom prst="rect">
            <a:avLst/>
          </a:prstGeom>
        </p:spPr>
      </p:pic>
      <p:sp>
        <p:nvSpPr>
          <p:cNvPr id="9" name="TextBox 8">
            <a:extLst>
              <a:ext uri="{FF2B5EF4-FFF2-40B4-BE49-F238E27FC236}">
                <a16:creationId xmlns:a16="http://schemas.microsoft.com/office/drawing/2014/main" id="{70F2F6B7-B9D3-835A-AA87-16C5DF5F1452}"/>
              </a:ext>
            </a:extLst>
          </p:cNvPr>
          <p:cNvSpPr txBox="1"/>
          <p:nvPr/>
        </p:nvSpPr>
        <p:spPr>
          <a:xfrm>
            <a:off x="2056858" y="3681253"/>
            <a:ext cx="4039142" cy="1061829"/>
          </a:xfrm>
          <a:prstGeom prst="rect">
            <a:avLst/>
          </a:prstGeom>
          <a:noFill/>
        </p:spPr>
        <p:txBody>
          <a:bodyPr wrap="square" rtlCol="0">
            <a:spAutoFit/>
          </a:bodyPr>
          <a:lstStyle/>
          <a:p>
            <a:pPr marL="342900" indent="-342900">
              <a:buAutoNum type="arabicPeriod"/>
            </a:pPr>
            <a:r>
              <a:rPr lang="en-GB" sz="1500" dirty="0">
                <a:solidFill>
                  <a:schemeClr val="bg1"/>
                </a:solidFill>
              </a:rPr>
              <a:t>Looking at other data sets differently</a:t>
            </a:r>
          </a:p>
          <a:p>
            <a:pPr marL="342900" indent="-342900">
              <a:buAutoNum type="arabicPeriod"/>
            </a:pPr>
            <a:r>
              <a:rPr lang="en-US" sz="1500" dirty="0">
                <a:solidFill>
                  <a:schemeClr val="bg1"/>
                </a:solidFill>
              </a:rPr>
              <a:t>Horizon scanning to proactively identify emerging and future safety risks</a:t>
            </a:r>
          </a:p>
          <a:p>
            <a:endParaRPr lang="en-US" dirty="0">
              <a:solidFill>
                <a:schemeClr val="bg1"/>
              </a:solidFill>
            </a:endParaRPr>
          </a:p>
        </p:txBody>
      </p:sp>
      <p:sp>
        <p:nvSpPr>
          <p:cNvPr id="10" name="Title 9">
            <a:extLst>
              <a:ext uri="{FF2B5EF4-FFF2-40B4-BE49-F238E27FC236}">
                <a16:creationId xmlns:a16="http://schemas.microsoft.com/office/drawing/2014/main" id="{709AC3E7-D3F5-BDC5-BA59-52894E7E934D}"/>
              </a:ext>
            </a:extLst>
          </p:cNvPr>
          <p:cNvSpPr txBox="1">
            <a:spLocks noGrp="1"/>
          </p:cNvSpPr>
          <p:nvPr>
            <p:ph type="title" idx="4294967295"/>
          </p:nvPr>
        </p:nvSpPr>
        <p:spPr>
          <a:xfrm>
            <a:off x="2385628" y="2861044"/>
            <a:ext cx="3121798"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bg1"/>
                </a:solidFill>
                <a:effectLst/>
                <a:uLnTx/>
                <a:uFillTx/>
                <a:latin typeface="+mn-lt"/>
                <a:ea typeface="+mn-ea"/>
                <a:cs typeface="+mn-cs"/>
              </a:rPr>
              <a:t>Anticipation &amp; preparedness</a:t>
            </a:r>
          </a:p>
        </p:txBody>
      </p:sp>
      <p:pic>
        <p:nvPicPr>
          <p:cNvPr id="3" name="Picture 2">
            <a:extLst>
              <a:ext uri="{FF2B5EF4-FFF2-40B4-BE49-F238E27FC236}">
                <a16:creationId xmlns:a16="http://schemas.microsoft.com/office/drawing/2014/main" id="{535C66E4-F07B-19B5-2DFC-639F73DE3C59}"/>
              </a:ext>
            </a:extLst>
          </p:cNvPr>
          <p:cNvPicPr>
            <a:picLocks noChangeAspect="1"/>
          </p:cNvPicPr>
          <p:nvPr/>
        </p:nvPicPr>
        <p:blipFill>
          <a:blip r:embed="rId6"/>
          <a:stretch>
            <a:fillRect/>
          </a:stretch>
        </p:blipFill>
        <p:spPr>
          <a:xfrm>
            <a:off x="7458554" y="2001315"/>
            <a:ext cx="3218629" cy="3242649"/>
          </a:xfrm>
          <a:prstGeom prst="rect">
            <a:avLst/>
          </a:prstGeom>
        </p:spPr>
      </p:pic>
    </p:spTree>
    <p:extLst>
      <p:ext uri="{BB962C8B-B14F-4D97-AF65-F5344CB8AC3E}">
        <p14:creationId xmlns:p14="http://schemas.microsoft.com/office/powerpoint/2010/main" val="126638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0729D9-2871-2E38-E4E1-2D652175AE14}"/>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3" name="Slide Number Placeholder 2">
            <a:extLst>
              <a:ext uri="{FF2B5EF4-FFF2-40B4-BE49-F238E27FC236}">
                <a16:creationId xmlns:a16="http://schemas.microsoft.com/office/drawing/2014/main" id="{1BEA1D23-ECE4-37F5-C325-622375DED490}"/>
              </a:ext>
            </a:extLst>
          </p:cNvPr>
          <p:cNvSpPr>
            <a:spLocks noGrp="1"/>
          </p:cNvSpPr>
          <p:nvPr>
            <p:ph type="sldNum" sz="quarter" idx="12"/>
          </p:nvPr>
        </p:nvSpPr>
        <p:spPr/>
        <p:txBody>
          <a:bodyPr/>
          <a:lstStyle/>
          <a:p>
            <a:fld id="{7D0AB2B7-A222-44FF-B180-C8F0FD623967}" type="slidenum">
              <a:rPr lang="en-CA" smtClean="0"/>
              <a:t>53</a:t>
            </a:fld>
            <a:endParaRPr lang="en-CA"/>
          </a:p>
        </p:txBody>
      </p:sp>
      <p:pic>
        <p:nvPicPr>
          <p:cNvPr id="8" name="Picture 7">
            <a:extLst>
              <a:ext uri="{FF2B5EF4-FFF2-40B4-BE49-F238E27FC236}">
                <a16:creationId xmlns:a16="http://schemas.microsoft.com/office/drawing/2014/main" id="{EE03ED50-C232-F700-AAFF-107B214E8B8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5" name="Rectangle: Rounded Corners 18">
            <a:extLst>
              <a:ext uri="{FF2B5EF4-FFF2-40B4-BE49-F238E27FC236}">
                <a16:creationId xmlns:a16="http://schemas.microsoft.com/office/drawing/2014/main" id="{75A26D3E-079D-35B2-FEC8-43043B29AE74}"/>
              </a:ext>
              <a:ext uri="{C183D7F6-B498-43B3-948B-1728B52AA6E4}">
                <adec:decorative xmlns:adec="http://schemas.microsoft.com/office/drawing/2017/decorative" val="1"/>
              </a:ext>
            </a:extLst>
          </p:cNvPr>
          <p:cNvSpPr/>
          <p:nvPr/>
        </p:nvSpPr>
        <p:spPr>
          <a:xfrm>
            <a:off x="505211" y="2778652"/>
            <a:ext cx="6033376" cy="1815926"/>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a:solidFill>
                <a:schemeClr val="bg1"/>
              </a:solidFill>
              <a:latin typeface="Lato Light" charset="0"/>
              <a:cs typeface="Lato Light" charset="0"/>
            </a:endParaRPr>
          </a:p>
        </p:txBody>
      </p:sp>
      <p:sp>
        <p:nvSpPr>
          <p:cNvPr id="6" name="Text Placeholder 1">
            <a:extLst>
              <a:ext uri="{FF2B5EF4-FFF2-40B4-BE49-F238E27FC236}">
                <a16:creationId xmlns:a16="http://schemas.microsoft.com/office/drawing/2014/main" id="{9FA94F12-CF4A-2FCE-64A9-07860329D4EF}"/>
              </a:ext>
            </a:extLst>
          </p:cNvPr>
          <p:cNvSpPr txBox="1">
            <a:spLocks/>
          </p:cNvSpPr>
          <p:nvPr/>
        </p:nvSpPr>
        <p:spPr>
          <a:xfrm>
            <a:off x="838201" y="2999988"/>
            <a:ext cx="5257799" cy="3316482"/>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fontAlgn="auto">
              <a:lnSpc>
                <a:spcPct val="90000"/>
              </a:lnSpc>
              <a:spcBef>
                <a:spcPts val="0"/>
              </a:spcBef>
              <a:spcAft>
                <a:spcPts val="600"/>
              </a:spcAft>
              <a:buClrTx/>
              <a:buSzTx/>
              <a:buNone/>
              <a:tabLst/>
              <a:defRPr/>
            </a:pPr>
            <a:r>
              <a:rPr kumimoji="0" lang="en-US" sz="2500" b="1" i="0" u="none" strike="noStrike" cap="none" spc="0" normalizeH="0" baseline="0" noProof="0" dirty="0">
                <a:ln>
                  <a:noFill/>
                </a:ln>
                <a:solidFill>
                  <a:schemeClr val="bg1"/>
                </a:solidFill>
                <a:effectLst/>
                <a:uLnTx/>
                <a:uFillTx/>
              </a:rPr>
              <a:t>Reflective question</a:t>
            </a:r>
          </a:p>
          <a:p>
            <a:pPr marL="0" marR="0" lvl="0" indent="0" fontAlgn="auto">
              <a:lnSpc>
                <a:spcPct val="90000"/>
              </a:lnSpc>
              <a:spcBef>
                <a:spcPts val="0"/>
              </a:spcBef>
              <a:spcAft>
                <a:spcPts val="600"/>
              </a:spcAft>
              <a:buClrTx/>
              <a:buSzTx/>
              <a:buNone/>
              <a:tabLst/>
              <a:defRPr/>
            </a:pPr>
            <a:r>
              <a:rPr kumimoji="0" lang="en-US" sz="1800" b="0" i="0" u="none" strike="noStrike" cap="none" spc="0" normalizeH="0" baseline="0" noProof="0" dirty="0">
                <a:ln>
                  <a:noFill/>
                </a:ln>
                <a:solidFill>
                  <a:schemeClr val="bg1"/>
                </a:solidFill>
                <a:effectLst/>
                <a:uLnTx/>
                <a:uFillTx/>
              </a:rPr>
              <a:t>What other data sets might shine a light on the emerging patient and staff safety threats that our team or organization is facing?</a:t>
            </a:r>
          </a:p>
        </p:txBody>
      </p:sp>
      <p:sp>
        <p:nvSpPr>
          <p:cNvPr id="4" name="Title 1">
            <a:extLst>
              <a:ext uri="{FF2B5EF4-FFF2-40B4-BE49-F238E27FC236}">
                <a16:creationId xmlns:a16="http://schemas.microsoft.com/office/drawing/2014/main" id="{C97DFABF-9824-4D52-79E9-DA80457E0968}"/>
              </a:ext>
            </a:extLst>
          </p:cNvPr>
          <p:cNvSpPr txBox="1">
            <a:spLocks noGrp="1"/>
          </p:cNvSpPr>
          <p:nvPr>
            <p:ph type="title" idx="4294967295"/>
          </p:nvPr>
        </p:nvSpPr>
        <p:spPr>
          <a:xfrm>
            <a:off x="838200" y="537586"/>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Looking at other 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sets differently</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pic>
        <p:nvPicPr>
          <p:cNvPr id="12" name="Picture 11">
            <a:extLst>
              <a:ext uri="{FF2B5EF4-FFF2-40B4-BE49-F238E27FC236}">
                <a16:creationId xmlns:a16="http://schemas.microsoft.com/office/drawing/2014/main" id="{92861C5F-7615-CB44-563F-DD780D38FE66}"/>
              </a:ext>
            </a:extLst>
          </p:cNvPr>
          <p:cNvPicPr>
            <a:picLocks noChangeAspect="1"/>
          </p:cNvPicPr>
          <p:nvPr/>
        </p:nvPicPr>
        <p:blipFill>
          <a:blip r:embed="rId5"/>
          <a:stretch>
            <a:fillRect/>
          </a:stretch>
        </p:blipFill>
        <p:spPr>
          <a:xfrm>
            <a:off x="9669543" y="1713482"/>
            <a:ext cx="682464" cy="687557"/>
          </a:xfrm>
          <a:prstGeom prst="rect">
            <a:avLst/>
          </a:prstGeom>
        </p:spPr>
      </p:pic>
    </p:spTree>
    <p:extLst>
      <p:ext uri="{BB962C8B-B14F-4D97-AF65-F5344CB8AC3E}">
        <p14:creationId xmlns:p14="http://schemas.microsoft.com/office/powerpoint/2010/main" val="32313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54</a:t>
            </a:fld>
            <a:endParaRPr lang="en-CA"/>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2" y="2459062"/>
            <a:ext cx="6540129" cy="4631394"/>
          </a:xfrm>
        </p:spPr>
        <p:txBody>
          <a:bodyPr>
            <a:normAutofit/>
          </a:bodyPr>
          <a:lstStyle/>
          <a:p>
            <a:pPr marL="0" marR="0" lvl="0" indent="0" fontAlgn="auto">
              <a:lnSpc>
                <a:spcPct val="90000"/>
              </a:lnSpc>
              <a:spcBef>
                <a:spcPts val="0"/>
              </a:spcBef>
              <a:spcAft>
                <a:spcPts val="600"/>
              </a:spcAft>
              <a:buClrTx/>
              <a:buSzTx/>
              <a:buNone/>
              <a:tabLst/>
              <a:defRPr/>
            </a:pPr>
            <a:r>
              <a:rPr lang="en-US" sz="3600" b="1" dirty="0"/>
              <a:t>Background</a:t>
            </a:r>
          </a:p>
          <a:p>
            <a:pPr>
              <a:spcBef>
                <a:spcPts val="0"/>
              </a:spcBef>
              <a:spcAft>
                <a:spcPts val="600"/>
              </a:spcAft>
              <a:buClrTx/>
              <a:defRPr/>
            </a:pPr>
            <a:r>
              <a:rPr kumimoji="0" lang="en-US" sz="1800" b="0" i="0" u="none" strike="noStrike" cap="none" spc="0" normalizeH="0" baseline="0" noProof="0" dirty="0">
                <a:ln>
                  <a:noFill/>
                </a:ln>
                <a:effectLst/>
                <a:uLnTx/>
                <a:uFillTx/>
              </a:rPr>
              <a:t>Anticipation and preparedness </a:t>
            </a:r>
            <a:r>
              <a:rPr lang="en-US" sz="1800" dirty="0"/>
              <a:t>can be enhanced when leaders look beyond what is traditionally presented as patient safety data in board and senior leadership reports. </a:t>
            </a:r>
          </a:p>
          <a:p>
            <a:pPr>
              <a:spcBef>
                <a:spcPts val="0"/>
              </a:spcBef>
              <a:spcAft>
                <a:spcPts val="600"/>
              </a:spcAft>
              <a:buClrTx/>
              <a:defRPr/>
            </a:pPr>
            <a:r>
              <a:rPr lang="en-US" sz="1800" dirty="0"/>
              <a:t>All too often, the patient safety data that leaders are presented with focuses on patient harm – but safety is far broader than physical harm.</a:t>
            </a:r>
          </a:p>
          <a:p>
            <a:pPr>
              <a:spcAft>
                <a:spcPts val="600"/>
              </a:spcAft>
              <a:defRPr/>
            </a:pPr>
            <a:r>
              <a:rPr lang="en-US" sz="1800" dirty="0"/>
              <a:t>By looking at data sets not traditionally labeled as patient safety data, senior leaders can proactively identify what could go wrong, before an incident occurs. </a:t>
            </a:r>
          </a:p>
          <a:p>
            <a:pPr marL="0" inden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Looking at other 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sets differently</a:t>
            </a:r>
            <a:b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62AA17E0-05E4-3041-1F42-822D7DF548FF}"/>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8" name="Picture 7">
            <a:extLst>
              <a:ext uri="{FF2B5EF4-FFF2-40B4-BE49-F238E27FC236}">
                <a16:creationId xmlns:a16="http://schemas.microsoft.com/office/drawing/2014/main" id="{90F5FA24-E005-3598-7E54-C3C64362072E}"/>
              </a:ext>
            </a:extLst>
          </p:cNvPr>
          <p:cNvPicPr>
            <a:picLocks noChangeAspect="1"/>
          </p:cNvPicPr>
          <p:nvPr/>
        </p:nvPicPr>
        <p:blipFill>
          <a:blip r:embed="rId4"/>
          <a:stretch>
            <a:fillRect/>
          </a:stretch>
        </p:blipFill>
        <p:spPr>
          <a:xfrm>
            <a:off x="9669543" y="1713482"/>
            <a:ext cx="682464" cy="687557"/>
          </a:xfrm>
          <a:prstGeom prst="rect">
            <a:avLst/>
          </a:prstGeom>
        </p:spPr>
      </p:pic>
    </p:spTree>
    <p:extLst>
      <p:ext uri="{BB962C8B-B14F-4D97-AF65-F5344CB8AC3E}">
        <p14:creationId xmlns:p14="http://schemas.microsoft.com/office/powerpoint/2010/main" val="41307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55</a:t>
            </a:fld>
            <a:endParaRPr lang="en-CA"/>
          </a:p>
        </p:txBody>
      </p:sp>
      <p:sp>
        <p:nvSpPr>
          <p:cNvPr id="3" name="Rectangle: Rounded Corners 18">
            <a:extLst>
              <a:ext uri="{FF2B5EF4-FFF2-40B4-BE49-F238E27FC236}">
                <a16:creationId xmlns:a16="http://schemas.microsoft.com/office/drawing/2014/main" id="{118A75F8-01DC-B2F1-EF94-96D9B4AEB443}"/>
              </a:ext>
              <a:ext uri="{C183D7F6-B498-43B3-948B-1728B52AA6E4}">
                <adec:decorative xmlns:adec="http://schemas.microsoft.com/office/drawing/2017/decorative" val="1"/>
              </a:ext>
            </a:extLst>
          </p:cNvPr>
          <p:cNvSpPr/>
          <p:nvPr/>
        </p:nvSpPr>
        <p:spPr>
          <a:xfrm>
            <a:off x="466839" y="2612014"/>
            <a:ext cx="7058345" cy="1279957"/>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7" name="Content Placeholder 8">
            <a:extLst>
              <a:ext uri="{FF2B5EF4-FFF2-40B4-BE49-F238E27FC236}">
                <a16:creationId xmlns:a16="http://schemas.microsoft.com/office/drawing/2014/main" id="{7AAC9258-D5BE-53C5-48EB-0AA333A8AA5A}"/>
              </a:ext>
            </a:extLst>
          </p:cNvPr>
          <p:cNvSpPr txBox="1">
            <a:spLocks/>
          </p:cNvSpPr>
          <p:nvPr/>
        </p:nvSpPr>
        <p:spPr>
          <a:xfrm>
            <a:off x="6225010" y="3816967"/>
            <a:ext cx="3896520" cy="2904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a:p>
            <a:r>
              <a:rPr kumimoji="0" lang="en-US" sz="1800" b="0" i="0" u="none" strike="noStrike" cap="none" spc="0" normalizeH="0" baseline="0" noProof="0" dirty="0">
                <a:ln>
                  <a:noFill/>
                </a:ln>
                <a:effectLst/>
                <a:uLnTx/>
                <a:uFillTx/>
              </a:rPr>
              <a:t>staff turnover, skill mix and sickness data </a:t>
            </a:r>
          </a:p>
          <a:p>
            <a:r>
              <a:rPr kumimoji="0" lang="en-US" sz="1800" b="0" i="0" u="none" strike="noStrike" cap="none" spc="0" normalizeH="0" baseline="0" noProof="0" dirty="0">
                <a:ln>
                  <a:noFill/>
                </a:ln>
                <a:effectLst/>
                <a:uLnTx/>
                <a:uFillTx/>
              </a:rPr>
              <a:t>statutory and mandatory training compliance levels</a:t>
            </a:r>
          </a:p>
          <a:p>
            <a:r>
              <a:rPr kumimoji="0" lang="en-US" sz="1800" b="0" i="0" u="none" strike="noStrike" cap="none" spc="0" normalizeH="0" baseline="0" noProof="0" dirty="0">
                <a:ln>
                  <a:noFill/>
                </a:ln>
                <a:effectLst/>
                <a:uLnTx/>
                <a:uFillTx/>
              </a:rPr>
              <a:t>Patient experience data, including compliments and concerns</a:t>
            </a:r>
            <a:endParaRPr lang="en-CA" sz="1800" dirty="0"/>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556983" y="2778652"/>
            <a:ext cx="6860822" cy="3577698"/>
          </a:xfrm>
        </p:spPr>
        <p:txBody>
          <a:bodyPr>
            <a:normAutofit/>
          </a:bodyPr>
          <a:lstStyle/>
          <a:p>
            <a:pPr marL="0" indent="0">
              <a:spcBef>
                <a:spcPts val="0"/>
              </a:spcBef>
              <a:spcAft>
                <a:spcPts val="600"/>
              </a:spcAft>
              <a:buClr>
                <a:schemeClr val="tx1"/>
              </a:buClr>
              <a:buNone/>
              <a:defRPr/>
            </a:pPr>
            <a:r>
              <a:rPr lang="en-US" sz="2500" b="1" dirty="0">
                <a:solidFill>
                  <a:schemeClr val="bg1"/>
                </a:solidFill>
              </a:rPr>
              <a:t>This safety theme cloud is asking you to </a:t>
            </a:r>
            <a:endParaRPr lang="en-US" sz="2500" dirty="0">
              <a:solidFill>
                <a:schemeClr val="bg1"/>
              </a:solidFill>
            </a:endParaRPr>
          </a:p>
          <a:p>
            <a:pPr marL="0" marR="0" lvl="0" indent="0" fontAlgn="auto">
              <a:lnSpc>
                <a:spcPct val="90000"/>
              </a:lnSpc>
              <a:spcBef>
                <a:spcPts val="0"/>
              </a:spcBef>
              <a:spcAft>
                <a:spcPts val="600"/>
              </a:spcAft>
              <a:buClr>
                <a:schemeClr val="tx1"/>
              </a:buClr>
              <a:buSzTx/>
              <a:buNone/>
              <a:tabLst/>
              <a:defRPr/>
            </a:pPr>
            <a:r>
              <a:rPr kumimoji="0" lang="en-US" sz="1600" b="0" i="0" u="none" strike="noStrike" cap="none" spc="0" normalizeH="0" baseline="0" noProof="0" dirty="0">
                <a:ln>
                  <a:noFill/>
                </a:ln>
                <a:solidFill>
                  <a:schemeClr val="bg1"/>
                </a:solidFill>
                <a:effectLst/>
                <a:uLnTx/>
                <a:uFillTx/>
              </a:rPr>
              <a:t>consider how </a:t>
            </a:r>
            <a:r>
              <a:rPr lang="en-US" sz="1600" dirty="0">
                <a:solidFill>
                  <a:schemeClr val="bg1"/>
                </a:solidFill>
              </a:rPr>
              <a:t>other types of data you collect in your settings might inform your understanding of future safety risks.</a:t>
            </a:r>
          </a:p>
          <a:p>
            <a:pPr marL="0" marR="0" lvl="0" indent="0" fontAlgn="auto">
              <a:lnSpc>
                <a:spcPct val="90000"/>
              </a:lnSpc>
              <a:spcBef>
                <a:spcPts val="0"/>
              </a:spcBef>
              <a:spcAft>
                <a:spcPts val="600"/>
              </a:spcAft>
              <a:buClr>
                <a:schemeClr val="tx1"/>
              </a:buClr>
              <a:buSzTx/>
              <a:buNone/>
              <a:tabLst/>
              <a:defRPr/>
            </a:pPr>
            <a:endParaRPr lang="en-US" sz="1600" dirty="0"/>
          </a:p>
          <a:p>
            <a:pPr marL="0" indent="0">
              <a:buClr>
                <a:schemeClr val="tx1"/>
              </a:buClr>
              <a:buNone/>
            </a:pPr>
            <a:r>
              <a:rPr kumimoji="0" lang="en-US" sz="1800" b="0" i="0" u="none" strike="noStrike" cap="none" spc="0" normalizeH="0" baseline="0" noProof="0" dirty="0">
                <a:ln>
                  <a:noFill/>
                </a:ln>
                <a:effectLst/>
                <a:uLnTx/>
                <a:uFillTx/>
              </a:rPr>
              <a:t>Examples of other types of data:</a:t>
            </a:r>
          </a:p>
          <a:p>
            <a:pPr>
              <a:buClr>
                <a:schemeClr val="tx1"/>
              </a:buClr>
            </a:pPr>
            <a:r>
              <a:rPr lang="en-US" sz="1800" dirty="0"/>
              <a:t>client demographics and equity </a:t>
            </a:r>
            <a:r>
              <a:rPr lang="en-US" sz="1800" dirty="0" err="1"/>
              <a:t>stratifiers</a:t>
            </a:r>
            <a:r>
              <a:rPr lang="en-US" sz="1800" dirty="0"/>
              <a:t> </a:t>
            </a:r>
          </a:p>
          <a:p>
            <a:pPr>
              <a:buClr>
                <a:schemeClr val="tx1"/>
              </a:buClr>
            </a:pPr>
            <a:r>
              <a:rPr kumimoji="0" lang="en-US" sz="1800" b="0" i="0" u="none" strike="noStrike" cap="none" spc="0" normalizeH="0" baseline="0" noProof="0" dirty="0">
                <a:ln>
                  <a:noFill/>
                </a:ln>
                <a:effectLst/>
                <a:uLnTx/>
                <a:uFillTx/>
              </a:rPr>
              <a:t>referral rates and wait times</a:t>
            </a:r>
          </a:p>
          <a:p>
            <a:pPr>
              <a:buClr>
                <a:schemeClr val="tx1"/>
              </a:buClr>
            </a:pPr>
            <a:r>
              <a:rPr kumimoji="0" lang="en-US" sz="1800" b="0" i="0" u="none" strike="noStrike" cap="none" spc="0" normalizeH="0" baseline="0" noProof="0" dirty="0">
                <a:ln>
                  <a:noFill/>
                </a:ln>
                <a:effectLst/>
                <a:uLnTx/>
                <a:uFillTx/>
              </a:rPr>
              <a:t>leaving without being seen</a:t>
            </a:r>
          </a:p>
          <a:p>
            <a:pPr>
              <a:buClr>
                <a:schemeClr val="tx1"/>
              </a:buClr>
            </a:pPr>
            <a:r>
              <a:rPr kumimoji="0" lang="en-US" sz="1800" b="0" i="0" u="none" strike="noStrike" cap="none" spc="0" normalizeH="0" baseline="0" noProof="0" dirty="0">
                <a:ln>
                  <a:noFill/>
                </a:ln>
                <a:effectLst/>
                <a:uLnTx/>
                <a:uFillTx/>
              </a:rPr>
              <a:t>access to diagnostic testing, beds</a:t>
            </a:r>
            <a:r>
              <a:rPr lang="en-US" sz="1800" dirty="0"/>
              <a:t> and services</a:t>
            </a:r>
          </a:p>
          <a:p>
            <a:pPr>
              <a:buClr>
                <a:schemeClr val="tx1"/>
              </a:buClr>
            </a:pPr>
            <a:endParaRPr kumimoji="0" lang="en-US" sz="1600" b="0" i="0" u="none" strike="noStrike" cap="none" spc="0" normalizeH="0" baseline="0" noProof="0" dirty="0">
              <a:ln>
                <a:noFill/>
              </a:ln>
              <a:effectLst/>
              <a:uLnTx/>
              <a:uFillTx/>
            </a:endParaRPr>
          </a:p>
          <a:p>
            <a:pPr marL="0" indent="0">
              <a:buClr>
                <a:schemeClr val="tx1"/>
              </a:buClr>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537586"/>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600" spc="-15" dirty="0">
                <a:solidFill>
                  <a:srgbClr val="3E348F"/>
                </a:solidFill>
                <a:latin typeface="Arial Black" panose="020B0604020202020204" pitchFamily="34" charset="0"/>
                <a:cs typeface="Arial Black" panose="020B0604020202020204" pitchFamily="34" charset="0"/>
              </a:rPr>
              <a:t>t</a:t>
            </a:r>
            <a: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6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Looking at other data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sets differently</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endPar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pic>
        <p:nvPicPr>
          <p:cNvPr id="9" name="Picture 8">
            <a:extLst>
              <a:ext uri="{FF2B5EF4-FFF2-40B4-BE49-F238E27FC236}">
                <a16:creationId xmlns:a16="http://schemas.microsoft.com/office/drawing/2014/main" id="{55BC29C4-8744-27A2-AC31-A33D4AFE66DF}"/>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10" name="Picture 9">
            <a:extLst>
              <a:ext uri="{FF2B5EF4-FFF2-40B4-BE49-F238E27FC236}">
                <a16:creationId xmlns:a16="http://schemas.microsoft.com/office/drawing/2014/main" id="{9D23E69C-A5FC-5156-4BC1-BF06D292C41A}"/>
              </a:ext>
            </a:extLst>
          </p:cNvPr>
          <p:cNvPicPr>
            <a:picLocks noChangeAspect="1"/>
          </p:cNvPicPr>
          <p:nvPr/>
        </p:nvPicPr>
        <p:blipFill>
          <a:blip r:embed="rId4"/>
          <a:stretch>
            <a:fillRect/>
          </a:stretch>
        </p:blipFill>
        <p:spPr>
          <a:xfrm>
            <a:off x="9669543" y="1713482"/>
            <a:ext cx="682464" cy="687557"/>
          </a:xfrm>
          <a:prstGeom prst="rect">
            <a:avLst/>
          </a:prstGeom>
        </p:spPr>
      </p:pic>
    </p:spTree>
    <p:extLst>
      <p:ext uri="{BB962C8B-B14F-4D97-AF65-F5344CB8AC3E}">
        <p14:creationId xmlns:p14="http://schemas.microsoft.com/office/powerpoint/2010/main" val="2897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EF552B-7956-2C1C-A149-AAECBA183EF1}"/>
              </a:ext>
            </a:extLst>
          </p:cNvPr>
          <p:cNvSpPr>
            <a:spLocks noGrp="1"/>
          </p:cNvSpPr>
          <p:nvPr>
            <p:ph type="sldNum" sz="quarter" idx="12"/>
          </p:nvPr>
        </p:nvSpPr>
        <p:spPr/>
        <p:txBody>
          <a:bodyPr/>
          <a:lstStyle/>
          <a:p>
            <a:fld id="{7D0AB2B7-A222-44FF-B180-C8F0FD623967}" type="slidenum">
              <a:rPr lang="en-CA" smtClean="0"/>
              <a:t>56</a:t>
            </a:fld>
            <a:endParaRPr lang="en-CA"/>
          </a:p>
        </p:txBody>
      </p:sp>
      <p:pic>
        <p:nvPicPr>
          <p:cNvPr id="8" name="Picture 7">
            <a:extLst>
              <a:ext uri="{FF2B5EF4-FFF2-40B4-BE49-F238E27FC236}">
                <a16:creationId xmlns:a16="http://schemas.microsoft.com/office/drawing/2014/main" id="{6A439BDB-B4D7-2AB9-4BA4-D27753851ED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41630" y="3519977"/>
            <a:ext cx="3450370" cy="3331925"/>
          </a:xfrm>
          <a:prstGeom prst="rect">
            <a:avLst/>
          </a:prstGeom>
        </p:spPr>
      </p:pic>
      <p:sp>
        <p:nvSpPr>
          <p:cNvPr id="4" name="Rectangle: Rounded Corners 18">
            <a:extLst>
              <a:ext uri="{FF2B5EF4-FFF2-40B4-BE49-F238E27FC236}">
                <a16:creationId xmlns:a16="http://schemas.microsoft.com/office/drawing/2014/main" id="{52E3E8D5-6F5C-F317-4725-92B05FEC7462}"/>
              </a:ext>
              <a:ext uri="{C183D7F6-B498-43B3-948B-1728B52AA6E4}">
                <adec:decorative xmlns:adec="http://schemas.microsoft.com/office/drawing/2017/decorative" val="1"/>
              </a:ext>
            </a:extLst>
          </p:cNvPr>
          <p:cNvSpPr/>
          <p:nvPr/>
        </p:nvSpPr>
        <p:spPr>
          <a:xfrm>
            <a:off x="508000" y="2528711"/>
            <a:ext cx="5542845" cy="2157730"/>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5" name="Content Placeholder 8">
            <a:extLst>
              <a:ext uri="{FF2B5EF4-FFF2-40B4-BE49-F238E27FC236}">
                <a16:creationId xmlns:a16="http://schemas.microsoft.com/office/drawing/2014/main" id="{C287B029-3BA1-134E-F8B8-D50C2955A02D}"/>
              </a:ext>
            </a:extLst>
          </p:cNvPr>
          <p:cNvSpPr txBox="1">
            <a:spLocks/>
          </p:cNvSpPr>
          <p:nvPr/>
        </p:nvSpPr>
        <p:spPr>
          <a:xfrm>
            <a:off x="838200" y="2778652"/>
            <a:ext cx="5257800" cy="357769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defRPr/>
            </a:pPr>
            <a:r>
              <a:rPr lang="en-US" sz="2400" b="1" dirty="0">
                <a:solidFill>
                  <a:schemeClr val="bg1"/>
                </a:solidFill>
              </a:rPr>
              <a:t>Reflective question</a:t>
            </a:r>
          </a:p>
          <a:p>
            <a:pPr marL="0" indent="0">
              <a:spcAft>
                <a:spcPts val="600"/>
              </a:spcAft>
              <a:buFont typeface="Arial" panose="020B0604020202020204" pitchFamily="34" charset="0"/>
              <a:buNone/>
              <a:defRPr/>
            </a:pPr>
            <a:r>
              <a:rPr lang="en-US" sz="1800" dirty="0">
                <a:solidFill>
                  <a:schemeClr val="bg1"/>
                </a:solidFill>
              </a:rPr>
              <a:t>How do we, as leaders, ensure that we spend time horizon scanning for emerging and future safety risks to gain insight into whether care will be safe in the future?</a:t>
            </a:r>
            <a:endParaRPr lang="en-US" sz="1800" dirty="0">
              <a:solidFill>
                <a:schemeClr val="bg1"/>
              </a:solidFill>
              <a:ea typeface="Calibri"/>
            </a:endParaRPr>
          </a:p>
          <a:p>
            <a:pPr marL="0" indent="0">
              <a:buFont typeface="Arial" panose="020B0604020202020204" pitchFamily="34" charset="0"/>
              <a:buNone/>
            </a:pPr>
            <a:endParaRPr lang="en-CA" dirty="0">
              <a:solidFill>
                <a:schemeClr val="bg1"/>
              </a:solidFill>
            </a:endParaRPr>
          </a:p>
        </p:txBody>
      </p:sp>
      <p:sp>
        <p:nvSpPr>
          <p:cNvPr id="7" name="Title 1">
            <a:extLst>
              <a:ext uri="{FF2B5EF4-FFF2-40B4-BE49-F238E27FC236}">
                <a16:creationId xmlns:a16="http://schemas.microsoft.com/office/drawing/2014/main" id="{8F3CA94A-57C5-E9E6-9E77-A84DBA61822C}"/>
              </a:ext>
            </a:extLst>
          </p:cNvPr>
          <p:cNvSpPr txBox="1">
            <a:spLocks noGrp="1"/>
          </p:cNvSpPr>
          <p:nvPr>
            <p:ph type="title" idx="4294967295"/>
          </p:nvPr>
        </p:nvSpPr>
        <p:spPr>
          <a:xfrm>
            <a:off x="838200" y="37006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2: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Horizon scanning to proactively </a:t>
            </a:r>
            <a:b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identify emerging and future safety risks</a:t>
            </a:r>
          </a:p>
        </p:txBody>
      </p:sp>
      <p:pic>
        <p:nvPicPr>
          <p:cNvPr id="9" name="Picture 8">
            <a:extLst>
              <a:ext uri="{FF2B5EF4-FFF2-40B4-BE49-F238E27FC236}">
                <a16:creationId xmlns:a16="http://schemas.microsoft.com/office/drawing/2014/main" id="{49C38340-8930-3912-421E-AB47C53EA3F8}"/>
              </a:ext>
            </a:extLst>
          </p:cNvPr>
          <p:cNvPicPr>
            <a:picLocks noChangeAspect="1"/>
          </p:cNvPicPr>
          <p:nvPr/>
        </p:nvPicPr>
        <p:blipFill>
          <a:blip r:embed="rId4"/>
          <a:stretch>
            <a:fillRect/>
          </a:stretch>
        </p:blipFill>
        <p:spPr>
          <a:xfrm>
            <a:off x="9563703" y="404984"/>
            <a:ext cx="1982699" cy="1871404"/>
          </a:xfrm>
          <a:prstGeom prst="rect">
            <a:avLst/>
          </a:prstGeom>
        </p:spPr>
      </p:pic>
      <p:pic>
        <p:nvPicPr>
          <p:cNvPr id="10" name="Picture 9">
            <a:extLst>
              <a:ext uri="{FF2B5EF4-FFF2-40B4-BE49-F238E27FC236}">
                <a16:creationId xmlns:a16="http://schemas.microsoft.com/office/drawing/2014/main" id="{4781776A-B3C3-327C-1E97-231EF4C1759F}"/>
              </a:ext>
            </a:extLst>
          </p:cNvPr>
          <p:cNvPicPr>
            <a:picLocks noChangeAspect="1"/>
          </p:cNvPicPr>
          <p:nvPr/>
        </p:nvPicPr>
        <p:blipFill>
          <a:blip r:embed="rId5"/>
          <a:stretch>
            <a:fillRect/>
          </a:stretch>
        </p:blipFill>
        <p:spPr>
          <a:xfrm>
            <a:off x="9669543" y="1713482"/>
            <a:ext cx="682464" cy="687557"/>
          </a:xfrm>
          <a:prstGeom prst="rect">
            <a:avLst/>
          </a:prstGeom>
        </p:spPr>
      </p:pic>
    </p:spTree>
    <p:extLst>
      <p:ext uri="{BB962C8B-B14F-4D97-AF65-F5344CB8AC3E}">
        <p14:creationId xmlns:p14="http://schemas.microsoft.com/office/powerpoint/2010/main" val="35107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57</a:t>
            </a:fld>
            <a:endParaRPr lang="en-CA"/>
          </a:p>
        </p:txBody>
      </p:sp>
      <p:sp>
        <p:nvSpPr>
          <p:cNvPr id="2" name="Content Placeholder 8">
            <a:extLst>
              <a:ext uri="{FF2B5EF4-FFF2-40B4-BE49-F238E27FC236}">
                <a16:creationId xmlns:a16="http://schemas.microsoft.com/office/drawing/2014/main" id="{1586B24C-77AF-8469-640F-1ED6A133FF8D}"/>
              </a:ext>
            </a:extLst>
          </p:cNvPr>
          <p:cNvSpPr>
            <a:spLocks noGrp="1"/>
          </p:cNvSpPr>
          <p:nvPr>
            <p:ph idx="1"/>
          </p:nvPr>
        </p:nvSpPr>
        <p:spPr>
          <a:xfrm>
            <a:off x="899261" y="2459062"/>
            <a:ext cx="8154427" cy="4631394"/>
          </a:xfrm>
        </p:spPr>
        <p:txBody>
          <a:bodyPr>
            <a:normAutofit/>
          </a:bodyPr>
          <a:lstStyle/>
          <a:p>
            <a:pPr marL="0" marR="0" lvl="0" indent="0" fontAlgn="auto">
              <a:lnSpc>
                <a:spcPct val="90000"/>
              </a:lnSpc>
              <a:spcBef>
                <a:spcPts val="0"/>
              </a:spcBef>
              <a:spcAft>
                <a:spcPts val="600"/>
              </a:spcAft>
              <a:buClr>
                <a:schemeClr val="tx1"/>
              </a:buClr>
              <a:buSzTx/>
              <a:buNone/>
              <a:tabLst/>
              <a:defRPr/>
            </a:pPr>
            <a:r>
              <a:rPr lang="en-US" sz="2500" b="1" dirty="0"/>
              <a:t>Background</a:t>
            </a:r>
          </a:p>
          <a:p>
            <a:pPr defTabSz="914400">
              <a:lnSpc>
                <a:spcPct val="90000"/>
              </a:lnSpc>
              <a:spcAft>
                <a:spcPts val="600"/>
              </a:spcAft>
              <a:buClr>
                <a:schemeClr val="tx1"/>
              </a:buClr>
              <a:defRPr/>
            </a:pPr>
            <a:r>
              <a:rPr lang="en-US" sz="1800" dirty="0"/>
              <a:t>Standards, guidelines and regulations for safety are important</a:t>
            </a:r>
            <a:br>
              <a:rPr lang="en-US" sz="1800" dirty="0"/>
            </a:br>
            <a:r>
              <a:rPr lang="en-US" sz="1800" dirty="0"/>
              <a:t>and necessary. </a:t>
            </a:r>
          </a:p>
          <a:p>
            <a:pPr defTabSz="914400">
              <a:lnSpc>
                <a:spcPct val="90000"/>
              </a:lnSpc>
              <a:spcAft>
                <a:spcPts val="600"/>
              </a:spcAft>
              <a:buClr>
                <a:schemeClr val="tx1"/>
              </a:buClr>
              <a:defRPr/>
            </a:pPr>
            <a:r>
              <a:rPr lang="en-US" sz="1800" dirty="0"/>
              <a:t>The</a:t>
            </a:r>
            <a:r>
              <a:rPr kumimoji="0" lang="en-US" sz="1800" b="0" i="0" u="none" strike="noStrike" kern="1200" cap="none" spc="0" normalizeH="0" baseline="0" noProof="0" dirty="0">
                <a:ln>
                  <a:noFill/>
                </a:ln>
                <a:effectLst/>
                <a:uLnTx/>
                <a:uFillTx/>
              </a:rPr>
              <a:t> Measurement and Monitoring of Safety report (Health Foundation, 2013), identified </a:t>
            </a:r>
            <a:r>
              <a:rPr lang="en-US" sz="1800" dirty="0"/>
              <a:t>that, at times, healthcare organizations become so concerned about and focused on meeting standards, guidelines and regulations that they have little bandwidth to think critically,</a:t>
            </a:r>
            <a:br>
              <a:rPr lang="en-US" sz="1800" dirty="0"/>
            </a:br>
            <a:r>
              <a:rPr lang="en-US" sz="1800" dirty="0"/>
              <a:t>foster the desired safety culture or engage in horizon scanning to</a:t>
            </a:r>
            <a:br>
              <a:rPr lang="en-US" sz="1800" dirty="0"/>
            </a:br>
            <a:r>
              <a:rPr lang="en-US" sz="1800" dirty="0"/>
              <a:t>proactively identify emerging or future risks to safety.</a:t>
            </a:r>
          </a:p>
          <a:p>
            <a:pPr marL="0" indent="0">
              <a:buClr>
                <a:schemeClr val="tx1"/>
              </a:buClr>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2: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Horizon scanning to proactively </a:t>
            </a:r>
            <a:b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identify emerging and future safety risks</a:t>
            </a:r>
          </a:p>
        </p:txBody>
      </p:sp>
      <p:pic>
        <p:nvPicPr>
          <p:cNvPr id="7" name="Picture 6">
            <a:extLst>
              <a:ext uri="{FF2B5EF4-FFF2-40B4-BE49-F238E27FC236}">
                <a16:creationId xmlns:a16="http://schemas.microsoft.com/office/drawing/2014/main" id="{5C124831-E4D6-F82D-34BD-89167ECD9C52}"/>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8" name="Picture 7">
            <a:extLst>
              <a:ext uri="{FF2B5EF4-FFF2-40B4-BE49-F238E27FC236}">
                <a16:creationId xmlns:a16="http://schemas.microsoft.com/office/drawing/2014/main" id="{9942163B-F921-E8EA-9E9F-5AF8F58D9F0E}"/>
              </a:ext>
            </a:extLst>
          </p:cNvPr>
          <p:cNvPicPr>
            <a:picLocks noChangeAspect="1"/>
          </p:cNvPicPr>
          <p:nvPr/>
        </p:nvPicPr>
        <p:blipFill>
          <a:blip r:embed="rId4"/>
          <a:stretch>
            <a:fillRect/>
          </a:stretch>
        </p:blipFill>
        <p:spPr>
          <a:xfrm>
            <a:off x="9669543" y="1713482"/>
            <a:ext cx="682464" cy="687557"/>
          </a:xfrm>
          <a:prstGeom prst="rect">
            <a:avLst/>
          </a:prstGeom>
        </p:spPr>
      </p:pic>
    </p:spTree>
    <p:extLst>
      <p:ext uri="{BB962C8B-B14F-4D97-AF65-F5344CB8AC3E}">
        <p14:creationId xmlns:p14="http://schemas.microsoft.com/office/powerpoint/2010/main" val="285693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58</a:t>
            </a:fld>
            <a:endParaRPr lang="en-CA"/>
          </a:p>
        </p:txBody>
      </p:sp>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08000" y="2528710"/>
            <a:ext cx="7450667" cy="2889957"/>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838200" y="2778652"/>
            <a:ext cx="6702778" cy="35776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chemeClr val="tx1"/>
              </a:buClr>
              <a:buSzTx/>
              <a:buFont typeface="Arial" panose="020B0604020202020204" pitchFamily="34" charset="0"/>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safety theme cloud is asking you to: </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600"/>
              </a:spcAft>
              <a:buClr>
                <a:schemeClr val="bg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reflect on what happens in your organization – How does</a:t>
            </a:r>
            <a:b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organization think critically about patient safety issues, make efforts to create the desired patient safety culture or proactively identify emerging or future risks to safety?</a:t>
            </a:r>
            <a:endParaRPr kumimoji="0" lang="en-CA"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600"/>
              </a:spcAft>
              <a:buClr>
                <a:schemeClr val="bg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share how you do or might create </a:t>
            </a:r>
            <a:r>
              <a:rPr kumimoji="0" lang="en-US" sz="18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capacity</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to answer the question, “Will care be safe in the future?”</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None/>
              <a:tabLst/>
              <a:defRPr/>
            </a:pPr>
            <a:endParaRPr kumimoji="0" lang="en-CA"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10515600"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2: </a:t>
            </a:r>
            <a:b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Horizon scanning to proactively </a:t>
            </a:r>
            <a:b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identify emerging and future safety risks</a:t>
            </a:r>
          </a:p>
        </p:txBody>
      </p:sp>
      <p:pic>
        <p:nvPicPr>
          <p:cNvPr id="6" name="Picture 5">
            <a:extLst>
              <a:ext uri="{FF2B5EF4-FFF2-40B4-BE49-F238E27FC236}">
                <a16:creationId xmlns:a16="http://schemas.microsoft.com/office/drawing/2014/main" id="{3DBEFE5F-B786-14F8-55C4-EC5C3E614450}"/>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7" name="Picture 6">
            <a:extLst>
              <a:ext uri="{FF2B5EF4-FFF2-40B4-BE49-F238E27FC236}">
                <a16:creationId xmlns:a16="http://schemas.microsoft.com/office/drawing/2014/main" id="{1F56B1CF-E606-BCEB-8125-18CBAA3E45BD}"/>
              </a:ext>
            </a:extLst>
          </p:cNvPr>
          <p:cNvPicPr>
            <a:picLocks noChangeAspect="1"/>
          </p:cNvPicPr>
          <p:nvPr/>
        </p:nvPicPr>
        <p:blipFill>
          <a:blip r:embed="rId4"/>
          <a:stretch>
            <a:fillRect/>
          </a:stretch>
        </p:blipFill>
        <p:spPr>
          <a:xfrm>
            <a:off x="9669543" y="1713482"/>
            <a:ext cx="682464" cy="687557"/>
          </a:xfrm>
          <a:prstGeom prst="rect">
            <a:avLst/>
          </a:prstGeom>
        </p:spPr>
      </p:pic>
    </p:spTree>
    <p:extLst>
      <p:ext uri="{BB962C8B-B14F-4D97-AF65-F5344CB8AC3E}">
        <p14:creationId xmlns:p14="http://schemas.microsoft.com/office/powerpoint/2010/main" val="76984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59</a:t>
            </a:fld>
            <a:endParaRPr lang="en-CA"/>
          </a:p>
        </p:txBody>
      </p:sp>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36263"/>
            <a:ext cx="7514695"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Will care</a:t>
            </a:r>
            <a:b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 safe in the future?</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t>
            </a:r>
          </a:p>
        </p:txBody>
      </p:sp>
      <p:pic>
        <p:nvPicPr>
          <p:cNvPr id="4" name="Picture 3">
            <a:extLst>
              <a:ext uri="{FF2B5EF4-FFF2-40B4-BE49-F238E27FC236}">
                <a16:creationId xmlns:a16="http://schemas.microsoft.com/office/drawing/2014/main" id="{3291718D-2CB0-4012-704F-46C3752205B5}"/>
              </a:ext>
            </a:extLst>
          </p:cNvPr>
          <p:cNvPicPr>
            <a:picLocks noChangeAspect="1"/>
          </p:cNvPicPr>
          <p:nvPr/>
        </p:nvPicPr>
        <p:blipFill>
          <a:blip r:embed="rId3"/>
          <a:stretch>
            <a:fillRect/>
          </a:stretch>
        </p:blipFill>
        <p:spPr>
          <a:xfrm>
            <a:off x="9889201" y="4494588"/>
            <a:ext cx="1982699" cy="1871404"/>
          </a:xfrm>
          <a:prstGeom prst="rect">
            <a:avLst/>
          </a:prstGeom>
        </p:spPr>
      </p:pic>
      <p:pic>
        <p:nvPicPr>
          <p:cNvPr id="5" name="Picture 4">
            <a:extLst>
              <a:ext uri="{FF2B5EF4-FFF2-40B4-BE49-F238E27FC236}">
                <a16:creationId xmlns:a16="http://schemas.microsoft.com/office/drawing/2014/main" id="{92DB3BC5-D05B-06FF-629C-87DFF3E6DBDB}"/>
              </a:ext>
            </a:extLst>
          </p:cNvPr>
          <p:cNvPicPr>
            <a:picLocks noChangeAspect="1"/>
          </p:cNvPicPr>
          <p:nvPr/>
        </p:nvPicPr>
        <p:blipFill>
          <a:blip r:embed="rId4"/>
          <a:stretch>
            <a:fillRect/>
          </a:stretch>
        </p:blipFill>
        <p:spPr>
          <a:xfrm>
            <a:off x="9998256" y="5800989"/>
            <a:ext cx="682464" cy="687557"/>
          </a:xfrm>
          <a:prstGeom prst="rect">
            <a:avLst/>
          </a:prstGeom>
        </p:spPr>
      </p:pic>
    </p:spTree>
    <p:extLst>
      <p:ext uri="{BB962C8B-B14F-4D97-AF65-F5344CB8AC3E}">
        <p14:creationId xmlns:p14="http://schemas.microsoft.com/office/powerpoint/2010/main" val="36188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ic of two discussions guides for patient safety. Image text: Rethinking Patient Safety. A discussion Guide for Patients, Healthcare Providers, and Leaders">
            <a:extLst>
              <a:ext uri="{FF2B5EF4-FFF2-40B4-BE49-F238E27FC236}">
                <a16:creationId xmlns:a16="http://schemas.microsoft.com/office/drawing/2014/main" id="{27171A69-4119-A19B-6FD9-A81E2D3A3721}"/>
              </a:ext>
            </a:extLst>
          </p:cNvPr>
          <p:cNvPicPr>
            <a:picLocks noChangeAspect="1"/>
          </p:cNvPicPr>
          <p:nvPr/>
        </p:nvPicPr>
        <p:blipFill>
          <a:blip r:embed="rId3"/>
          <a:stretch>
            <a:fillRect/>
          </a:stretch>
        </p:blipFill>
        <p:spPr>
          <a:xfrm>
            <a:off x="-86206" y="-48491"/>
            <a:ext cx="12364412" cy="6954982"/>
          </a:xfrm>
          <a:prstGeom prst="rect">
            <a:avLst/>
          </a:prstGeom>
        </p:spPr>
      </p:pic>
      <p:sp>
        <p:nvSpPr>
          <p:cNvPr id="3" name="Title 2">
            <a:extLst>
              <a:ext uri="{FF2B5EF4-FFF2-40B4-BE49-F238E27FC236}">
                <a16:creationId xmlns:a16="http://schemas.microsoft.com/office/drawing/2014/main" id="{8B9CF02C-D212-4292-AC61-70A20178DC6D}"/>
              </a:ext>
            </a:extLst>
          </p:cNvPr>
          <p:cNvSpPr txBox="1">
            <a:spLocks noGrp="1"/>
          </p:cNvSpPr>
          <p:nvPr>
            <p:ph type="title" idx="4294967295"/>
          </p:nvPr>
        </p:nvSpPr>
        <p:spPr>
          <a:xfrm>
            <a:off x="150312" y="187890"/>
            <a:ext cx="3757809"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hlinkClick r:id="rId4">
                  <a:extLst>
                    <a:ext uri="{A12FA001-AC4F-418D-AE19-62706E023703}">
                      <ahyp:hlinkClr xmlns:ahyp="http://schemas.microsoft.com/office/drawing/2018/hyperlinkcolor" val="tx"/>
                    </a:ext>
                  </a:extLst>
                </a:hlinkClick>
              </a:rPr>
              <a:t>Rethinking Patient Safety (healthcareexcellence.ca)</a:t>
            </a:r>
            <a:endParaRPr kumimoji="0" lang="en-CA" sz="12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5903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BB1A1-4B30-7437-EE9C-F31BAA7289C7}"/>
              </a:ext>
            </a:extLst>
          </p:cNvPr>
          <p:cNvPicPr>
            <a:picLocks noChangeAspect="1"/>
          </p:cNvPicPr>
          <p:nvPr/>
        </p:nvPicPr>
        <p:blipFill>
          <a:blip r:embed="rId3"/>
          <a:stretch>
            <a:fillRect/>
          </a:stretch>
        </p:blipFill>
        <p:spPr>
          <a:xfrm>
            <a:off x="3430057" y="742442"/>
            <a:ext cx="5320142" cy="5021506"/>
          </a:xfrm>
          <a:prstGeom prst="rect">
            <a:avLst/>
          </a:prstGeom>
        </p:spPr>
      </p:pic>
      <p:sp>
        <p:nvSpPr>
          <p:cNvPr id="2" name="Slide Number Placeholder 1">
            <a:extLst>
              <a:ext uri="{FF2B5EF4-FFF2-40B4-BE49-F238E27FC236}">
                <a16:creationId xmlns:a16="http://schemas.microsoft.com/office/drawing/2014/main" id="{861CD2E9-6A7F-D329-3CAA-33529AF921EB}"/>
              </a:ext>
            </a:extLst>
          </p:cNvPr>
          <p:cNvSpPr>
            <a:spLocks noGrp="1"/>
          </p:cNvSpPr>
          <p:nvPr>
            <p:ph type="sldNum" sz="quarter" idx="12"/>
          </p:nvPr>
        </p:nvSpPr>
        <p:spPr/>
        <p:txBody>
          <a:bodyPr/>
          <a:lstStyle/>
          <a:p>
            <a:fld id="{7D0AB2B7-A222-44FF-B180-C8F0FD623967}" type="slidenum">
              <a:rPr lang="en-CA" smtClean="0"/>
              <a:t>60</a:t>
            </a:fld>
            <a:endParaRPr lang="en-CA"/>
          </a:p>
        </p:txBody>
      </p:sp>
      <p:pic>
        <p:nvPicPr>
          <p:cNvPr id="4" name="Picture 3" descr="A visual of the MMS framework. The icon for Integration and learning (are we responding and improving) is highlighted.">
            <a:extLst>
              <a:ext uri="{FF2B5EF4-FFF2-40B4-BE49-F238E27FC236}">
                <a16:creationId xmlns:a16="http://schemas.microsoft.com/office/drawing/2014/main" id="{2B4CC448-1E2C-D884-0C72-289A773738BD}"/>
              </a:ext>
            </a:extLst>
          </p:cNvPr>
          <p:cNvPicPr>
            <a:picLocks noChangeAspect="1"/>
          </p:cNvPicPr>
          <p:nvPr/>
        </p:nvPicPr>
        <p:blipFill>
          <a:blip r:embed="rId4"/>
          <a:srcRect/>
          <a:stretch/>
        </p:blipFill>
        <p:spPr>
          <a:xfrm>
            <a:off x="2498742" y="1954006"/>
            <a:ext cx="2709461" cy="2243503"/>
          </a:xfrm>
          <a:prstGeom prst="rect">
            <a:avLst/>
          </a:prstGeom>
        </p:spPr>
      </p:pic>
      <p:sp>
        <p:nvSpPr>
          <p:cNvPr id="6" name="Title 5">
            <a:extLst>
              <a:ext uri="{FF2B5EF4-FFF2-40B4-BE49-F238E27FC236}">
                <a16:creationId xmlns:a16="http://schemas.microsoft.com/office/drawing/2014/main" id="{1A68BBE2-042E-CF09-9926-56600A9C6B9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CA" dirty="0"/>
              <a:t>Integration &amp; learning</a:t>
            </a:r>
          </a:p>
        </p:txBody>
      </p:sp>
    </p:spTree>
    <p:extLst>
      <p:ext uri="{BB962C8B-B14F-4D97-AF65-F5344CB8AC3E}">
        <p14:creationId xmlns:p14="http://schemas.microsoft.com/office/powerpoint/2010/main" val="366439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AA6E3-E721-8019-28B8-24082C4A2AD2}"/>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fld id="{7D0AB2B7-A222-44FF-B180-C8F0FD623967}" type="slidenum">
              <a:rPr lang="en-CA" smtClean="0"/>
              <a:t>61</a:t>
            </a:fld>
            <a:endParaRPr lang="en-CA"/>
          </a:p>
        </p:txBody>
      </p:sp>
      <p:pic>
        <p:nvPicPr>
          <p:cNvPr id="5" name="Picture 4">
            <a:extLst>
              <a:ext uri="{FF2B5EF4-FFF2-40B4-BE49-F238E27FC236}">
                <a16:creationId xmlns:a16="http://schemas.microsoft.com/office/drawing/2014/main" id="{8347A5B0-0F18-3830-5435-4EF37A7F0E3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6"/>
          </a:xfrm>
          <a:prstGeom prst="rect">
            <a:avLst/>
          </a:prstGeom>
        </p:spPr>
      </p:pic>
      <p:pic>
        <p:nvPicPr>
          <p:cNvPr id="7" name="Content Placeholder 4" descr="A photo of two hands holding puzzle pieces.">
            <a:extLst>
              <a:ext uri="{FF2B5EF4-FFF2-40B4-BE49-F238E27FC236}">
                <a16:creationId xmlns:a16="http://schemas.microsoft.com/office/drawing/2014/main" id="{AF3E0DA9-AFD0-1C20-1053-B8FDF568E3B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p:blipFill>
        <p:spPr>
          <a:xfrm>
            <a:off x="7209620" y="1867461"/>
            <a:ext cx="3126892" cy="2183991"/>
          </a:xfrm>
          <a:prstGeom prst="rect">
            <a:avLst/>
          </a:prstGeom>
          <a:ln>
            <a:noFill/>
          </a:ln>
          <a:effectLst/>
        </p:spPr>
      </p:pic>
      <p:sp>
        <p:nvSpPr>
          <p:cNvPr id="9" name="Text Placeholder 1">
            <a:extLst>
              <a:ext uri="{FF2B5EF4-FFF2-40B4-BE49-F238E27FC236}">
                <a16:creationId xmlns:a16="http://schemas.microsoft.com/office/drawing/2014/main" id="{90063223-9A5C-380C-8B87-75283179954E}"/>
              </a:ext>
            </a:extLst>
          </p:cNvPr>
          <p:cNvSpPr txBox="1">
            <a:spLocks/>
          </p:cNvSpPr>
          <p:nvPr/>
        </p:nvSpPr>
        <p:spPr>
          <a:xfrm>
            <a:off x="751958" y="3978612"/>
            <a:ext cx="6281020" cy="1915559"/>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en-US" sz="1800" b="0" u="none" strike="noStrike" kern="1200" cap="none" spc="0" normalizeH="0" baseline="0" noProof="0" dirty="0">
                <a:ln>
                  <a:noFill/>
                </a:ln>
                <a:solidFill>
                  <a:prstClr val="black"/>
                </a:solidFill>
                <a:effectLst/>
                <a:uLnTx/>
                <a:uFillTx/>
                <a:latin typeface="Arial" panose="020B0604020202020204"/>
                <a:ea typeface="+mn-ea"/>
                <a:cs typeface="Lato Light"/>
              </a:rPr>
              <a:t>Please don’t let this become the lost piece of the puzzle.</a:t>
            </a: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lang="en-US" sz="1800" dirty="0">
                <a:solidFill>
                  <a:prstClr val="black"/>
                </a:solidFill>
                <a:latin typeface="Arial" panose="020B0604020202020204"/>
                <a:cs typeface="Lato Light"/>
              </a:rPr>
              <a:t>Plan how you are going to integrate information</a:t>
            </a:r>
            <a:br>
              <a:rPr lang="en-US" sz="1800" dirty="0">
                <a:solidFill>
                  <a:prstClr val="black"/>
                </a:solidFill>
                <a:latin typeface="Arial" panose="020B0604020202020204"/>
                <a:cs typeface="Lato Light"/>
              </a:rPr>
            </a:br>
            <a:r>
              <a:rPr lang="en-US" sz="1800" dirty="0">
                <a:solidFill>
                  <a:prstClr val="black"/>
                </a:solidFill>
                <a:latin typeface="Arial" panose="020B0604020202020204"/>
                <a:cs typeface="Lato Light"/>
              </a:rPr>
              <a:t>and metrics, and what channels for learning and improvement you have in place.</a:t>
            </a:r>
            <a:endParaRPr kumimoji="0" lang="en-US" sz="1800" b="0" u="none" strike="noStrike" kern="1200" cap="none" spc="0" normalizeH="0" baseline="0" noProof="0" dirty="0">
              <a:ln>
                <a:noFill/>
              </a:ln>
              <a:solidFill>
                <a:prstClr val="black"/>
              </a:solidFill>
              <a:effectLst/>
              <a:uLnTx/>
              <a:uFillTx/>
              <a:latin typeface="Arial" panose="020B0604020202020204"/>
              <a:ea typeface="+mn-ea"/>
              <a:cs typeface="Lato Light"/>
            </a:endParaRPr>
          </a:p>
          <a:p>
            <a:pPr marL="0" marR="0" lvl="0" indent="0" algn="l" defTabSz="457200" rtl="0" eaLnBrk="1" fontAlgn="auto" latinLnBrk="0" hangingPunct="1">
              <a:lnSpc>
                <a:spcPct val="100000"/>
              </a:lnSpc>
              <a:spcBef>
                <a:spcPts val="600"/>
              </a:spcBef>
              <a:spcAft>
                <a:spcPts val="0"/>
              </a:spcAft>
              <a:buClrTx/>
              <a:buSzTx/>
              <a:buFont typeface="Arial"/>
              <a:buNone/>
              <a:tabLst/>
              <a:defRPr/>
            </a:pPr>
            <a:r>
              <a:rPr kumimoji="0" lang="en-US" sz="1800" b="0" u="none" strike="noStrike" kern="1200" cap="none" spc="0" normalizeH="0" baseline="0" noProof="0" dirty="0">
                <a:ln>
                  <a:noFill/>
                </a:ln>
                <a:solidFill>
                  <a:prstClr val="black"/>
                </a:solidFill>
                <a:effectLst/>
                <a:uLnTx/>
                <a:uFillTx/>
                <a:latin typeface="Arial" panose="020B0604020202020204"/>
                <a:ea typeface="+mn-ea"/>
                <a:cs typeface="Lato Light"/>
              </a:rPr>
              <a:t>A learning system is a safe system!</a:t>
            </a:r>
          </a:p>
          <a:p>
            <a:pPr marL="0" marR="0" lvl="0" indent="0" algn="l" defTabSz="457200" rtl="0" eaLnBrk="1" fontAlgn="auto" latinLnBrk="0" hangingPunct="1">
              <a:lnSpc>
                <a:spcPct val="100000"/>
              </a:lnSpc>
              <a:spcBef>
                <a:spcPts val="600"/>
              </a:spcBef>
              <a:spcAft>
                <a:spcPts val="0"/>
              </a:spcAft>
              <a:buClrTx/>
              <a:buSzTx/>
              <a:buFont typeface="Arial"/>
              <a:buNone/>
              <a:tabLst/>
              <a:defRPr/>
            </a:pPr>
            <a:endParaRPr kumimoji="0" lang="en-US" sz="1800" b="0" i="1" u="none" strike="noStrike" kern="1200" cap="none" spc="0" normalizeH="0" baseline="0" noProof="0" dirty="0">
              <a:ln>
                <a:noFill/>
              </a:ln>
              <a:solidFill>
                <a:prstClr val="black"/>
              </a:solidFill>
              <a:effectLst/>
              <a:uLnTx/>
              <a:uFillTx/>
              <a:latin typeface="Arial" panose="020B0604020202020204"/>
              <a:ea typeface="+mn-ea"/>
              <a:cs typeface="Lato Light"/>
            </a:endParaRPr>
          </a:p>
        </p:txBody>
      </p:sp>
      <p:sp>
        <p:nvSpPr>
          <p:cNvPr id="8" name="Content Placeholder 1">
            <a:extLst>
              <a:ext uri="{FF2B5EF4-FFF2-40B4-BE49-F238E27FC236}">
                <a16:creationId xmlns:a16="http://schemas.microsoft.com/office/drawing/2014/main" id="{9911C622-55BC-7A26-2AD2-2E4D3FEB8B0A}"/>
              </a:ext>
            </a:extLst>
          </p:cNvPr>
          <p:cNvSpPr txBox="1">
            <a:spLocks/>
          </p:cNvSpPr>
          <p:nvPr/>
        </p:nvSpPr>
        <p:spPr>
          <a:xfrm>
            <a:off x="575316" y="2585860"/>
            <a:ext cx="6147517" cy="3148421"/>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1800" b="1" dirty="0"/>
              <a:t>Integration &amp; learning </a:t>
            </a:r>
            <a:r>
              <a:rPr lang="en-US" sz="1800" dirty="0"/>
              <a:t>is the development of systems to promote a cycle of learning and sharing from safety incidents, multiple sources of safety intelligence and insights developed through the other domains.</a:t>
            </a:r>
          </a:p>
          <a:p>
            <a:pPr>
              <a:buClr>
                <a:schemeClr val="tx1"/>
              </a:buClr>
            </a:pPr>
            <a:endParaRPr lang="en-US" sz="1800" dirty="0"/>
          </a:p>
        </p:txBody>
      </p:sp>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200" y="365125"/>
            <a:ext cx="8569036"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Integration &amp; learning: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Are we responding and improving?</a:t>
            </a:r>
            <a:endParaRPr kumimoji="0" lang="en-CA"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086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03C7CA-746E-C691-0D24-655FE6DF6205}"/>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92BC56D5-9EFF-D486-1365-BC00463D5892}"/>
              </a:ext>
            </a:extLst>
          </p:cNvPr>
          <p:cNvSpPr>
            <a:spLocks noGrp="1"/>
          </p:cNvSpPr>
          <p:nvPr>
            <p:ph type="sldNum" sz="quarter" idx="12"/>
          </p:nvPr>
        </p:nvSpPr>
        <p:spPr/>
        <p:txBody>
          <a:bodyPr/>
          <a:lstStyle/>
          <a:p>
            <a:fld id="{7D0AB2B7-A222-44FF-B180-C8F0FD623967}" type="slidenum">
              <a:rPr lang="en-CA" smtClean="0"/>
              <a:t>62</a:t>
            </a:fld>
            <a:endParaRPr lang="en-CA"/>
          </a:p>
        </p:txBody>
      </p:sp>
      <p:pic>
        <p:nvPicPr>
          <p:cNvPr id="4" name="Picture 3">
            <a:extLst>
              <a:ext uri="{FF2B5EF4-FFF2-40B4-BE49-F238E27FC236}">
                <a16:creationId xmlns:a16="http://schemas.microsoft.com/office/drawing/2014/main" id="{3465AB67-6A2D-9358-606A-786CF78CBDB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6"/>
          </a:xfrm>
          <a:prstGeom prst="rect">
            <a:avLst/>
          </a:prstGeom>
        </p:spPr>
      </p:pic>
      <p:pic>
        <p:nvPicPr>
          <p:cNvPr id="13" name="Picture 12" descr="A visual of a braid where each thread represents one of the themes of the MMS framework.">
            <a:extLst>
              <a:ext uri="{FF2B5EF4-FFF2-40B4-BE49-F238E27FC236}">
                <a16:creationId xmlns:a16="http://schemas.microsoft.com/office/drawing/2014/main" id="{6A55378C-53ED-F141-C6A1-B677084F5C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5400" y="2462881"/>
            <a:ext cx="7086600" cy="1841500"/>
          </a:xfrm>
          <a:prstGeom prst="rect">
            <a:avLst/>
          </a:prstGeom>
        </p:spPr>
      </p:pic>
      <p:sp>
        <p:nvSpPr>
          <p:cNvPr id="6" name="Title 4">
            <a:extLst>
              <a:ext uri="{FF2B5EF4-FFF2-40B4-BE49-F238E27FC236}">
                <a16:creationId xmlns:a16="http://schemas.microsoft.com/office/drawing/2014/main" id="{9E5DA3FD-C7CA-0A6D-6BEF-45CD78004DB4}"/>
              </a:ext>
            </a:extLst>
          </p:cNvPr>
          <p:cNvSpPr txBox="1">
            <a:spLocks noGrp="1"/>
          </p:cNvSpPr>
          <p:nvPr>
            <p:ph type="title" idx="4294967295"/>
          </p:nvPr>
        </p:nvSpPr>
        <p:spPr>
          <a:xfrm>
            <a:off x="838200" y="365125"/>
            <a:ext cx="9433142" cy="25586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Expanded and shared understanding of “what is safety”</a:t>
            </a:r>
          </a:p>
        </p:txBody>
      </p:sp>
      <p:pic>
        <p:nvPicPr>
          <p:cNvPr id="7" name="Picture 6">
            <a:extLst>
              <a:ext uri="{FF2B5EF4-FFF2-40B4-BE49-F238E27FC236}">
                <a16:creationId xmlns:a16="http://schemas.microsoft.com/office/drawing/2014/main" id="{DF972464-2104-8C14-A5F9-F6BCC0C59560}"/>
              </a:ext>
            </a:extLst>
          </p:cNvPr>
          <p:cNvPicPr>
            <a:picLocks noChangeAspect="1"/>
          </p:cNvPicPr>
          <p:nvPr/>
        </p:nvPicPr>
        <p:blipFill>
          <a:blip r:embed="rId6"/>
          <a:stretch>
            <a:fillRect/>
          </a:stretch>
        </p:blipFill>
        <p:spPr>
          <a:xfrm>
            <a:off x="740492" y="1974171"/>
            <a:ext cx="3927128" cy="3706686"/>
          </a:xfrm>
          <a:prstGeom prst="rect">
            <a:avLst/>
          </a:prstGeom>
        </p:spPr>
      </p:pic>
    </p:spTree>
    <p:extLst>
      <p:ext uri="{BB962C8B-B14F-4D97-AF65-F5344CB8AC3E}">
        <p14:creationId xmlns:p14="http://schemas.microsoft.com/office/powerpoint/2010/main" val="383532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995CA1-658A-ABAE-023C-1F550F06ED32}"/>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8BA3537A-0E2C-5975-6C47-A7AC753C6505}"/>
              </a:ext>
            </a:extLst>
          </p:cNvPr>
          <p:cNvSpPr>
            <a:spLocks noGrp="1"/>
          </p:cNvSpPr>
          <p:nvPr>
            <p:ph type="sldNum" sz="quarter" idx="12"/>
          </p:nvPr>
        </p:nvSpPr>
        <p:spPr/>
        <p:txBody>
          <a:bodyPr/>
          <a:lstStyle/>
          <a:p>
            <a:fld id="{7D0AB2B7-A222-44FF-B180-C8F0FD623967}" type="slidenum">
              <a:rPr lang="en-CA" smtClean="0"/>
              <a:t>63</a:t>
            </a:fld>
            <a:endParaRPr lang="en-CA"/>
          </a:p>
        </p:txBody>
      </p:sp>
      <p:pic>
        <p:nvPicPr>
          <p:cNvPr id="5" name="Picture 4">
            <a:extLst>
              <a:ext uri="{FF2B5EF4-FFF2-40B4-BE49-F238E27FC236}">
                <a16:creationId xmlns:a16="http://schemas.microsoft.com/office/drawing/2014/main" id="{B189EE76-C108-FA59-72AE-A2276D879FA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6"/>
          </a:xfrm>
          <a:prstGeom prst="rect">
            <a:avLst/>
          </a:prstGeom>
        </p:spPr>
      </p:pic>
      <p:sp>
        <p:nvSpPr>
          <p:cNvPr id="3" name="Title 1">
            <a:extLst>
              <a:ext uri="{FF2B5EF4-FFF2-40B4-BE49-F238E27FC236}">
                <a16:creationId xmlns:a16="http://schemas.microsoft.com/office/drawing/2014/main" id="{FA688E86-22E0-3852-44C1-28C4A1FAAE23}"/>
              </a:ext>
            </a:extLst>
          </p:cNvPr>
          <p:cNvSpPr txBox="1">
            <a:spLocks noGrp="1"/>
          </p:cNvSpPr>
          <p:nvPr>
            <p:ph type="title" idx="4294967295"/>
          </p:nvPr>
        </p:nvSpPr>
        <p:spPr>
          <a:xfrm>
            <a:off x="703616" y="2318293"/>
            <a:ext cx="8440384"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How do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currently</a:t>
            </a:r>
            <a:r>
              <a:rPr kumimoji="0" lang="en-US" sz="4400" b="1" i="0" u="none" strike="noStrike" kern="1200" cap="none" spc="0" normalizeH="0" baseline="0" noProof="0" dirty="0">
                <a:ln>
                  <a:noFill/>
                </a:ln>
                <a:solidFill>
                  <a:schemeClr val="accent4"/>
                </a:solidFill>
                <a:effectLst/>
                <a:uLnTx/>
                <a:uFillTx/>
                <a:latin typeface="Arial" panose="020B0604020202020204" pitchFamily="34" charset="0"/>
                <a:ea typeface="+mj-ea"/>
                <a:cs typeface="Arial" panose="020B0604020202020204" pitchFamily="34" charset="0"/>
              </a:rPr>
              <a:t> </a:t>
            </a:r>
            <a:b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answer the question, </a:t>
            </a:r>
            <a:r>
              <a:rPr kumimoji="0" lang="en-US"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“Are we responding and improving?” </a:t>
            </a:r>
          </a:p>
        </p:txBody>
      </p:sp>
    </p:spTree>
    <p:extLst>
      <p:ext uri="{BB962C8B-B14F-4D97-AF65-F5344CB8AC3E}">
        <p14:creationId xmlns:p14="http://schemas.microsoft.com/office/powerpoint/2010/main" val="9672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119FB4-B88B-BC78-D47C-AA958730A4A6}"/>
              </a:ext>
            </a:extLst>
          </p:cNvPr>
          <p:cNvSpPr>
            <a:spLocks noGrp="1"/>
          </p:cNvSpPr>
          <p:nvPr>
            <p:ph type="sldNum" sz="quarter" idx="12"/>
          </p:nvPr>
        </p:nvSpPr>
        <p:spPr/>
        <p:txBody>
          <a:bodyPr/>
          <a:lstStyle/>
          <a:p>
            <a:fld id="{7D0AB2B7-A222-44FF-B180-C8F0FD623967}" type="slidenum">
              <a:rPr lang="en-CA" smtClean="0"/>
              <a:t>64</a:t>
            </a:fld>
            <a:endParaRPr lang="en-CA"/>
          </a:p>
        </p:txBody>
      </p:sp>
      <p:pic>
        <p:nvPicPr>
          <p:cNvPr id="4" name="Picture 3">
            <a:extLst>
              <a:ext uri="{FF2B5EF4-FFF2-40B4-BE49-F238E27FC236}">
                <a16:creationId xmlns:a16="http://schemas.microsoft.com/office/drawing/2014/main" id="{A62AADD5-CCD8-F4BC-B9CB-95072CFFC3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2334" y="1740396"/>
            <a:ext cx="5982531" cy="2817858"/>
          </a:xfrm>
          <a:prstGeom prst="rect">
            <a:avLst/>
          </a:prstGeom>
        </p:spPr>
      </p:pic>
      <p:sp>
        <p:nvSpPr>
          <p:cNvPr id="5" name="TextBox 4">
            <a:extLst>
              <a:ext uri="{FF2B5EF4-FFF2-40B4-BE49-F238E27FC236}">
                <a16:creationId xmlns:a16="http://schemas.microsoft.com/office/drawing/2014/main" id="{B3487B4C-332D-2A91-5853-489EF62F678E}"/>
              </a:ext>
            </a:extLst>
          </p:cNvPr>
          <p:cNvSpPr txBox="1"/>
          <p:nvPr/>
        </p:nvSpPr>
        <p:spPr>
          <a:xfrm>
            <a:off x="6152804" y="3481036"/>
            <a:ext cx="4342213" cy="1077218"/>
          </a:xfrm>
          <a:prstGeom prst="rect">
            <a:avLst/>
          </a:prstGeom>
          <a:noFill/>
        </p:spPr>
        <p:txBody>
          <a:bodyPr wrap="square" rtlCol="0">
            <a:spAutoFit/>
          </a:bodyPr>
          <a:lstStyle/>
          <a:p>
            <a:pPr marL="342900" indent="-342900">
              <a:buAutoNum type="arabicPeriod"/>
            </a:pPr>
            <a:r>
              <a:rPr lang="en-GB" sz="1600" dirty="0"/>
              <a:t>Knowing how feedback</a:t>
            </a:r>
            <a:br>
              <a:rPr lang="en-GB" sz="1600" dirty="0"/>
            </a:br>
            <a:r>
              <a:rPr lang="en-GB" sz="1600" dirty="0"/>
              <a:t>and learning happens</a:t>
            </a:r>
          </a:p>
          <a:p>
            <a:pPr marL="342900" indent="-342900">
              <a:buAutoNum type="arabicPeriod"/>
            </a:pPr>
            <a:r>
              <a:rPr lang="en-GB" sz="1600" dirty="0"/>
              <a:t>Preventing integration fog</a:t>
            </a:r>
          </a:p>
          <a:p>
            <a:endParaRPr lang="en-US" sz="1600" dirty="0"/>
          </a:p>
        </p:txBody>
      </p:sp>
      <p:pic>
        <p:nvPicPr>
          <p:cNvPr id="3" name="Picture 2" descr="Integration &amp; learning. Are we responding and improving?">
            <a:extLst>
              <a:ext uri="{FF2B5EF4-FFF2-40B4-BE49-F238E27FC236}">
                <a16:creationId xmlns:a16="http://schemas.microsoft.com/office/drawing/2014/main" id="{1EB4DB80-50A1-75D7-6493-1D210B4BE5BC}"/>
              </a:ext>
            </a:extLst>
          </p:cNvPr>
          <p:cNvPicPr>
            <a:picLocks noChangeAspect="1"/>
          </p:cNvPicPr>
          <p:nvPr/>
        </p:nvPicPr>
        <p:blipFill>
          <a:blip r:embed="rId4"/>
          <a:srcRect/>
          <a:stretch/>
        </p:blipFill>
        <p:spPr>
          <a:xfrm>
            <a:off x="1039173" y="1983847"/>
            <a:ext cx="3616284" cy="2994376"/>
          </a:xfrm>
          <a:prstGeom prst="rect">
            <a:avLst/>
          </a:prstGeom>
        </p:spPr>
      </p:pic>
      <p:sp>
        <p:nvSpPr>
          <p:cNvPr id="6" name="Title 5">
            <a:extLst>
              <a:ext uri="{FF2B5EF4-FFF2-40B4-BE49-F238E27FC236}">
                <a16:creationId xmlns:a16="http://schemas.microsoft.com/office/drawing/2014/main" id="{5E44DB6A-F530-3CC7-7A97-9C1C1594D463}"/>
              </a:ext>
            </a:extLst>
          </p:cNvPr>
          <p:cNvSpPr txBox="1">
            <a:spLocks noGrp="1"/>
          </p:cNvSpPr>
          <p:nvPr>
            <p:ph type="title" idx="4294967295"/>
          </p:nvPr>
        </p:nvSpPr>
        <p:spPr>
          <a:xfrm>
            <a:off x="6501729" y="2592277"/>
            <a:ext cx="2842955"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tx1"/>
                </a:solidFill>
                <a:effectLst/>
                <a:uLnTx/>
                <a:uFillTx/>
                <a:latin typeface="+mn-lt"/>
                <a:ea typeface="+mn-ea"/>
                <a:cs typeface="+mn-cs"/>
              </a:rPr>
              <a:t>Integration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chemeClr val="tx1"/>
                </a:solidFill>
                <a:effectLst/>
                <a:uLnTx/>
                <a:uFillTx/>
                <a:latin typeface="+mn-lt"/>
                <a:ea typeface="+mn-ea"/>
                <a:cs typeface="+mn-cs"/>
              </a:rPr>
              <a:t>&amp; learning</a:t>
            </a:r>
          </a:p>
        </p:txBody>
      </p:sp>
    </p:spTree>
    <p:extLst>
      <p:ext uri="{BB962C8B-B14F-4D97-AF65-F5344CB8AC3E}">
        <p14:creationId xmlns:p14="http://schemas.microsoft.com/office/powerpoint/2010/main" val="227017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AB5B1-29E3-BDFE-6DCF-6ED835A0EACA}"/>
              </a:ext>
            </a:extLst>
          </p:cNvPr>
          <p:cNvPicPr>
            <a:picLocks noChangeAspect="1"/>
          </p:cNvPicPr>
          <p:nvPr/>
        </p:nvPicPr>
        <p:blipFill>
          <a:blip r:embed="rId3"/>
          <a:stretch>
            <a:fillRect/>
          </a:stretch>
        </p:blipFill>
        <p:spPr>
          <a:xfrm>
            <a:off x="9563703" y="404984"/>
            <a:ext cx="1982699" cy="1871404"/>
          </a:xfrm>
          <a:prstGeom prst="rect">
            <a:avLst/>
          </a:prstGeom>
        </p:spPr>
      </p:pic>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65</a:t>
            </a:fld>
            <a:endParaRPr lang="en-CA"/>
          </a:p>
        </p:txBody>
      </p:sp>
      <p:pic>
        <p:nvPicPr>
          <p:cNvPr id="6" name="Picture 5">
            <a:extLst>
              <a:ext uri="{FF2B5EF4-FFF2-40B4-BE49-F238E27FC236}">
                <a16:creationId xmlns:a16="http://schemas.microsoft.com/office/drawing/2014/main" id="{6D543EF5-33CA-6CBC-31E0-9AB9A852907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32667" y="908988"/>
            <a:ext cx="872130" cy="722146"/>
          </a:xfrm>
          <a:prstGeom prst="rect">
            <a:avLst/>
          </a:prstGeom>
        </p:spPr>
      </p:pic>
      <p:sp>
        <p:nvSpPr>
          <p:cNvPr id="8" name="Rectangle: Rounded Corners 18">
            <a:extLst>
              <a:ext uri="{FF2B5EF4-FFF2-40B4-BE49-F238E27FC236}">
                <a16:creationId xmlns:a16="http://schemas.microsoft.com/office/drawing/2014/main" id="{FE1E6BF0-B1C8-9335-9D2E-5A3391EEF01C}"/>
              </a:ext>
              <a:ext uri="{C183D7F6-B498-43B3-948B-1728B52AA6E4}">
                <adec:decorative xmlns:adec="http://schemas.microsoft.com/office/drawing/2017/decorative" val="1"/>
              </a:ext>
            </a:extLst>
          </p:cNvPr>
          <p:cNvSpPr/>
          <p:nvPr/>
        </p:nvSpPr>
        <p:spPr>
          <a:xfrm>
            <a:off x="595682" y="2308332"/>
            <a:ext cx="5855222" cy="250010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4DB87A82-15AD-8DA6-5ED9-1C2F7C0AB78D}"/>
              </a:ext>
            </a:extLst>
          </p:cNvPr>
          <p:cNvSpPr txBox="1">
            <a:spLocks/>
          </p:cNvSpPr>
          <p:nvPr/>
        </p:nvSpPr>
        <p:spPr>
          <a:xfrm>
            <a:off x="894393" y="2667788"/>
            <a:ext cx="5257800"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Aft>
                <a:spcPts val="600"/>
              </a:spcAft>
              <a:buNone/>
              <a:defRPr/>
            </a:pPr>
            <a:r>
              <a:rPr lang="en-US" sz="2500" b="1" dirty="0"/>
              <a:t>Reflective question</a:t>
            </a:r>
            <a:r>
              <a:rPr lang="en-US" sz="2500" dirty="0"/>
              <a:t> </a:t>
            </a:r>
          </a:p>
          <a:p>
            <a:pPr marL="0" indent="0">
              <a:lnSpc>
                <a:spcPct val="90000"/>
              </a:lnSpc>
              <a:spcAft>
                <a:spcPts val="600"/>
              </a:spcAft>
              <a:buNone/>
              <a:defRPr/>
            </a:pPr>
            <a:r>
              <a:rPr lang="en-US" sz="1800" dirty="0"/>
              <a:t>How do we, as leaders, get assurance that what is learned from safety investigations and audits</a:t>
            </a:r>
            <a:br>
              <a:rPr lang="en-US" sz="1800" dirty="0"/>
            </a:br>
            <a:r>
              <a:rPr lang="en-US" sz="1800" dirty="0"/>
              <a:t>is fed back to point-of-care healthcare teams in</a:t>
            </a:r>
            <a:br>
              <a:rPr lang="en-US" sz="1800" dirty="0"/>
            </a:br>
            <a:r>
              <a:rPr lang="en-US" sz="1800" dirty="0"/>
              <a:t>a way that supports learning and improvement?</a:t>
            </a:r>
            <a:endParaRPr lang="en-US" sz="1800" dirty="0">
              <a:cs typeface="Calibri"/>
            </a:endParaRPr>
          </a:p>
          <a:p>
            <a:pPr marL="0" indent="0">
              <a:buFont typeface="Arial" panose="020B0604020202020204" pitchFamily="34" charse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Knowing how feedback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and learning happens</a:t>
            </a:r>
            <a:endPar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8919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66</a:t>
            </a:fld>
            <a:endParaRPr lang="en-CA"/>
          </a:p>
        </p:txBody>
      </p:sp>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38200" y="2226606"/>
            <a:ext cx="8969679" cy="4631394"/>
          </a:xfrm>
        </p:spPr>
        <p:txBody>
          <a:bodyPr>
            <a:normAutofit/>
          </a:bodyPr>
          <a:lstStyle/>
          <a:p>
            <a:pPr marL="0" indent="0">
              <a:spcBef>
                <a:spcPts val="0"/>
              </a:spcBef>
              <a:spcAft>
                <a:spcPts val="600"/>
              </a:spcAft>
              <a:buClr>
                <a:schemeClr val="tx1"/>
              </a:buClr>
              <a:buNone/>
              <a:defRPr/>
            </a:pPr>
            <a:r>
              <a:rPr lang="en-US" sz="2500" b="1" dirty="0"/>
              <a:t>Background</a:t>
            </a:r>
          </a:p>
          <a:p>
            <a:pPr>
              <a:lnSpc>
                <a:spcPct val="90000"/>
              </a:lnSpc>
              <a:spcAft>
                <a:spcPts val="600"/>
              </a:spcAft>
            </a:pPr>
            <a:r>
              <a:rPr lang="en-US" sz="1800" dirty="0">
                <a:effectLst/>
                <a:latin typeface="Calibri" panose="020F0502020204030204" pitchFamily="34" charset="0"/>
                <a:ea typeface="Calibri" panose="020F0502020204030204" pitchFamily="34" charset="0"/>
              </a:rPr>
              <a:t>Healthcare organizations often struggle with how to effectively share learning from incident investigations, safety audits, walking rounds</a:t>
            </a:r>
            <a:r>
              <a:rPr lang="en-CA" sz="18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 and safety culture surveys. The challenges lie in ensuring that feedback reaches the right teams in a meaningful way and that it is shared more broadly across the organization.  </a:t>
            </a:r>
            <a:endParaRPr lang="en-CA" sz="1800" dirty="0">
              <a:effectLst/>
              <a:latin typeface="Times New Roman" panose="02020603050405020304" pitchFamily="18" charset="0"/>
              <a:ea typeface="Times New Roman" panose="02020603050405020304" pitchFamily="18" charset="0"/>
            </a:endParaRPr>
          </a:p>
          <a:p>
            <a:pPr>
              <a:lnSpc>
                <a:spcPct val="90000"/>
              </a:lnSpc>
              <a:spcAft>
                <a:spcPts val="600"/>
              </a:spcAft>
              <a:buClr>
                <a:schemeClr val="tx1"/>
              </a:buClr>
              <a:defRPr/>
            </a:pPr>
            <a:r>
              <a:rPr lang="en-US" sz="1600" dirty="0"/>
              <a:t>Common problems include: </a:t>
            </a:r>
            <a:endParaRPr lang="en-US" sz="1600" dirty="0">
              <a:cs typeface="Calibri"/>
            </a:endParaRPr>
          </a:p>
          <a:p>
            <a:pPr lvl="1">
              <a:spcAft>
                <a:spcPts val="600"/>
              </a:spcAft>
              <a:buClr>
                <a:schemeClr val="tx1"/>
              </a:buClr>
              <a:buFont typeface="Courier New" panose="02070309020205020404" pitchFamily="49" charset="0"/>
              <a:buChar char="o"/>
              <a:defRPr/>
            </a:pPr>
            <a:r>
              <a:rPr lang="en-US" sz="1600" dirty="0"/>
              <a:t>we tell staff the outcome of an audit or investigation and expect improvement to occur. </a:t>
            </a:r>
            <a:endParaRPr lang="en-US" sz="1600" dirty="0">
              <a:cs typeface="Calibri"/>
            </a:endParaRPr>
          </a:p>
          <a:p>
            <a:pPr lvl="1">
              <a:spcAft>
                <a:spcPts val="600"/>
              </a:spcAft>
              <a:buClr>
                <a:schemeClr val="tx1"/>
              </a:buClr>
              <a:buFont typeface="Courier New" panose="02070309020205020404" pitchFamily="49" charset="0"/>
              <a:buChar char="o"/>
              <a:defRPr/>
            </a:pPr>
            <a:r>
              <a:rPr lang="en-US" sz="1600" dirty="0"/>
              <a:t>safety learning is not shared with ‘hard to reach’ groups </a:t>
            </a:r>
          </a:p>
          <a:p>
            <a:pPr lvl="1">
              <a:spcAft>
                <a:spcPts val="600"/>
              </a:spcAft>
              <a:buClr>
                <a:schemeClr val="tx1"/>
              </a:buClr>
              <a:buFont typeface="Courier New" panose="02070309020205020404" pitchFamily="49" charset="0"/>
              <a:buChar char="o"/>
              <a:defRPr/>
            </a:pPr>
            <a:r>
              <a:rPr lang="en-US" sz="1600" dirty="0"/>
              <a:t>we share findings without contextualizing the learning in a way that helps staff to learn </a:t>
            </a:r>
          </a:p>
          <a:p>
            <a:pPr lvl="1">
              <a:spcAft>
                <a:spcPts val="600"/>
              </a:spcAft>
              <a:buClr>
                <a:schemeClr val="tx1"/>
              </a:buClr>
              <a:buFont typeface="Courier New" panose="02070309020205020404" pitchFamily="49" charset="0"/>
              <a:buChar char="o"/>
              <a:defRPr/>
            </a:pPr>
            <a:r>
              <a:rPr lang="en-US" sz="1600" dirty="0"/>
              <a:t>we feedback the learning to the team involved in the incident, without sharing more broadly across the organization</a:t>
            </a:r>
            <a:endParaRPr lang="en-US" sz="1600" dirty="0">
              <a:cs typeface="Calibri"/>
            </a:endParaRPr>
          </a:p>
          <a:p>
            <a:pPr marL="0" indent="0">
              <a:buClr>
                <a:schemeClr val="tx1"/>
              </a:buClr>
              <a:buNone/>
            </a:pPr>
            <a:endParaRPr lang="en-CA" dirty="0"/>
          </a:p>
        </p:txBody>
      </p:sp>
      <p:sp>
        <p:nvSpPr>
          <p:cNvPr id="5" name="Title 1">
            <a:extLst>
              <a:ext uri="{FF2B5EF4-FFF2-40B4-BE49-F238E27FC236}">
                <a16:creationId xmlns:a16="http://schemas.microsoft.com/office/drawing/2014/main" id="{D353C4FB-4839-59BA-C165-1A39D1BB98A8}"/>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500" b="1" i="0" u="none" strike="noStrike" kern="1200" cap="none" spc="-15"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Knowing how feedback </a:t>
            </a:r>
            <a:b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and learning happens</a:t>
            </a:r>
            <a:endParaRPr kumimoji="0" lang="en-US" sz="35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895CD79D-38D9-EB7B-7C22-41DA0FF66A8A}"/>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8" name="Picture 7">
            <a:extLst>
              <a:ext uri="{FF2B5EF4-FFF2-40B4-BE49-F238E27FC236}">
                <a16:creationId xmlns:a16="http://schemas.microsoft.com/office/drawing/2014/main" id="{C6190FE7-770B-0EC8-6384-B7F83A7DEB0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32667" y="908988"/>
            <a:ext cx="872130" cy="722146"/>
          </a:xfrm>
          <a:prstGeom prst="rect">
            <a:avLst/>
          </a:prstGeom>
        </p:spPr>
      </p:pic>
    </p:spTree>
    <p:extLst>
      <p:ext uri="{BB962C8B-B14F-4D97-AF65-F5344CB8AC3E}">
        <p14:creationId xmlns:p14="http://schemas.microsoft.com/office/powerpoint/2010/main" val="408289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67</a:t>
            </a:fld>
            <a:endParaRPr lang="en-CA"/>
          </a:p>
        </p:txBody>
      </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1" y="2308332"/>
            <a:ext cx="7107825" cy="331585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94392" y="2667788"/>
            <a:ext cx="6367019"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defRPr/>
            </a:pPr>
            <a:r>
              <a:rPr lang="en-US" sz="2400" b="1" dirty="0"/>
              <a:t>This safety theme cloud is asking you to: </a:t>
            </a:r>
            <a:endParaRPr lang="en-US" sz="2400" dirty="0"/>
          </a:p>
          <a:p>
            <a:pPr>
              <a:lnSpc>
                <a:spcPct val="90000"/>
              </a:lnSpc>
              <a:spcAft>
                <a:spcPts val="600"/>
              </a:spcAft>
              <a:defRPr/>
            </a:pPr>
            <a:r>
              <a:rPr lang="en-US" sz="1800" dirty="0"/>
              <a:t>reflect on the approaches you use to feed back learning</a:t>
            </a:r>
            <a:br>
              <a:rPr lang="en-US" sz="1800" dirty="0"/>
            </a:br>
            <a:r>
              <a:rPr lang="en-US" sz="1800" dirty="0"/>
              <a:t>to teams in your organization </a:t>
            </a:r>
          </a:p>
          <a:p>
            <a:pPr>
              <a:lnSpc>
                <a:spcPct val="90000"/>
              </a:lnSpc>
              <a:spcAft>
                <a:spcPts val="600"/>
              </a:spcAft>
              <a:defRPr/>
            </a:pPr>
            <a:r>
              <a:rPr lang="en-US" sz="1800" dirty="0"/>
              <a:t>reflect on how learning is fed back and identify any gaps in feedback loops or how you could check-in with teams to determine if the learning has been understood and they are supported to implement changes.</a:t>
            </a:r>
            <a:endParaRPr lang="en-US" sz="1800" strike="sngStrike" dirty="0">
              <a:cs typeface="Calibri"/>
            </a:endParaRPr>
          </a:p>
          <a:p>
            <a:pPr marL="0" indent="0">
              <a:buFont typeface="Arial" panose="020B0604020202020204" pitchFamily="34" charse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1: </a:t>
            </a:r>
            <a:br>
              <a:rPr kumimoji="0" lang="en-US"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Knowing how feedback </a:t>
            </a:r>
            <a:b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and learning happens</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093ED37C-1084-BDF6-E4FF-9AF4418845A8}"/>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7" name="Picture 6">
            <a:extLst>
              <a:ext uri="{FF2B5EF4-FFF2-40B4-BE49-F238E27FC236}">
                <a16:creationId xmlns:a16="http://schemas.microsoft.com/office/drawing/2014/main" id="{8FEB4371-2F91-5B80-3EDF-AB2BC65EF5B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32667" y="908988"/>
            <a:ext cx="872130" cy="722146"/>
          </a:xfrm>
          <a:prstGeom prst="rect">
            <a:avLst/>
          </a:prstGeom>
        </p:spPr>
      </p:pic>
    </p:spTree>
    <p:extLst>
      <p:ext uri="{BB962C8B-B14F-4D97-AF65-F5344CB8AC3E}">
        <p14:creationId xmlns:p14="http://schemas.microsoft.com/office/powerpoint/2010/main" val="386357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68</a:t>
            </a:fld>
            <a:endParaRPr lang="en-CA"/>
          </a:p>
        </p:txBody>
      </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1" y="2308332"/>
            <a:ext cx="7571289" cy="196304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894393" y="2667788"/>
            <a:ext cx="6871744" cy="3577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rPr>
              <a:t>Reflective question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i="0" u="none" strike="noStrike" kern="1200" cap="none" spc="0" normalizeH="0" baseline="0" noProof="0" dirty="0">
                <a:ln>
                  <a:noFill/>
                </a:ln>
                <a:effectLst/>
                <a:uLnTx/>
                <a:uFillTx/>
              </a:rPr>
              <a:t>How </a:t>
            </a:r>
            <a:r>
              <a:rPr kumimoji="0" lang="en-US" sz="1800" b="0" i="0" u="none" strike="noStrike" kern="1200" cap="none" spc="0" normalizeH="0" baseline="0" noProof="0" dirty="0">
                <a:ln>
                  <a:noFill/>
                </a:ln>
                <a:effectLst/>
                <a:uLnTx/>
                <a:uFillTx/>
              </a:rPr>
              <a:t>might we triangulate and integrate patient safety data in a way that does not make it difficult for senior leaders to understand what the data is telling them? </a:t>
            </a:r>
          </a:p>
          <a:p>
            <a:pPr marL="0" indent="0">
              <a:buFont typeface="Arial" panose="020B0604020202020204" pitchFamily="34" charset="0"/>
              <a:buNone/>
            </a:pPr>
            <a:endParaRPr lang="en-CA"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a:t>
            </a:r>
            <a:r>
              <a:rPr lang="en-US" sz="3500" spc="-15" dirty="0">
                <a:solidFill>
                  <a:srgbClr val="3E348F"/>
                </a:solidFill>
                <a:latin typeface="Arial Black" panose="020B0604020202020204" pitchFamily="34" charset="0"/>
                <a:cs typeface="Arial Black" panose="020B0604020202020204" pitchFamily="34" charset="0"/>
              </a:rPr>
              <a:t>2</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 </a:t>
            </a:r>
            <a:br>
              <a:rPr kumimoji="0" lang="en-US"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Preventing integration fog</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2C90F564-2F4D-B1F2-4C0F-9F41409D0975}"/>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3" name="Picture 2">
            <a:extLst>
              <a:ext uri="{FF2B5EF4-FFF2-40B4-BE49-F238E27FC236}">
                <a16:creationId xmlns:a16="http://schemas.microsoft.com/office/drawing/2014/main" id="{12564873-4EA5-A82A-73CE-C989CE8D7ED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32667" y="908988"/>
            <a:ext cx="872130" cy="722146"/>
          </a:xfrm>
          <a:prstGeom prst="rect">
            <a:avLst/>
          </a:prstGeom>
        </p:spPr>
      </p:pic>
    </p:spTree>
    <p:extLst>
      <p:ext uri="{BB962C8B-B14F-4D97-AF65-F5344CB8AC3E}">
        <p14:creationId xmlns:p14="http://schemas.microsoft.com/office/powerpoint/2010/main" val="136343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69</a:t>
            </a:fld>
            <a:endParaRPr lang="en-CA"/>
          </a:p>
        </p:txBody>
      </p:sp>
      <p:sp>
        <p:nvSpPr>
          <p:cNvPr id="3" name="Content Placeholder 8">
            <a:extLst>
              <a:ext uri="{FF2B5EF4-FFF2-40B4-BE49-F238E27FC236}">
                <a16:creationId xmlns:a16="http://schemas.microsoft.com/office/drawing/2014/main" id="{FB09C68B-E0AE-F6C4-3D6C-0A389D0EC3D7}"/>
              </a:ext>
            </a:extLst>
          </p:cNvPr>
          <p:cNvSpPr>
            <a:spLocks noGrp="1"/>
          </p:cNvSpPr>
          <p:nvPr>
            <p:ph idx="1"/>
          </p:nvPr>
        </p:nvSpPr>
        <p:spPr>
          <a:xfrm>
            <a:off x="838200" y="1907518"/>
            <a:ext cx="7772399" cy="4109234"/>
          </a:xfrm>
        </p:spPr>
        <p:txBody>
          <a:bodyPr>
            <a:normAutofit/>
          </a:bodyPr>
          <a:lstStyle/>
          <a:p>
            <a:pPr>
              <a:spcBef>
                <a:spcPts val="0"/>
              </a:spcBef>
              <a:spcAft>
                <a:spcPts val="600"/>
              </a:spcAft>
              <a:buClr>
                <a:schemeClr val="tx1"/>
              </a:buClr>
              <a:defRPr/>
            </a:pPr>
            <a:endParaRPr lang="en-US" sz="1800" dirty="0"/>
          </a:p>
          <a:p>
            <a:pPr marL="0" indent="0">
              <a:spcBef>
                <a:spcPts val="0"/>
              </a:spcBef>
              <a:spcAft>
                <a:spcPts val="600"/>
              </a:spcAft>
              <a:buClr>
                <a:schemeClr val="tx1"/>
              </a:buClr>
              <a:buNone/>
              <a:defRPr/>
            </a:pPr>
            <a:r>
              <a:rPr lang="en-US" sz="2500" b="1" dirty="0"/>
              <a:t>Background</a:t>
            </a:r>
          </a:p>
          <a:p>
            <a:pPr>
              <a:spcBef>
                <a:spcPts val="0"/>
              </a:spcBef>
              <a:spcAft>
                <a:spcPts val="600"/>
              </a:spcAft>
              <a:buClr>
                <a:schemeClr val="tx1"/>
              </a:buClr>
              <a:defRPr/>
            </a:pPr>
            <a:r>
              <a:rPr lang="en-US" sz="1800" dirty="0"/>
              <a:t>Healthcare leaders sometimes face an avalanche</a:t>
            </a:r>
            <a:br>
              <a:rPr lang="en-US" sz="1800" dirty="0"/>
            </a:br>
            <a:r>
              <a:rPr lang="en-US" sz="1800" dirty="0"/>
              <a:t>of patient safety metrics and information. </a:t>
            </a:r>
          </a:p>
          <a:p>
            <a:pPr>
              <a:spcBef>
                <a:spcPts val="0"/>
              </a:spcBef>
              <a:spcAft>
                <a:spcPts val="600"/>
              </a:spcAft>
              <a:buClr>
                <a:schemeClr val="tx1"/>
              </a:buClr>
              <a:defRPr/>
            </a:pPr>
            <a:r>
              <a:rPr lang="en-US" sz="1800" dirty="0"/>
              <a:t>This overload of information, or “integration fog”, can obscure meaningful insights.</a:t>
            </a:r>
          </a:p>
          <a:p>
            <a:pPr>
              <a:spcBef>
                <a:spcPts val="0"/>
              </a:spcBef>
              <a:spcAft>
                <a:spcPts val="600"/>
              </a:spcAft>
              <a:buClr>
                <a:schemeClr val="tx1"/>
              </a:buClr>
              <a:defRPr/>
            </a:pPr>
            <a:r>
              <a:rPr lang="en-US" sz="1800" dirty="0"/>
              <a:t>Healthcare organizations sometimes continue to use outdated safety metrics and approaches even when more relevant safety data is available. </a:t>
            </a:r>
          </a:p>
          <a:p>
            <a:pPr>
              <a:spcBef>
                <a:spcPts val="0"/>
              </a:spcBef>
              <a:spcAft>
                <a:spcPts val="600"/>
              </a:spcAft>
              <a:buClr>
                <a:schemeClr val="tx1"/>
              </a:buClr>
              <a:defRPr/>
            </a:pPr>
            <a:r>
              <a:rPr lang="en-US" sz="1800" dirty="0"/>
              <a:t>When </a:t>
            </a:r>
            <a:r>
              <a:rPr lang="en-US" sz="1800" dirty="0" err="1"/>
              <a:t>colour</a:t>
            </a:r>
            <a:r>
              <a:rPr lang="en-US" sz="1800" dirty="0"/>
              <a:t>-coded data (red, amber and green) draw attention only to high-risk (red) areas, leaders may overlook broader safety trends. </a:t>
            </a:r>
          </a:p>
          <a:p>
            <a:pPr>
              <a:spcBef>
                <a:spcPts val="0"/>
              </a:spcBef>
              <a:spcAft>
                <a:spcPts val="600"/>
              </a:spcAft>
              <a:buClr>
                <a:schemeClr val="tx1"/>
              </a:buClr>
              <a:defRPr/>
            </a:pPr>
            <a:r>
              <a:rPr lang="en-US" sz="1800" dirty="0"/>
              <a:t>Cutting through the fog requires a thoughtful approach to selecting, presenting, discussing and integrating safety data.  </a:t>
            </a:r>
          </a:p>
          <a:p>
            <a:pPr marL="0" indent="0">
              <a:buClr>
                <a:schemeClr val="tx1"/>
              </a:buClr>
              <a:buNone/>
            </a:pPr>
            <a:endParaRPr lang="en-CA" dirty="0"/>
          </a:p>
        </p:txBody>
      </p:sp>
      <p:sp>
        <p:nvSpPr>
          <p:cNvPr id="6" name="Title 1">
            <a:extLst>
              <a:ext uri="{FF2B5EF4-FFF2-40B4-BE49-F238E27FC236}">
                <a16:creationId xmlns:a16="http://schemas.microsoft.com/office/drawing/2014/main" id="{DB39093D-ACBA-964A-851F-7FFEBF537A36}"/>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a:t>
            </a:r>
            <a:r>
              <a:rPr lang="en-US" sz="3500" spc="-15" dirty="0">
                <a:solidFill>
                  <a:srgbClr val="3E348F"/>
                </a:solidFill>
                <a:latin typeface="Arial Black" panose="020B0604020202020204" pitchFamily="34" charset="0"/>
                <a:cs typeface="Arial Black" panose="020B0604020202020204" pitchFamily="34" charset="0"/>
              </a:rPr>
              <a:t>2</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 </a:t>
            </a:r>
            <a:b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Preventing integration fog</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136D92A3-16CA-A1CF-C8BE-18FBA1EBD380}"/>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8" name="Picture 7">
            <a:extLst>
              <a:ext uri="{FF2B5EF4-FFF2-40B4-BE49-F238E27FC236}">
                <a16:creationId xmlns:a16="http://schemas.microsoft.com/office/drawing/2014/main" id="{E8229087-1E4C-3C37-C5BB-691538CF339D}"/>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32667" y="908988"/>
            <a:ext cx="872130" cy="722146"/>
          </a:xfrm>
          <a:prstGeom prst="rect">
            <a:avLst/>
          </a:prstGeom>
        </p:spPr>
      </p:pic>
    </p:spTree>
    <p:extLst>
      <p:ext uri="{BB962C8B-B14F-4D97-AF65-F5344CB8AC3E}">
        <p14:creationId xmlns:p14="http://schemas.microsoft.com/office/powerpoint/2010/main" val="61692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C6186-B391-9927-8165-6677314A611B}"/>
              </a:ext>
            </a:extLst>
          </p:cNvPr>
          <p:cNvSpPr>
            <a:spLocks noGrp="1"/>
          </p:cNvSpPr>
          <p:nvPr>
            <p:ph type="sldNum" sz="quarter" idx="12"/>
          </p:nvPr>
        </p:nvSpPr>
        <p:spPr/>
        <p:txBody>
          <a:bodyPr/>
          <a:lstStyle/>
          <a:p>
            <a:fld id="{7D0AB2B7-A222-44FF-B180-C8F0FD623967}" type="slidenum">
              <a:rPr lang="en-CA" smtClean="0"/>
              <a:t>7</a:t>
            </a:fld>
            <a:endParaRPr lang="en-CA"/>
          </a:p>
        </p:txBody>
      </p:sp>
      <p:pic>
        <p:nvPicPr>
          <p:cNvPr id="3" name="Picture 2">
            <a:extLst>
              <a:ext uri="{FF2B5EF4-FFF2-40B4-BE49-F238E27FC236}">
                <a16:creationId xmlns:a16="http://schemas.microsoft.com/office/drawing/2014/main" id="{7EF52065-25A7-68A3-10E4-1EA76648DA6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0767" y="450885"/>
            <a:ext cx="3860105" cy="1818165"/>
          </a:xfrm>
          <a:prstGeom prst="rect">
            <a:avLst/>
          </a:prstGeom>
        </p:spPr>
      </p:pic>
      <p:pic>
        <p:nvPicPr>
          <p:cNvPr id="4" name="Picture 3">
            <a:extLst>
              <a:ext uri="{FF2B5EF4-FFF2-40B4-BE49-F238E27FC236}">
                <a16:creationId xmlns:a16="http://schemas.microsoft.com/office/drawing/2014/main" id="{6B0809F3-EFF9-D526-2372-4DC5B3FDBD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621" y="2110910"/>
            <a:ext cx="3860105" cy="1818165"/>
          </a:xfrm>
          <a:prstGeom prst="rect">
            <a:avLst/>
          </a:prstGeom>
        </p:spPr>
      </p:pic>
      <p:pic>
        <p:nvPicPr>
          <p:cNvPr id="5" name="Picture 4">
            <a:extLst>
              <a:ext uri="{FF2B5EF4-FFF2-40B4-BE49-F238E27FC236}">
                <a16:creationId xmlns:a16="http://schemas.microsoft.com/office/drawing/2014/main" id="{213476FE-2B07-112B-4448-DD6521794F1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9480" y="4380144"/>
            <a:ext cx="3860105" cy="1818165"/>
          </a:xfrm>
          <a:prstGeom prst="rect">
            <a:avLst/>
          </a:prstGeom>
        </p:spPr>
      </p:pic>
      <p:pic>
        <p:nvPicPr>
          <p:cNvPr id="6" name="Picture 5">
            <a:extLst>
              <a:ext uri="{FF2B5EF4-FFF2-40B4-BE49-F238E27FC236}">
                <a16:creationId xmlns:a16="http://schemas.microsoft.com/office/drawing/2014/main" id="{B659D493-302C-2C26-FC49-B08976C14C4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3839" y="4392263"/>
            <a:ext cx="3860105" cy="1818165"/>
          </a:xfrm>
          <a:prstGeom prst="rect">
            <a:avLst/>
          </a:prstGeom>
        </p:spPr>
      </p:pic>
      <p:pic>
        <p:nvPicPr>
          <p:cNvPr id="7" name="Picture 6">
            <a:extLst>
              <a:ext uri="{FF2B5EF4-FFF2-40B4-BE49-F238E27FC236}">
                <a16:creationId xmlns:a16="http://schemas.microsoft.com/office/drawing/2014/main" id="{72D48B33-624F-376B-3727-A83B41327B8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9138" y="2110909"/>
            <a:ext cx="3860105" cy="1818165"/>
          </a:xfrm>
          <a:prstGeom prst="rect">
            <a:avLst/>
          </a:prstGeom>
        </p:spPr>
      </p:pic>
      <p:sp>
        <p:nvSpPr>
          <p:cNvPr id="8" name="TextBox 7">
            <a:extLst>
              <a:ext uri="{FF2B5EF4-FFF2-40B4-BE49-F238E27FC236}">
                <a16:creationId xmlns:a16="http://schemas.microsoft.com/office/drawing/2014/main" id="{B70B00DD-5EA9-1B0F-53F6-57C47DA59C7A}"/>
              </a:ext>
            </a:extLst>
          </p:cNvPr>
          <p:cNvSpPr txBox="1"/>
          <p:nvPr/>
        </p:nvSpPr>
        <p:spPr>
          <a:xfrm>
            <a:off x="1028202" y="3141477"/>
            <a:ext cx="2801724" cy="923330"/>
          </a:xfrm>
          <a:prstGeom prst="rect">
            <a:avLst/>
          </a:prstGeom>
          <a:noFill/>
        </p:spPr>
        <p:txBody>
          <a:bodyPr wrap="square" rtlCol="0">
            <a:spAutoFit/>
          </a:bodyPr>
          <a:lstStyle/>
          <a:p>
            <a:pPr marL="342900" indent="-342900">
              <a:buAutoNum type="arabicPeriod"/>
            </a:pPr>
            <a:r>
              <a:rPr lang="en-GB" sz="1200" dirty="0"/>
              <a:t>Knowing how feedback</a:t>
            </a:r>
            <a:br>
              <a:rPr lang="en-GB" sz="1200" dirty="0"/>
            </a:br>
            <a:r>
              <a:rPr lang="en-GB" sz="1200" dirty="0"/>
              <a:t>and learning happens</a:t>
            </a:r>
          </a:p>
          <a:p>
            <a:pPr marL="342900" indent="-342900">
              <a:buAutoNum type="arabicPeriod"/>
            </a:pPr>
            <a:r>
              <a:rPr lang="en-GB" sz="1200" dirty="0"/>
              <a:t>Preventing integration fog</a:t>
            </a:r>
          </a:p>
          <a:p>
            <a:endParaRPr lang="en-US" dirty="0"/>
          </a:p>
        </p:txBody>
      </p:sp>
      <p:sp>
        <p:nvSpPr>
          <p:cNvPr id="14" name="TextBox 13">
            <a:extLst>
              <a:ext uri="{FF2B5EF4-FFF2-40B4-BE49-F238E27FC236}">
                <a16:creationId xmlns:a16="http://schemas.microsoft.com/office/drawing/2014/main" id="{C79D37DC-9474-4CB1-277A-78ABC7D3DD62}"/>
              </a:ext>
            </a:extLst>
          </p:cNvPr>
          <p:cNvSpPr txBox="1"/>
          <p:nvPr/>
        </p:nvSpPr>
        <p:spPr>
          <a:xfrm>
            <a:off x="1368916" y="2515893"/>
            <a:ext cx="1834358" cy="646331"/>
          </a:xfrm>
          <a:prstGeom prst="rect">
            <a:avLst/>
          </a:prstGeom>
          <a:noFill/>
        </p:spPr>
        <p:txBody>
          <a:bodyPr wrap="square" rtlCol="0">
            <a:spAutoFit/>
          </a:bodyPr>
          <a:lstStyle/>
          <a:p>
            <a:r>
              <a:rPr lang="en-GB" sz="1800" b="1" dirty="0"/>
              <a:t>Integration </a:t>
            </a:r>
          </a:p>
          <a:p>
            <a:r>
              <a:rPr lang="en-GB" sz="1800" b="1" dirty="0"/>
              <a:t>&amp; learning</a:t>
            </a:r>
          </a:p>
        </p:txBody>
      </p:sp>
      <p:sp>
        <p:nvSpPr>
          <p:cNvPr id="10" name="TextBox 9">
            <a:extLst>
              <a:ext uri="{FF2B5EF4-FFF2-40B4-BE49-F238E27FC236}">
                <a16:creationId xmlns:a16="http://schemas.microsoft.com/office/drawing/2014/main" id="{5798A07B-C292-4ACA-8500-CCAF3813AB37}"/>
              </a:ext>
            </a:extLst>
          </p:cNvPr>
          <p:cNvSpPr txBox="1"/>
          <p:nvPr/>
        </p:nvSpPr>
        <p:spPr>
          <a:xfrm>
            <a:off x="2036865" y="5433020"/>
            <a:ext cx="3354887" cy="923330"/>
          </a:xfrm>
          <a:prstGeom prst="rect">
            <a:avLst/>
          </a:prstGeom>
          <a:noFill/>
        </p:spPr>
        <p:txBody>
          <a:bodyPr wrap="square" rtlCol="0">
            <a:spAutoFit/>
          </a:bodyPr>
          <a:lstStyle/>
          <a:p>
            <a:pPr marL="342900" indent="-342900">
              <a:buAutoNum type="arabicPeriod"/>
            </a:pPr>
            <a:r>
              <a:rPr lang="en-GB" sz="1200" dirty="0">
                <a:solidFill>
                  <a:schemeClr val="bg1"/>
                </a:solidFill>
              </a:rPr>
              <a:t>Looking at other data sets differently</a:t>
            </a:r>
          </a:p>
          <a:p>
            <a:pPr marL="342900" indent="-342900">
              <a:buAutoNum type="arabicPeriod"/>
            </a:pPr>
            <a:r>
              <a:rPr lang="en-US" sz="1200" dirty="0">
                <a:solidFill>
                  <a:schemeClr val="bg1"/>
                </a:solidFill>
              </a:rPr>
              <a:t>Horizon scanning to proactively identify emerging and future safety risks</a:t>
            </a:r>
          </a:p>
          <a:p>
            <a:endParaRPr lang="en-US" dirty="0">
              <a:solidFill>
                <a:schemeClr val="bg1"/>
              </a:solidFill>
            </a:endParaRPr>
          </a:p>
        </p:txBody>
      </p:sp>
      <p:sp>
        <p:nvSpPr>
          <p:cNvPr id="17" name="TextBox 16">
            <a:extLst>
              <a:ext uri="{FF2B5EF4-FFF2-40B4-BE49-F238E27FC236}">
                <a16:creationId xmlns:a16="http://schemas.microsoft.com/office/drawing/2014/main" id="{8275EB06-DF61-22CD-B5C6-ADBD07E78F01}"/>
              </a:ext>
            </a:extLst>
          </p:cNvPr>
          <p:cNvSpPr txBox="1"/>
          <p:nvPr/>
        </p:nvSpPr>
        <p:spPr>
          <a:xfrm>
            <a:off x="2378960" y="4804883"/>
            <a:ext cx="2253287" cy="646331"/>
          </a:xfrm>
          <a:prstGeom prst="rect">
            <a:avLst/>
          </a:prstGeom>
          <a:noFill/>
        </p:spPr>
        <p:txBody>
          <a:bodyPr wrap="square" rtlCol="0">
            <a:spAutoFit/>
          </a:bodyPr>
          <a:lstStyle/>
          <a:p>
            <a:r>
              <a:rPr lang="en-GB" sz="1800" b="1" dirty="0">
                <a:solidFill>
                  <a:schemeClr val="bg1"/>
                </a:solidFill>
              </a:rPr>
              <a:t>Anticipation </a:t>
            </a:r>
          </a:p>
          <a:p>
            <a:r>
              <a:rPr lang="en-GB" sz="1800" b="1" dirty="0">
                <a:solidFill>
                  <a:schemeClr val="bg1"/>
                </a:solidFill>
              </a:rPr>
              <a:t>&amp; preparedness</a:t>
            </a:r>
          </a:p>
        </p:txBody>
      </p:sp>
      <p:sp>
        <p:nvSpPr>
          <p:cNvPr id="11" name="TextBox 10">
            <a:extLst>
              <a:ext uri="{FF2B5EF4-FFF2-40B4-BE49-F238E27FC236}">
                <a16:creationId xmlns:a16="http://schemas.microsoft.com/office/drawing/2014/main" id="{82D26C9E-B579-8555-24BF-95A1D42542CB}"/>
              </a:ext>
            </a:extLst>
          </p:cNvPr>
          <p:cNvSpPr txBox="1"/>
          <p:nvPr/>
        </p:nvSpPr>
        <p:spPr>
          <a:xfrm>
            <a:off x="6894698" y="5396406"/>
            <a:ext cx="3354887" cy="923330"/>
          </a:xfrm>
          <a:prstGeom prst="rect">
            <a:avLst/>
          </a:prstGeom>
          <a:noFill/>
        </p:spPr>
        <p:txBody>
          <a:bodyPr wrap="square" rtlCol="0">
            <a:spAutoFit/>
          </a:bodyPr>
          <a:lstStyle/>
          <a:p>
            <a:pPr marL="342900" indent="-342900">
              <a:buAutoNum type="arabicPeriod"/>
            </a:pPr>
            <a:r>
              <a:rPr lang="en-GB" sz="1200" dirty="0">
                <a:solidFill>
                  <a:schemeClr val="bg1"/>
                </a:solidFill>
              </a:rPr>
              <a:t>Capacity to tune into ‘work as done’</a:t>
            </a:r>
          </a:p>
          <a:p>
            <a:pPr marL="342900" indent="-342900">
              <a:buAutoNum type="arabicPeriod"/>
            </a:pPr>
            <a:r>
              <a:rPr lang="en-GB" sz="1200" dirty="0">
                <a:solidFill>
                  <a:schemeClr val="bg1"/>
                </a:solidFill>
              </a:rPr>
              <a:t>Creating psychological safety </a:t>
            </a:r>
            <a:br>
              <a:rPr lang="en-GB" sz="1200" dirty="0">
                <a:solidFill>
                  <a:schemeClr val="bg1"/>
                </a:solidFill>
              </a:rPr>
            </a:br>
            <a:r>
              <a:rPr lang="en-GB" sz="1200" dirty="0">
                <a:solidFill>
                  <a:schemeClr val="bg1"/>
                </a:solidFill>
              </a:rPr>
              <a:t>when gathering insight</a:t>
            </a:r>
          </a:p>
          <a:p>
            <a:endParaRPr lang="en-US" dirty="0"/>
          </a:p>
        </p:txBody>
      </p:sp>
      <p:sp>
        <p:nvSpPr>
          <p:cNvPr id="16" name="TextBox 15">
            <a:extLst>
              <a:ext uri="{FF2B5EF4-FFF2-40B4-BE49-F238E27FC236}">
                <a16:creationId xmlns:a16="http://schemas.microsoft.com/office/drawing/2014/main" id="{FE318674-24E4-248C-8433-4BB648F67C21}"/>
              </a:ext>
            </a:extLst>
          </p:cNvPr>
          <p:cNvSpPr txBox="1"/>
          <p:nvPr/>
        </p:nvSpPr>
        <p:spPr>
          <a:xfrm>
            <a:off x="7243693" y="4765292"/>
            <a:ext cx="1834358" cy="646331"/>
          </a:xfrm>
          <a:prstGeom prst="rect">
            <a:avLst/>
          </a:prstGeom>
          <a:noFill/>
        </p:spPr>
        <p:txBody>
          <a:bodyPr wrap="square" rtlCol="0">
            <a:spAutoFit/>
          </a:bodyPr>
          <a:lstStyle/>
          <a:p>
            <a:r>
              <a:rPr lang="en-GB" sz="1800" b="1" dirty="0">
                <a:solidFill>
                  <a:schemeClr val="bg1"/>
                </a:solidFill>
              </a:rPr>
              <a:t>Sensitivity </a:t>
            </a:r>
          </a:p>
          <a:p>
            <a:r>
              <a:rPr lang="en-GB" sz="1800" b="1" dirty="0">
                <a:solidFill>
                  <a:schemeClr val="bg1"/>
                </a:solidFill>
              </a:rPr>
              <a:t>to operations</a:t>
            </a:r>
            <a:endParaRPr lang="en-GB" sz="1800" dirty="0">
              <a:solidFill>
                <a:schemeClr val="bg1"/>
              </a:solidFill>
            </a:endParaRPr>
          </a:p>
        </p:txBody>
      </p:sp>
      <p:sp>
        <p:nvSpPr>
          <p:cNvPr id="12" name="TextBox 11">
            <a:extLst>
              <a:ext uri="{FF2B5EF4-FFF2-40B4-BE49-F238E27FC236}">
                <a16:creationId xmlns:a16="http://schemas.microsoft.com/office/drawing/2014/main" id="{AF0D8577-C490-8B17-ED9F-F122AABD9DE7}"/>
              </a:ext>
            </a:extLst>
          </p:cNvPr>
          <p:cNvSpPr txBox="1"/>
          <p:nvPr/>
        </p:nvSpPr>
        <p:spPr>
          <a:xfrm>
            <a:off x="8496235" y="2975562"/>
            <a:ext cx="3143441" cy="1107996"/>
          </a:xfrm>
          <a:prstGeom prst="rect">
            <a:avLst/>
          </a:prstGeom>
          <a:noFill/>
        </p:spPr>
        <p:txBody>
          <a:bodyPr wrap="square" rtlCol="0">
            <a:spAutoFit/>
          </a:bodyPr>
          <a:lstStyle/>
          <a:p>
            <a:pPr marL="342900" indent="-342900">
              <a:buAutoNum type="arabicPeriod"/>
            </a:pPr>
            <a:r>
              <a:rPr lang="en-GB" sz="1200" dirty="0">
                <a:solidFill>
                  <a:schemeClr val="bg1"/>
                </a:solidFill>
              </a:rPr>
              <a:t>Normalization of unreliable </a:t>
            </a:r>
            <a:br>
              <a:rPr lang="en-GB" sz="1200" dirty="0">
                <a:solidFill>
                  <a:schemeClr val="bg1"/>
                </a:solidFill>
              </a:rPr>
            </a:br>
            <a:r>
              <a:rPr lang="en-GB" sz="1200" dirty="0">
                <a:solidFill>
                  <a:schemeClr val="bg1"/>
                </a:solidFill>
              </a:rPr>
              <a:t>systems and processes</a:t>
            </a:r>
            <a:endParaRPr lang="en-GB" sz="1200" dirty="0">
              <a:solidFill>
                <a:schemeClr val="bg1"/>
              </a:solidFill>
              <a:cs typeface="Calibri"/>
            </a:endParaRPr>
          </a:p>
          <a:p>
            <a:pPr marL="342900" indent="-342900">
              <a:buAutoNum type="arabicPeriod"/>
            </a:pPr>
            <a:r>
              <a:rPr lang="en-GB" sz="1200" dirty="0">
                <a:solidFill>
                  <a:schemeClr val="bg1"/>
                </a:solidFill>
              </a:rPr>
              <a:t>Understanding the limitations </a:t>
            </a:r>
            <a:br>
              <a:rPr lang="en-GB" sz="1200" dirty="0">
                <a:solidFill>
                  <a:schemeClr val="bg1"/>
                </a:solidFill>
              </a:rPr>
            </a:br>
            <a:r>
              <a:rPr lang="en-GB" sz="1200" dirty="0">
                <a:solidFill>
                  <a:schemeClr val="bg1"/>
                </a:solidFill>
              </a:rPr>
              <a:t>of clinical systems &amp; process audits</a:t>
            </a:r>
            <a:endParaRPr lang="en-GB" sz="1200" dirty="0">
              <a:solidFill>
                <a:schemeClr val="bg1"/>
              </a:solidFill>
              <a:cs typeface="Calibri"/>
            </a:endParaRPr>
          </a:p>
          <a:p>
            <a:endParaRPr lang="en-US" dirty="0"/>
          </a:p>
        </p:txBody>
      </p:sp>
      <p:sp>
        <p:nvSpPr>
          <p:cNvPr id="15" name="TextBox 14">
            <a:extLst>
              <a:ext uri="{FF2B5EF4-FFF2-40B4-BE49-F238E27FC236}">
                <a16:creationId xmlns:a16="http://schemas.microsoft.com/office/drawing/2014/main" id="{FF685BC7-3CBA-9E56-5D31-9547887B5870}"/>
              </a:ext>
            </a:extLst>
          </p:cNvPr>
          <p:cNvSpPr txBox="1"/>
          <p:nvPr/>
        </p:nvSpPr>
        <p:spPr>
          <a:xfrm>
            <a:off x="8826434" y="2631361"/>
            <a:ext cx="1834358" cy="369332"/>
          </a:xfrm>
          <a:prstGeom prst="rect">
            <a:avLst/>
          </a:prstGeom>
          <a:noFill/>
        </p:spPr>
        <p:txBody>
          <a:bodyPr wrap="square" rtlCol="0">
            <a:spAutoFit/>
          </a:bodyPr>
          <a:lstStyle/>
          <a:p>
            <a:r>
              <a:rPr lang="en-GB" sz="1800" b="1" dirty="0">
                <a:solidFill>
                  <a:schemeClr val="bg1"/>
                </a:solidFill>
              </a:rPr>
              <a:t>Reliability</a:t>
            </a:r>
          </a:p>
        </p:txBody>
      </p:sp>
      <p:sp>
        <p:nvSpPr>
          <p:cNvPr id="9" name="TextBox 8">
            <a:extLst>
              <a:ext uri="{FF2B5EF4-FFF2-40B4-BE49-F238E27FC236}">
                <a16:creationId xmlns:a16="http://schemas.microsoft.com/office/drawing/2014/main" id="{960A15D0-ECCE-EC2D-26A8-B2B4D5AF342E}"/>
              </a:ext>
            </a:extLst>
          </p:cNvPr>
          <p:cNvSpPr txBox="1"/>
          <p:nvPr/>
        </p:nvSpPr>
        <p:spPr>
          <a:xfrm>
            <a:off x="4745374" y="1315093"/>
            <a:ext cx="3354887" cy="1107996"/>
          </a:xfrm>
          <a:prstGeom prst="rect">
            <a:avLst/>
          </a:prstGeom>
          <a:noFill/>
        </p:spPr>
        <p:txBody>
          <a:bodyPr wrap="square" rtlCol="0">
            <a:spAutoFit/>
          </a:bodyPr>
          <a:lstStyle/>
          <a:p>
            <a:pPr marL="342900" indent="-342900">
              <a:buAutoNum type="arabicPeriod"/>
            </a:pPr>
            <a:r>
              <a:rPr lang="en-US" sz="1200" spc="-15" dirty="0"/>
              <a:t>Measuring and monitoring past </a:t>
            </a:r>
            <a:br>
              <a:rPr lang="en-US" sz="1200" spc="-15" dirty="0"/>
            </a:br>
            <a:r>
              <a:rPr lang="en-US" sz="1200" spc="-15" dirty="0"/>
              <a:t>healthcare harm and health inequities</a:t>
            </a:r>
            <a:r>
              <a:rPr lang="en-GB" sz="1200" dirty="0"/>
              <a:t>.</a:t>
            </a:r>
          </a:p>
          <a:p>
            <a:pPr marL="342900" indent="-342900">
              <a:buAutoNum type="arabicPeriod"/>
            </a:pPr>
            <a:r>
              <a:rPr kumimoji="0" lang="en-US" sz="1200" i="0" u="none" strike="noStrike" cap="none" spc="0" normalizeH="0" baseline="0" noProof="0" dirty="0">
                <a:ln>
                  <a:noFill/>
                </a:ln>
                <a:effectLst/>
                <a:uLnTx/>
                <a:uFillTx/>
              </a:rPr>
              <a:t>Strong ‘system-focused’ versus weak, ‘person-focused’ recommendations</a:t>
            </a:r>
            <a:endParaRPr lang="en-GB" sz="1200" dirty="0"/>
          </a:p>
          <a:p>
            <a:endParaRPr lang="en-US" dirty="0"/>
          </a:p>
        </p:txBody>
      </p:sp>
      <p:sp>
        <p:nvSpPr>
          <p:cNvPr id="13" name="TextBox 12">
            <a:extLst>
              <a:ext uri="{FF2B5EF4-FFF2-40B4-BE49-F238E27FC236}">
                <a16:creationId xmlns:a16="http://schemas.microsoft.com/office/drawing/2014/main" id="{E53B2545-ABD2-E681-0753-26898CD9D4B5}"/>
              </a:ext>
            </a:extLst>
          </p:cNvPr>
          <p:cNvSpPr txBox="1"/>
          <p:nvPr/>
        </p:nvSpPr>
        <p:spPr>
          <a:xfrm>
            <a:off x="5093678" y="983339"/>
            <a:ext cx="1834358" cy="369332"/>
          </a:xfrm>
          <a:prstGeom prst="rect">
            <a:avLst/>
          </a:prstGeom>
          <a:noFill/>
        </p:spPr>
        <p:txBody>
          <a:bodyPr wrap="square" rtlCol="0">
            <a:spAutoFit/>
          </a:bodyPr>
          <a:lstStyle/>
          <a:p>
            <a:r>
              <a:rPr lang="en-GB" sz="1800" b="1" dirty="0"/>
              <a:t>Past harm</a:t>
            </a:r>
          </a:p>
        </p:txBody>
      </p:sp>
      <p:sp>
        <p:nvSpPr>
          <p:cNvPr id="18" name="Title 17">
            <a:extLst>
              <a:ext uri="{FF2B5EF4-FFF2-40B4-BE49-F238E27FC236}">
                <a16:creationId xmlns:a16="http://schemas.microsoft.com/office/drawing/2014/main" id="{F60BE7CB-C289-8002-BD35-3D4C4D248069}"/>
              </a:ext>
            </a:extLst>
          </p:cNvPr>
          <p:cNvSpPr txBox="1">
            <a:spLocks noGrp="1"/>
          </p:cNvSpPr>
          <p:nvPr>
            <p:ph type="title" idx="4294967295"/>
          </p:nvPr>
        </p:nvSpPr>
        <p:spPr>
          <a:xfrm>
            <a:off x="402757" y="362421"/>
            <a:ext cx="3544677"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solidFill>
                <a:effectLst/>
                <a:uLnTx/>
                <a:uFillTx/>
                <a:latin typeface="+mn-lt"/>
                <a:ea typeface="+mn-ea"/>
                <a:cs typeface="+mn-cs"/>
              </a:rPr>
              <a:t>Measurement and </a:t>
            </a:r>
            <a:br>
              <a:rPr kumimoji="0" lang="en-GB" sz="2200" b="1" i="0" u="none" strike="noStrike" kern="1200" cap="none" spc="0" normalizeH="0" baseline="0" noProof="0" dirty="0">
                <a:ln>
                  <a:noFill/>
                </a:ln>
                <a:solidFill>
                  <a:schemeClr val="accent1"/>
                </a:solidFill>
                <a:effectLst/>
                <a:uLnTx/>
                <a:uFillTx/>
                <a:latin typeface="+mn-lt"/>
                <a:ea typeface="+mn-ea"/>
                <a:cs typeface="+mn-cs"/>
              </a:rPr>
            </a:br>
            <a:r>
              <a:rPr kumimoji="0" lang="en-GB" sz="2200" b="1" i="0" u="none" strike="noStrike" kern="1200" cap="none" spc="0" normalizeH="0" baseline="0" noProof="0" dirty="0">
                <a:ln>
                  <a:noFill/>
                </a:ln>
                <a:solidFill>
                  <a:schemeClr val="accent1"/>
                </a:solidFill>
                <a:effectLst/>
                <a:uLnTx/>
                <a:uFillTx/>
                <a:latin typeface="+mn-lt"/>
                <a:ea typeface="+mn-ea"/>
                <a:cs typeface="+mn-cs"/>
              </a:rPr>
              <a:t>Monitoring Safety </a:t>
            </a:r>
            <a:br>
              <a:rPr kumimoji="0" lang="en-GB" sz="2200" b="1" i="0" u="none" strike="noStrike" kern="1200" cap="none" spc="0" normalizeH="0" baseline="0" noProof="0" dirty="0">
                <a:ln>
                  <a:noFill/>
                </a:ln>
                <a:solidFill>
                  <a:schemeClr val="accent1"/>
                </a:solidFill>
                <a:effectLst/>
                <a:uLnTx/>
                <a:uFillTx/>
                <a:latin typeface="+mn-lt"/>
                <a:ea typeface="+mn-ea"/>
                <a:cs typeface="+mn-cs"/>
              </a:rPr>
            </a:br>
            <a:r>
              <a:rPr kumimoji="0" lang="en-GB" sz="2200" b="1" i="0" u="none" strike="noStrike" kern="1200" cap="none" spc="0" normalizeH="0" baseline="0" noProof="0" dirty="0">
                <a:ln>
                  <a:noFill/>
                </a:ln>
                <a:solidFill>
                  <a:schemeClr val="accent1"/>
                </a:solidFill>
                <a:effectLst/>
                <a:uLnTx/>
                <a:uFillTx/>
                <a:latin typeface="+mn-lt"/>
                <a:ea typeface="+mn-ea"/>
                <a:cs typeface="+mn-cs"/>
              </a:rPr>
              <a:t>Clouds &amp; Safety Themes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436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67257-75C6-DD25-DD3A-737A0D72A20D}"/>
              </a:ext>
            </a:extLst>
          </p:cNvPr>
          <p:cNvSpPr>
            <a:spLocks noGrp="1"/>
          </p:cNvSpPr>
          <p:nvPr>
            <p:ph type="sldNum" sz="quarter" idx="12"/>
          </p:nvPr>
        </p:nvSpPr>
        <p:spPr/>
        <p:txBody>
          <a:bodyPr/>
          <a:lstStyle/>
          <a:p>
            <a:fld id="{7D0AB2B7-A222-44FF-B180-C8F0FD623967}" type="slidenum">
              <a:rPr lang="en-CA" smtClean="0"/>
              <a:t>70</a:t>
            </a:fld>
            <a:endParaRPr lang="en-CA"/>
          </a:p>
        </p:txBody>
      </p:sp>
      <p:sp>
        <p:nvSpPr>
          <p:cNvPr id="8" name="Rectangle: Rounded Corners 18">
            <a:extLst>
              <a:ext uri="{FF2B5EF4-FFF2-40B4-BE49-F238E27FC236}">
                <a16:creationId xmlns:a16="http://schemas.microsoft.com/office/drawing/2014/main" id="{E98A600A-34CA-CA64-B5A8-31837950914E}"/>
              </a:ext>
              <a:ext uri="{C183D7F6-B498-43B3-948B-1728B52AA6E4}">
                <adec:decorative xmlns:adec="http://schemas.microsoft.com/office/drawing/2017/decorative" val="1"/>
              </a:ext>
            </a:extLst>
          </p:cNvPr>
          <p:cNvSpPr/>
          <p:nvPr/>
        </p:nvSpPr>
        <p:spPr>
          <a:xfrm>
            <a:off x="595682" y="2308332"/>
            <a:ext cx="7283190" cy="312796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100" dirty="0">
              <a:solidFill>
                <a:schemeClr val="bg1"/>
              </a:solidFill>
              <a:latin typeface="Lato Light" charset="0"/>
              <a:cs typeface="Lato Light" charset="0"/>
            </a:endParaRPr>
          </a:p>
        </p:txBody>
      </p:sp>
      <p:sp>
        <p:nvSpPr>
          <p:cNvPr id="9" name="Content Placeholder 8">
            <a:extLst>
              <a:ext uri="{FF2B5EF4-FFF2-40B4-BE49-F238E27FC236}">
                <a16:creationId xmlns:a16="http://schemas.microsoft.com/office/drawing/2014/main" id="{2DF21C1D-53E4-0D8E-304F-972DB9C367AD}"/>
              </a:ext>
            </a:extLst>
          </p:cNvPr>
          <p:cNvSpPr txBox="1">
            <a:spLocks/>
          </p:cNvSpPr>
          <p:nvPr/>
        </p:nvSpPr>
        <p:spPr>
          <a:xfrm>
            <a:off x="1007128" y="2778652"/>
            <a:ext cx="6871744" cy="2908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defRPr/>
            </a:pPr>
            <a:r>
              <a:rPr lang="en-US" sz="2500" b="1" dirty="0"/>
              <a:t>This safety theme cloud is asking you to: </a:t>
            </a:r>
            <a:endParaRPr kumimoji="0" lang="en-US" sz="1800" b="0" i="0" u="none" strike="noStrike" kern="1200" cap="none" spc="0" normalizeH="0" baseline="0" noProof="0" dirty="0">
              <a:ln>
                <a:noFill/>
              </a:ln>
              <a:effectLst/>
              <a:uLnTx/>
              <a:uFillTx/>
            </a:endParaRPr>
          </a:p>
          <a:p>
            <a:pPr marR="0" lvl="0" algn="l" defTabSz="914400" rtl="0" eaLnBrk="1" fontAlgn="auto" latinLnBrk="0" hangingPunct="1">
              <a:lnSpc>
                <a:spcPct val="90000"/>
              </a:lnSpc>
              <a:spcBef>
                <a:spcPts val="0"/>
              </a:spcBef>
              <a:spcAft>
                <a:spcPts val="600"/>
              </a:spcAft>
              <a:buClrTx/>
              <a:buSzTx/>
              <a:tabLst/>
              <a:defRPr/>
            </a:pPr>
            <a:r>
              <a:rPr lang="en-US" sz="1800" dirty="0"/>
              <a:t>Reflect on how your organization’s patient safety data is integrated and presented. </a:t>
            </a:r>
          </a:p>
          <a:p>
            <a:pPr marR="0" lvl="0" algn="l" defTabSz="914400" rtl="0" eaLnBrk="1" fontAlgn="auto" latinLnBrk="0" hangingPunct="1">
              <a:lnSpc>
                <a:spcPct val="90000"/>
              </a:lnSpc>
              <a:spcBef>
                <a:spcPts val="0"/>
              </a:spcBef>
              <a:spcAft>
                <a:spcPts val="600"/>
              </a:spcAft>
              <a:buClrTx/>
              <a:buSzTx/>
              <a:tabLst/>
              <a:defRPr/>
            </a:pPr>
            <a:r>
              <a:rPr lang="en-US" sz="1800" dirty="0"/>
              <a:t>Have a reflective conversation about how you, as leaders, navigate through your safety dashboards and safety reports. </a:t>
            </a:r>
          </a:p>
          <a:p>
            <a:pPr marR="0" lvl="0" algn="l" defTabSz="914400" rtl="0" eaLnBrk="1" fontAlgn="auto" latinLnBrk="0" hangingPunct="1">
              <a:lnSpc>
                <a:spcPct val="90000"/>
              </a:lnSpc>
              <a:spcBef>
                <a:spcPts val="0"/>
              </a:spcBef>
              <a:spcAft>
                <a:spcPts val="600"/>
              </a:spcAft>
              <a:buClrTx/>
              <a:buSzTx/>
              <a:tabLst/>
              <a:defRPr/>
            </a:pPr>
            <a:r>
              <a:rPr lang="en-US" sz="1800" dirty="0"/>
              <a:t>Ask the question, “Is there integration fog?” If yes, how could the data or reports be presented?</a:t>
            </a:r>
            <a:endParaRPr lang="en-CA" sz="1800" dirty="0"/>
          </a:p>
        </p:txBody>
      </p:sp>
      <p:sp>
        <p:nvSpPr>
          <p:cNvPr id="5" name="Title 1">
            <a:extLst>
              <a:ext uri="{FF2B5EF4-FFF2-40B4-BE49-F238E27FC236}">
                <a16:creationId xmlns:a16="http://schemas.microsoft.com/office/drawing/2014/main" id="{53BD6BDC-519E-611F-C64A-41407B05CE3D}"/>
              </a:ext>
            </a:extLst>
          </p:cNvPr>
          <p:cNvSpPr txBox="1">
            <a:spLocks noGrp="1"/>
          </p:cNvSpPr>
          <p:nvPr>
            <p:ph type="title" idx="4294967295"/>
          </p:nvPr>
        </p:nvSpPr>
        <p:spPr>
          <a:xfrm>
            <a:off x="838200" y="384634"/>
            <a:ext cx="8355904" cy="20744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Safety cloud </a:t>
            </a:r>
            <a:r>
              <a:rPr lang="en-US" sz="3500" spc="-15" dirty="0">
                <a:solidFill>
                  <a:srgbClr val="3E348F"/>
                </a:solidFill>
                <a:latin typeface="Arial Black" panose="020B0604020202020204" pitchFamily="34" charset="0"/>
                <a:cs typeface="Arial Black" panose="020B0604020202020204" pitchFamily="34" charset="0"/>
              </a:rPr>
              <a:t>t</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heme </a:t>
            </a:r>
            <a:r>
              <a:rPr lang="en-US" sz="3500" spc="-15" dirty="0">
                <a:solidFill>
                  <a:srgbClr val="3E348F"/>
                </a:solidFill>
                <a:latin typeface="Arial Black" panose="020B0604020202020204" pitchFamily="34" charset="0"/>
                <a:cs typeface="Arial Black" panose="020B0604020202020204" pitchFamily="34" charset="0"/>
              </a:rPr>
              <a:t>2</a:t>
            </a:r>
            <a:r>
              <a:rPr kumimoji="0" lang="en-US" sz="3500" b="1" i="0" u="none" strike="noStrike" kern="1200" cap="none" spc="-15" normalizeH="0" baseline="0" noProof="0" dirty="0">
                <a:ln>
                  <a:noFill/>
                </a:ln>
                <a:solidFill>
                  <a:srgbClr val="3E348F"/>
                </a:solidFill>
                <a:effectLst/>
                <a:uLnTx/>
                <a:uFillTx/>
                <a:latin typeface="Arial Black" panose="020B0604020202020204" pitchFamily="34" charset="0"/>
                <a:ea typeface="+mj-ea"/>
                <a:cs typeface="Arial Black" panose="020B0604020202020204" pitchFamily="34" charset="0"/>
              </a:rPr>
              <a:t>: </a:t>
            </a:r>
            <a:br>
              <a:rPr kumimoji="0" lang="en-US" sz="3500" b="1" i="0" u="none" strike="noStrike" kern="1200" cap="none" spc="-15"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Preventing integration fog</a:t>
            </a:r>
            <a:endParaRPr kumimoji="0" lang="en-US" sz="35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2B2A796A-3742-27D4-7EC7-D2EAC159F12A}"/>
              </a:ext>
            </a:extLst>
          </p:cNvPr>
          <p:cNvPicPr>
            <a:picLocks noChangeAspect="1"/>
          </p:cNvPicPr>
          <p:nvPr/>
        </p:nvPicPr>
        <p:blipFill>
          <a:blip r:embed="rId3"/>
          <a:stretch>
            <a:fillRect/>
          </a:stretch>
        </p:blipFill>
        <p:spPr>
          <a:xfrm>
            <a:off x="9563703" y="404984"/>
            <a:ext cx="1982699" cy="1871404"/>
          </a:xfrm>
          <a:prstGeom prst="rect">
            <a:avLst/>
          </a:prstGeom>
        </p:spPr>
      </p:pic>
      <p:pic>
        <p:nvPicPr>
          <p:cNvPr id="7" name="Picture 6">
            <a:extLst>
              <a:ext uri="{FF2B5EF4-FFF2-40B4-BE49-F238E27FC236}">
                <a16:creationId xmlns:a16="http://schemas.microsoft.com/office/drawing/2014/main" id="{54E0498F-938E-23BB-FFA9-45D74593473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332667" y="908988"/>
            <a:ext cx="872130" cy="722146"/>
          </a:xfrm>
          <a:prstGeom prst="rect">
            <a:avLst/>
          </a:prstGeom>
        </p:spPr>
      </p:pic>
    </p:spTree>
    <p:extLst>
      <p:ext uri="{BB962C8B-B14F-4D97-AF65-F5344CB8AC3E}">
        <p14:creationId xmlns:p14="http://schemas.microsoft.com/office/powerpoint/2010/main" val="14307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1BDFB-58F9-C5E6-E958-8C7C85ED7973}"/>
              </a:ext>
            </a:extLst>
          </p:cNvPr>
          <p:cNvSpPr>
            <a:spLocks noGrp="1"/>
          </p:cNvSpPr>
          <p:nvPr>
            <p:ph type="sldNum" sz="quarter" idx="12"/>
          </p:nvPr>
        </p:nvSpPr>
        <p:spPr/>
        <p:txBody>
          <a:bodyPr/>
          <a:lstStyle/>
          <a:p>
            <a:fld id="{7D0AB2B7-A222-44FF-B180-C8F0FD623967}" type="slidenum">
              <a:rPr lang="en-CA" smtClean="0"/>
              <a:t>71</a:t>
            </a:fld>
            <a:endParaRPr lang="en-CA"/>
          </a:p>
        </p:txBody>
      </p:sp>
      <p:sp>
        <p:nvSpPr>
          <p:cNvPr id="3" name="Title 1">
            <a:extLst>
              <a:ext uri="{FF2B5EF4-FFF2-40B4-BE49-F238E27FC236}">
                <a16:creationId xmlns:a16="http://schemas.microsoft.com/office/drawing/2014/main" id="{ACE0F5AC-ACE0-BED1-0083-56D043283E13}"/>
              </a:ext>
            </a:extLst>
          </p:cNvPr>
          <p:cNvSpPr txBox="1">
            <a:spLocks noGrp="1"/>
          </p:cNvSpPr>
          <p:nvPr>
            <p:ph type="title" idx="4294967295"/>
          </p:nvPr>
        </p:nvSpPr>
        <p:spPr>
          <a:xfrm>
            <a:off x="703616" y="2287297"/>
            <a:ext cx="8415332" cy="19712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How can we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better</a:t>
            </a:r>
            <a:r>
              <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 answer the question, </a:t>
            </a:r>
            <a:r>
              <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rPr>
              <a:t>“Are we responding and improving?” </a:t>
            </a:r>
            <a:endParaRPr kumimoji="0" lang="en-US" sz="4400" b="0"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D6EF5F4F-D096-2AF2-7202-AB5E30C27162}"/>
              </a:ext>
            </a:extLst>
          </p:cNvPr>
          <p:cNvPicPr>
            <a:picLocks noChangeAspect="1"/>
          </p:cNvPicPr>
          <p:nvPr/>
        </p:nvPicPr>
        <p:blipFill>
          <a:blip r:embed="rId3"/>
          <a:stretch>
            <a:fillRect/>
          </a:stretch>
        </p:blipFill>
        <p:spPr>
          <a:xfrm>
            <a:off x="9889201" y="4494588"/>
            <a:ext cx="1982699" cy="1871404"/>
          </a:xfrm>
          <a:prstGeom prst="rect">
            <a:avLst/>
          </a:prstGeom>
        </p:spPr>
      </p:pic>
      <p:pic>
        <p:nvPicPr>
          <p:cNvPr id="5" name="Picture 4">
            <a:extLst>
              <a:ext uri="{FF2B5EF4-FFF2-40B4-BE49-F238E27FC236}">
                <a16:creationId xmlns:a16="http://schemas.microsoft.com/office/drawing/2014/main" id="{5522D5F8-570A-AFB6-A996-1A1FAAE6039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5095" y="5012135"/>
            <a:ext cx="872130" cy="722146"/>
          </a:xfrm>
          <a:prstGeom prst="rect">
            <a:avLst/>
          </a:prstGeom>
        </p:spPr>
      </p:pic>
    </p:spTree>
    <p:extLst>
      <p:ext uri="{BB962C8B-B14F-4D97-AF65-F5344CB8AC3E}">
        <p14:creationId xmlns:p14="http://schemas.microsoft.com/office/powerpoint/2010/main" val="117529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B902D-909F-DE3F-61F3-19CD582EC1B7}"/>
              </a:ext>
            </a:extLst>
          </p:cNvPr>
          <p:cNvSpPr>
            <a:spLocks noGrp="1"/>
          </p:cNvSpPr>
          <p:nvPr>
            <p:ph type="title"/>
          </p:nvPr>
        </p:nvSpPr>
        <p:spPr/>
        <p:txBody>
          <a:bodyPr/>
          <a:lstStyle/>
          <a:p>
            <a:r>
              <a:rPr lang="en-US" dirty="0">
                <a:solidFill>
                  <a:srgbClr val="3E348F"/>
                </a:solidFill>
              </a:rPr>
              <a:t>Continuing your safety journey</a:t>
            </a:r>
            <a:endParaRPr lang="en-CA" dirty="0">
              <a:solidFill>
                <a:srgbClr val="3E348F"/>
              </a:solidFill>
            </a:endParaRPr>
          </a:p>
        </p:txBody>
      </p:sp>
      <p:sp>
        <p:nvSpPr>
          <p:cNvPr id="4" name="Content Placeholder 3">
            <a:extLst>
              <a:ext uri="{FF2B5EF4-FFF2-40B4-BE49-F238E27FC236}">
                <a16:creationId xmlns:a16="http://schemas.microsoft.com/office/drawing/2014/main" id="{702073F5-AFC9-956B-0E07-604AA83AFE4D}"/>
              </a:ext>
            </a:extLst>
          </p:cNvPr>
          <p:cNvSpPr>
            <a:spLocks noGrp="1"/>
          </p:cNvSpPr>
          <p:nvPr>
            <p:ph idx="1"/>
          </p:nvPr>
        </p:nvSpPr>
        <p:spPr/>
        <p:txBody>
          <a:bodyPr/>
          <a:lstStyle/>
          <a:p>
            <a:pPr marL="342900" lvl="0" indent="-342900">
              <a:buFont typeface="Symbol" panose="05050102010706020507" pitchFamily="18" charset="2"/>
              <a:buChar char=""/>
            </a:pPr>
            <a:r>
              <a:rPr lang="en-CA" sz="2400" dirty="0">
                <a:effectLst/>
                <a:latin typeface="+mn-lt"/>
                <a:ea typeface="Calibri" panose="020F0502020204030204" pitchFamily="34" charset="0"/>
              </a:rPr>
              <a:t>Schedule regular safety discussions with your leadership team</a:t>
            </a:r>
          </a:p>
          <a:p>
            <a:pPr marL="342900" lvl="0" indent="-342900">
              <a:buFont typeface="Symbol" panose="05050102010706020507" pitchFamily="18" charset="2"/>
              <a:buChar char=""/>
            </a:pPr>
            <a:r>
              <a:rPr lang="en-CA" sz="2400" dirty="0">
                <a:effectLst/>
                <a:latin typeface="+mn-lt"/>
                <a:ea typeface="Calibri" panose="020F0502020204030204" pitchFamily="34" charset="0"/>
              </a:rPr>
              <a:t>Revisit specific safety clouds or create new safety clouds as challenges and opportunities emerge</a:t>
            </a:r>
          </a:p>
          <a:p>
            <a:pPr marL="342900" lvl="0" indent="-342900">
              <a:buFont typeface="Symbol" panose="05050102010706020507" pitchFamily="18" charset="2"/>
              <a:buChar char=""/>
            </a:pPr>
            <a:r>
              <a:rPr lang="en-CA" sz="2400" dirty="0">
                <a:effectLst/>
                <a:latin typeface="+mn-lt"/>
                <a:ea typeface="Calibri" panose="020F0502020204030204" pitchFamily="34" charset="0"/>
              </a:rPr>
              <a:t>Use this activity and workbook to welcome and guide new leaders in your organization’s safety journey</a:t>
            </a:r>
          </a:p>
          <a:p>
            <a:pPr marL="342900" lvl="0" indent="-342900">
              <a:buFont typeface="Symbol" panose="05050102010706020507" pitchFamily="18" charset="2"/>
              <a:buChar char=""/>
            </a:pPr>
            <a:r>
              <a:rPr lang="en-CA" sz="2400" dirty="0">
                <a:latin typeface="+mn-lt"/>
                <a:ea typeface="Calibri" panose="020F0502020204030204" pitchFamily="34" charset="0"/>
              </a:rPr>
              <a:t>S</a:t>
            </a:r>
            <a:r>
              <a:rPr lang="en-CA" sz="2400" dirty="0">
                <a:effectLst/>
                <a:latin typeface="+mn-lt"/>
                <a:ea typeface="Calibri" panose="020F0502020204030204" pitchFamily="34" charset="0"/>
              </a:rPr>
              <a:t>hare insights from your safety cloud discussions broadly within your organization</a:t>
            </a:r>
          </a:p>
          <a:p>
            <a:pPr marL="342900" lvl="0" indent="-342900">
              <a:buFont typeface="Symbol" panose="05050102010706020507" pitchFamily="18" charset="2"/>
              <a:buChar char=""/>
            </a:pPr>
            <a:r>
              <a:rPr lang="en-CA" sz="2400" dirty="0">
                <a:effectLst/>
                <a:latin typeface="+mn-lt"/>
                <a:ea typeface="Calibri" panose="020F0502020204030204" pitchFamily="34" charset="0"/>
              </a:rPr>
              <a:t>Explore additional </a:t>
            </a:r>
            <a:r>
              <a:rPr lang="en-CA" sz="2400" dirty="0">
                <a:effectLst/>
                <a:latin typeface="+mn-lt"/>
                <a:ea typeface="Calibri" panose="020F0502020204030204" pitchFamily="34" charset="0"/>
                <a:hlinkClick r:id="rId3"/>
              </a:rPr>
              <a:t>safety activities </a:t>
            </a:r>
            <a:r>
              <a:rPr lang="en-CA" sz="2400" dirty="0">
                <a:effectLst/>
                <a:latin typeface="+mn-lt"/>
                <a:ea typeface="Calibri" panose="020F0502020204030204" pitchFamily="34" charset="0"/>
              </a:rPr>
              <a:t>available to support your organization’s journey toward Rethinking Patient Safety.</a:t>
            </a:r>
          </a:p>
          <a:p>
            <a:endParaRPr lang="en-CA" dirty="0"/>
          </a:p>
        </p:txBody>
      </p:sp>
      <p:sp>
        <p:nvSpPr>
          <p:cNvPr id="2" name="Slide Number Placeholder 1">
            <a:extLst>
              <a:ext uri="{FF2B5EF4-FFF2-40B4-BE49-F238E27FC236}">
                <a16:creationId xmlns:a16="http://schemas.microsoft.com/office/drawing/2014/main" id="{93A2BF45-8DE5-0326-AD6A-F49517CCA50E}"/>
              </a:ext>
            </a:extLst>
          </p:cNvPr>
          <p:cNvSpPr>
            <a:spLocks noGrp="1"/>
          </p:cNvSpPr>
          <p:nvPr>
            <p:ph type="sldNum" sz="quarter" idx="12"/>
          </p:nvPr>
        </p:nvSpPr>
        <p:spPr/>
        <p:txBody>
          <a:bodyPr/>
          <a:lstStyle/>
          <a:p>
            <a:fld id="{7D0AB2B7-A222-44FF-B180-C8F0FD623967}" type="slidenum">
              <a:rPr lang="en-CA" smtClean="0"/>
              <a:t>72</a:t>
            </a:fld>
            <a:endParaRPr lang="en-CA"/>
          </a:p>
        </p:txBody>
      </p:sp>
    </p:spTree>
    <p:extLst>
      <p:ext uri="{BB962C8B-B14F-4D97-AF65-F5344CB8AC3E}">
        <p14:creationId xmlns:p14="http://schemas.microsoft.com/office/powerpoint/2010/main" val="228053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FB1066-69D7-F2E3-C2C3-25F5CD3BF4EC}"/>
              </a:ext>
            </a:extLst>
          </p:cNvPr>
          <p:cNvSpPr>
            <a:spLocks noGrp="1"/>
          </p:cNvSpPr>
          <p:nvPr>
            <p:ph idx="1"/>
          </p:nvPr>
        </p:nvSpPr>
        <p:spPr>
          <a:xfrm>
            <a:off x="838200" y="1253330"/>
            <a:ext cx="9316453" cy="5103019"/>
          </a:xfrm>
        </p:spPr>
        <p:txBody>
          <a:bodyPr>
            <a:normAutofit fontScale="92500"/>
          </a:bodyPr>
          <a:lstStyle/>
          <a:p>
            <a:pPr>
              <a:lnSpc>
                <a:spcPct val="150000"/>
              </a:lnSpc>
              <a:buClr>
                <a:schemeClr val="tx1"/>
              </a:buClr>
            </a:pPr>
            <a:r>
              <a:rPr lang="en-US" sz="2400" dirty="0">
                <a:hlinkClick r:id="rId3">
                  <a:extLst>
                    <a:ext uri="{A12FA001-AC4F-418D-AE19-62706E023703}">
                      <ahyp:hlinkClr xmlns:ahyp="http://schemas.microsoft.com/office/drawing/2018/hyperlinkcolor" val="tx"/>
                    </a:ext>
                  </a:extLst>
                </a:hlinkClick>
              </a:rPr>
              <a:t>Rethinking Patient Safety</a:t>
            </a:r>
            <a:endParaRPr lang="en-CA" sz="2400" dirty="0"/>
          </a:p>
          <a:p>
            <a:pPr>
              <a:lnSpc>
                <a:spcPct val="150000"/>
              </a:lnSpc>
              <a:buClr>
                <a:schemeClr val="tx1"/>
              </a:buClr>
            </a:pPr>
            <a:r>
              <a:rPr lang="en-US" sz="2400" dirty="0">
                <a:hlinkClick r:id="rId4">
                  <a:extLst>
                    <a:ext uri="{A12FA001-AC4F-418D-AE19-62706E023703}">
                      <ahyp:hlinkClr xmlns:ahyp="http://schemas.microsoft.com/office/drawing/2018/hyperlinkcolor" val="tx"/>
                    </a:ext>
                  </a:extLst>
                </a:hlinkClick>
              </a:rPr>
              <a:t>The measurement and monitoring of safety</a:t>
            </a:r>
            <a:endParaRPr lang="en-US" sz="2400" dirty="0"/>
          </a:p>
          <a:p>
            <a:pPr>
              <a:lnSpc>
                <a:spcPct val="150000"/>
              </a:lnSpc>
              <a:buClr>
                <a:schemeClr val="tx1"/>
              </a:buClr>
            </a:pPr>
            <a:r>
              <a:rPr lang="en-US" sz="2400" dirty="0">
                <a:hlinkClick r:id="rId5">
                  <a:extLst>
                    <a:ext uri="{A12FA001-AC4F-418D-AE19-62706E023703}">
                      <ahyp:hlinkClr xmlns:ahyp="http://schemas.microsoft.com/office/drawing/2018/hyperlinkcolor" val="tx"/>
                    </a:ext>
                  </a:extLst>
                </a:hlinkClick>
              </a:rPr>
              <a:t>Measurement and monitoring of safety through the eyes of patients and their care partners</a:t>
            </a:r>
            <a:endParaRPr lang="en-US" sz="2400" dirty="0"/>
          </a:p>
          <a:p>
            <a:pPr>
              <a:lnSpc>
                <a:spcPct val="150000"/>
              </a:lnSpc>
              <a:buClr>
                <a:schemeClr val="tx1"/>
              </a:buClr>
            </a:pPr>
            <a:r>
              <a:rPr lang="en-US" sz="2400" dirty="0">
                <a:hlinkClick r:id="rId6">
                  <a:extLst>
                    <a:ext uri="{A12FA001-AC4F-418D-AE19-62706E023703}">
                      <ahyp:hlinkClr xmlns:ahyp="http://schemas.microsoft.com/office/drawing/2018/hyperlinkcolor" val="tx"/>
                    </a:ext>
                  </a:extLst>
                </a:hlinkClick>
              </a:rPr>
              <a:t>Effective Governance for Quality and Patient Safety: An eight module, self-directed learning program</a:t>
            </a:r>
            <a:endParaRPr lang="en-US" sz="2400" dirty="0"/>
          </a:p>
          <a:p>
            <a:pPr>
              <a:lnSpc>
                <a:spcPct val="150000"/>
              </a:lnSpc>
              <a:buClr>
                <a:schemeClr val="tx1"/>
              </a:buClr>
            </a:pPr>
            <a:r>
              <a:rPr lang="en-CA" sz="2400" dirty="0">
                <a:effectLst/>
                <a:latin typeface="+mj-lt"/>
                <a:ea typeface="Calibri" panose="020F0502020204030204" pitchFamily="34" charset="0"/>
                <a:hlinkClick r:id="rId7">
                  <a:extLst>
                    <a:ext uri="{A12FA001-AC4F-418D-AE19-62706E023703}">
                      <ahyp:hlinkClr xmlns:ahyp="http://schemas.microsoft.com/office/drawing/2018/hyperlinkcolor" val="tx"/>
                    </a:ext>
                  </a:extLst>
                </a:hlinkClick>
              </a:rPr>
              <a:t>Patient Safety Essentials: A six module, self-directed learning program</a:t>
            </a:r>
            <a:endParaRPr lang="en-US" sz="2400" dirty="0">
              <a:latin typeface="+mj-lt"/>
            </a:endParaRPr>
          </a:p>
          <a:p>
            <a:pPr>
              <a:lnSpc>
                <a:spcPct val="150000"/>
              </a:lnSpc>
              <a:buClr>
                <a:schemeClr val="tx1"/>
              </a:buClr>
            </a:pPr>
            <a:r>
              <a:rPr lang="en-US" sz="2400" dirty="0">
                <a:hlinkClick r:id="rId8">
                  <a:extLst>
                    <a:ext uri="{A12FA001-AC4F-418D-AE19-62706E023703}">
                      <ahyp:hlinkClr xmlns:ahyp="http://schemas.microsoft.com/office/drawing/2018/hyperlinkcolor" val="tx"/>
                    </a:ext>
                  </a:extLst>
                </a:hlinkClick>
              </a:rPr>
              <a:t>EXTRA™: Executive Training Program</a:t>
            </a:r>
            <a:endParaRPr lang="en-US" sz="2400" dirty="0"/>
          </a:p>
        </p:txBody>
      </p:sp>
      <p:sp>
        <p:nvSpPr>
          <p:cNvPr id="2" name="Slide Number Placeholder 1">
            <a:extLst>
              <a:ext uri="{FF2B5EF4-FFF2-40B4-BE49-F238E27FC236}">
                <a16:creationId xmlns:a16="http://schemas.microsoft.com/office/drawing/2014/main" id="{5822A853-BE02-5346-8119-DA7E20935854}"/>
              </a:ext>
            </a:extLst>
          </p:cNvPr>
          <p:cNvSpPr>
            <a:spLocks noGrp="1"/>
          </p:cNvSpPr>
          <p:nvPr>
            <p:ph type="sldNum" sz="quarter" idx="12"/>
          </p:nvPr>
        </p:nvSpPr>
        <p:spPr/>
        <p:txBody>
          <a:bodyPr/>
          <a:lstStyle/>
          <a:p>
            <a:fld id="{7D0AB2B7-A222-44FF-B180-C8F0FD623967}" type="slidenum">
              <a:rPr lang="en-CA" smtClean="0"/>
              <a:t>73</a:t>
            </a:fld>
            <a:endParaRPr lang="en-CA"/>
          </a:p>
        </p:txBody>
      </p:sp>
      <p:sp>
        <p:nvSpPr>
          <p:cNvPr id="3" name="Title 2">
            <a:extLst>
              <a:ext uri="{FF2B5EF4-FFF2-40B4-BE49-F238E27FC236}">
                <a16:creationId xmlns:a16="http://schemas.microsoft.com/office/drawing/2014/main" id="{A716936E-BEFD-F0D7-A2E7-EDB57F8B586D}"/>
              </a:ext>
            </a:extLst>
          </p:cNvPr>
          <p:cNvSpPr>
            <a:spLocks noGrp="1"/>
          </p:cNvSpPr>
          <p:nvPr>
            <p:ph type="title"/>
          </p:nvPr>
        </p:nvSpPr>
        <p:spPr>
          <a:xfrm>
            <a:off x="563880" y="-157389"/>
            <a:ext cx="10515600" cy="1325563"/>
          </a:xfrm>
        </p:spPr>
        <p:txBody>
          <a:bodyPr/>
          <a:lstStyle/>
          <a:p>
            <a:r>
              <a:rPr lang="en-US" dirty="0">
                <a:solidFill>
                  <a:srgbClr val="3E348F"/>
                </a:solidFill>
              </a:rPr>
              <a:t>Additional resources</a:t>
            </a:r>
            <a:endParaRPr lang="en-CA" dirty="0">
              <a:solidFill>
                <a:srgbClr val="3E348F"/>
              </a:solidFill>
            </a:endParaRPr>
          </a:p>
        </p:txBody>
      </p:sp>
    </p:spTree>
    <p:extLst>
      <p:ext uri="{BB962C8B-B14F-4D97-AF65-F5344CB8AC3E}">
        <p14:creationId xmlns:p14="http://schemas.microsoft.com/office/powerpoint/2010/main" val="135804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624460-8CDC-6E4A-DB3E-201EB5FF884D}"/>
              </a:ext>
            </a:extLst>
          </p:cNvPr>
          <p:cNvSpPr>
            <a:spLocks noGrp="1"/>
          </p:cNvSpPr>
          <p:nvPr>
            <p:ph type="sldNum" sz="quarter" idx="10"/>
          </p:nvPr>
        </p:nvSpPr>
        <p:spPr/>
        <p:txBody>
          <a:bodyPr/>
          <a:lstStyle/>
          <a:p>
            <a:fld id="{7D0AB2B7-A222-44FF-B180-C8F0FD623967}" type="slidenum">
              <a:rPr lang="en-CA" smtClean="0"/>
              <a:t>74</a:t>
            </a:fld>
            <a:endParaRPr lang="en-CA"/>
          </a:p>
        </p:txBody>
      </p:sp>
      <p:sp>
        <p:nvSpPr>
          <p:cNvPr id="9" name="TextBox 8">
            <a:extLst>
              <a:ext uri="{FF2B5EF4-FFF2-40B4-BE49-F238E27FC236}">
                <a16:creationId xmlns:a16="http://schemas.microsoft.com/office/drawing/2014/main" id="{6E88E4AC-819C-B192-60F8-D4D0A41E1613}"/>
              </a:ext>
            </a:extLst>
          </p:cNvPr>
          <p:cNvSpPr txBox="1"/>
          <p:nvPr/>
        </p:nvSpPr>
        <p:spPr>
          <a:xfrm>
            <a:off x="1376455" y="3954965"/>
            <a:ext cx="6575239" cy="1569660"/>
          </a:xfrm>
          <a:prstGeom prst="rect">
            <a:avLst/>
          </a:prstGeom>
          <a:noFill/>
        </p:spPr>
        <p:txBody>
          <a:bodyPr wrap="square">
            <a:spAutoFit/>
          </a:bodyPr>
          <a:lstStyle/>
          <a:p>
            <a:pPr marL="0">
              <a:buNone/>
            </a:pPr>
            <a:r>
              <a:rPr lang="en-US" sz="1200" dirty="0">
                <a:solidFill>
                  <a:schemeClr val="bg1"/>
                </a:solidFill>
                <a:effectLst/>
                <a:latin typeface="Arial" panose="020B0604020202020204" pitchFamily="34" charset="0"/>
                <a:cs typeface="Arial" panose="020B0604020202020204" pitchFamily="34" charset="0"/>
              </a:rPr>
              <a:t>Healthcare Excellence Canada (HEC) works with partners to spread innovation, build capability, and catalyze policy change so that everyone in Canada has safe and high-quality healthcare. Through collaboration with patients, caregivers and people working in healthcare, we turn proven innovations into lasting improvements in all dimensions of healthcare excellence. Launched in 2021, HEC brings together the Canadian Patient Safety Institute and Canadian Foundation for Healthcare Improvement. HEC is an independent, not-for-profit charity funded primarily by Health Canada. The views expressed herein do not necessarily represent the views of Health Canada.</a:t>
            </a:r>
          </a:p>
        </p:txBody>
      </p:sp>
      <p:sp>
        <p:nvSpPr>
          <p:cNvPr id="3" name="Content Placeholder 2">
            <a:extLst>
              <a:ext uri="{FF2B5EF4-FFF2-40B4-BE49-F238E27FC236}">
                <a16:creationId xmlns:a16="http://schemas.microsoft.com/office/drawing/2014/main" id="{AEF8A384-6C67-5CD9-2716-284F60264270}"/>
              </a:ext>
            </a:extLst>
          </p:cNvPr>
          <p:cNvSpPr>
            <a:spLocks noGrp="1"/>
          </p:cNvSpPr>
          <p:nvPr>
            <p:ph idx="4294967295"/>
          </p:nvPr>
        </p:nvSpPr>
        <p:spPr>
          <a:xfrm>
            <a:off x="1081232" y="1873750"/>
            <a:ext cx="6955863" cy="1776413"/>
          </a:xfrm>
        </p:spPr>
        <p:txBody>
          <a:bodyPr>
            <a:normAutofit fontScale="92500" lnSpcReduction="20000"/>
          </a:bodyPr>
          <a:lstStyle/>
          <a:p>
            <a:pPr marL="0" indent="0" algn="ctr">
              <a:lnSpc>
                <a:spcPct val="120000"/>
              </a:lnSpc>
              <a:buNone/>
            </a:pPr>
            <a:r>
              <a:rPr lang="en-US" sz="2400" dirty="0">
                <a:solidFill>
                  <a:schemeClr val="bg1"/>
                </a:solidFill>
                <a:effectLst/>
              </a:rPr>
              <a:t>This slide deck was prepared by Healthcare Excellence Canada for use by healthcare organizations to inspire reflection and discussion around current approaches for measuring and monitoring safety in all sectors of healthcare. </a:t>
            </a:r>
          </a:p>
        </p:txBody>
      </p:sp>
      <p:sp>
        <p:nvSpPr>
          <p:cNvPr id="2" name="Title 1">
            <a:extLst>
              <a:ext uri="{FF2B5EF4-FFF2-40B4-BE49-F238E27FC236}">
                <a16:creationId xmlns:a16="http://schemas.microsoft.com/office/drawing/2014/main" id="{75EE9DD3-DB82-450E-DD72-0FD0715EA884}"/>
              </a:ext>
            </a:extLst>
          </p:cNvPr>
          <p:cNvSpPr>
            <a:spLocks noGrp="1"/>
          </p:cNvSpPr>
          <p:nvPr>
            <p:ph type="title"/>
          </p:nvPr>
        </p:nvSpPr>
        <p:spPr>
          <a:xfrm>
            <a:off x="838200" y="816768"/>
            <a:ext cx="7607300" cy="835820"/>
          </a:xfrm>
        </p:spPr>
        <p:txBody>
          <a:bodyPr/>
          <a:lstStyle/>
          <a:p>
            <a:pPr algn="ctr"/>
            <a:r>
              <a:rPr lang="en-US" dirty="0">
                <a:solidFill>
                  <a:schemeClr val="bg1"/>
                </a:solidFill>
              </a:rPr>
              <a:t>Acknowledgment</a:t>
            </a:r>
          </a:p>
        </p:txBody>
      </p:sp>
    </p:spTree>
    <p:extLst>
      <p:ext uri="{BB962C8B-B14F-4D97-AF65-F5344CB8AC3E}">
        <p14:creationId xmlns:p14="http://schemas.microsoft.com/office/powerpoint/2010/main" val="23054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39219-2767-31A5-39FE-92828DC766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8487FD3-2815-7574-E168-7237FD2FF508}"/>
              </a:ext>
            </a:extLst>
          </p:cNvPr>
          <p:cNvPicPr>
            <a:picLocks noChangeAspect="1"/>
          </p:cNvPicPr>
          <p:nvPr/>
        </p:nvPicPr>
        <p:blipFill>
          <a:blip r:embed="rId3"/>
          <a:stretch>
            <a:fillRect/>
          </a:stretch>
        </p:blipFill>
        <p:spPr>
          <a:xfrm>
            <a:off x="3430057" y="742442"/>
            <a:ext cx="5320142" cy="5021506"/>
          </a:xfrm>
          <a:prstGeom prst="rect">
            <a:avLst/>
          </a:prstGeom>
        </p:spPr>
      </p:pic>
      <p:sp>
        <p:nvSpPr>
          <p:cNvPr id="2" name="Slide Number Placeholder 1">
            <a:extLst>
              <a:ext uri="{FF2B5EF4-FFF2-40B4-BE49-F238E27FC236}">
                <a16:creationId xmlns:a16="http://schemas.microsoft.com/office/drawing/2014/main" id="{99E02922-575C-47B8-50F3-A363970CF22E}"/>
              </a:ext>
            </a:extLst>
          </p:cNvPr>
          <p:cNvSpPr>
            <a:spLocks noGrp="1"/>
          </p:cNvSpPr>
          <p:nvPr>
            <p:ph type="sldNum" sz="quarter" idx="12"/>
          </p:nvPr>
        </p:nvSpPr>
        <p:spPr/>
        <p:txBody>
          <a:bodyPr/>
          <a:lstStyle/>
          <a:p>
            <a:fld id="{7D0AB2B7-A222-44FF-B180-C8F0FD623967}" type="slidenum">
              <a:rPr lang="en-CA" smtClean="0"/>
              <a:t>8</a:t>
            </a:fld>
            <a:endParaRPr lang="en-CA"/>
          </a:p>
        </p:txBody>
      </p:sp>
      <p:pic>
        <p:nvPicPr>
          <p:cNvPr id="3" name="Picture 2" descr="A visual of the MMS framework. The icon for Past harm (has patient care been safe in the past?) is highlighted. ">
            <a:extLst>
              <a:ext uri="{FF2B5EF4-FFF2-40B4-BE49-F238E27FC236}">
                <a16:creationId xmlns:a16="http://schemas.microsoft.com/office/drawing/2014/main" id="{D0DBCDCD-BD85-2883-B456-AA974EC81BB4}"/>
              </a:ext>
            </a:extLst>
          </p:cNvPr>
          <p:cNvPicPr>
            <a:picLocks noChangeAspect="1"/>
          </p:cNvPicPr>
          <p:nvPr/>
        </p:nvPicPr>
        <p:blipFill>
          <a:blip r:embed="rId4"/>
          <a:srcRect/>
          <a:stretch/>
        </p:blipFill>
        <p:spPr>
          <a:xfrm>
            <a:off x="5139815" y="255229"/>
            <a:ext cx="1912369" cy="2291924"/>
          </a:xfrm>
          <a:prstGeom prst="rect">
            <a:avLst/>
          </a:prstGeom>
        </p:spPr>
      </p:pic>
      <p:sp>
        <p:nvSpPr>
          <p:cNvPr id="4" name="Title 3">
            <a:extLst>
              <a:ext uri="{FF2B5EF4-FFF2-40B4-BE49-F238E27FC236}">
                <a16:creationId xmlns:a16="http://schemas.microsoft.com/office/drawing/2014/main" id="{67EE23DA-B16E-6960-68AC-83C9B619FA78}"/>
              </a:ext>
            </a:extLst>
          </p:cNvPr>
          <p:cNvSpPr>
            <a:spLocks noGrp="1"/>
          </p:cNvSpPr>
          <p:nvPr>
            <p:ph type="title" idx="4294967295"/>
          </p:nvPr>
        </p:nvSpPr>
        <p:spPr>
          <a:xfrm>
            <a:off x="838199" y="-1510446"/>
            <a:ext cx="10515600" cy="1325563"/>
          </a:xfrm>
        </p:spPr>
        <p:txBody>
          <a:bodyPr/>
          <a:lstStyle/>
          <a:p>
            <a:r>
              <a:rPr lang="en-CA" dirty="0"/>
              <a:t>Past harm</a:t>
            </a:r>
          </a:p>
        </p:txBody>
      </p:sp>
    </p:spTree>
    <p:extLst>
      <p:ext uri="{BB962C8B-B14F-4D97-AF65-F5344CB8AC3E}">
        <p14:creationId xmlns:p14="http://schemas.microsoft.com/office/powerpoint/2010/main" val="40695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A1B13-52CA-384F-BC78-FA63C7D0685D}"/>
              </a:ext>
            </a:extLst>
          </p:cNvPr>
          <p:cNvPicPr>
            <a:picLocks noChangeAspect="1"/>
          </p:cNvPicPr>
          <p:nvPr/>
        </p:nvPicPr>
        <p:blipFill>
          <a:blip r:embed="rId3"/>
          <a:stretch>
            <a:fillRect/>
          </a:stretch>
        </p:blipFill>
        <p:spPr>
          <a:xfrm>
            <a:off x="9889201" y="4494588"/>
            <a:ext cx="1982699" cy="1871404"/>
          </a:xfrm>
          <a:prstGeom prst="rect">
            <a:avLst/>
          </a:prstGeom>
        </p:spPr>
      </p:pic>
      <p:sp>
        <p:nvSpPr>
          <p:cNvPr id="2" name="Slide Number Placeholder 1">
            <a:extLst>
              <a:ext uri="{FF2B5EF4-FFF2-40B4-BE49-F238E27FC236}">
                <a16:creationId xmlns:a16="http://schemas.microsoft.com/office/drawing/2014/main" id="{F72C93AB-028B-4526-4C5E-B1D9CDE95303}"/>
              </a:ext>
            </a:extLst>
          </p:cNvPr>
          <p:cNvSpPr>
            <a:spLocks noGrp="1"/>
          </p:cNvSpPr>
          <p:nvPr>
            <p:ph type="sldNum" sz="quarter" idx="12"/>
          </p:nvPr>
        </p:nvSpPr>
        <p:spPr/>
        <p:txBody>
          <a:bodyPr/>
          <a:lstStyle/>
          <a:p>
            <a:fld id="{7D0AB2B7-A222-44FF-B180-C8F0FD623967}" type="slidenum">
              <a:rPr lang="en-CA" smtClean="0"/>
              <a:t>9</a:t>
            </a:fld>
            <a:endParaRPr lang="en-CA"/>
          </a:p>
        </p:txBody>
      </p:sp>
      <p:pic>
        <p:nvPicPr>
          <p:cNvPr id="6" name="Picture 5">
            <a:extLst>
              <a:ext uri="{FF2B5EF4-FFF2-40B4-BE49-F238E27FC236}">
                <a16:creationId xmlns:a16="http://schemas.microsoft.com/office/drawing/2014/main" id="{3101A667-D4B7-A66C-0661-519B4FD74EC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459616" y="4186395"/>
            <a:ext cx="823443" cy="986875"/>
          </a:xfrm>
          <a:prstGeom prst="rect">
            <a:avLst/>
          </a:prstGeom>
        </p:spPr>
      </p:pic>
      <p:pic>
        <p:nvPicPr>
          <p:cNvPr id="8" name="Picture 7">
            <a:extLst>
              <a:ext uri="{FF2B5EF4-FFF2-40B4-BE49-F238E27FC236}">
                <a16:creationId xmlns:a16="http://schemas.microsoft.com/office/drawing/2014/main" id="{CC1F59D4-7875-A08C-8957-BAE050C56FAE}"/>
              </a:ext>
              <a:ext uri="{C183D7F6-B498-43B3-948B-1728B52AA6E4}">
                <adec:decorative xmlns:adec="http://schemas.microsoft.com/office/drawing/2017/decorative" val="1"/>
              </a:ext>
            </a:extLst>
          </p:cNvPr>
          <p:cNvPicPr preferRelativeResize="0">
            <a:picLocks/>
          </p:cNvPicPr>
          <p:nvPr/>
        </p:nvPicPr>
        <p:blipFill>
          <a:blip r:embed="rId5">
            <a:extLst>
              <a:ext uri="{28A0092B-C50C-407E-A947-70E740481C1C}">
                <a14:useLocalDpi xmlns:a14="http://schemas.microsoft.com/office/drawing/2010/main"/>
              </a:ext>
            </a:extLst>
          </a:blip>
          <a:srcRect/>
          <a:stretch/>
        </p:blipFill>
        <p:spPr>
          <a:xfrm>
            <a:off x="514800" y="2151356"/>
            <a:ext cx="3676354" cy="3676354"/>
          </a:xfrm>
          <a:prstGeom prst="ellipse">
            <a:avLst/>
          </a:prstGeom>
        </p:spPr>
      </p:pic>
      <p:sp>
        <p:nvSpPr>
          <p:cNvPr id="9" name="Oval 8">
            <a:extLst>
              <a:ext uri="{FF2B5EF4-FFF2-40B4-BE49-F238E27FC236}">
                <a16:creationId xmlns:a16="http://schemas.microsoft.com/office/drawing/2014/main" id="{7CCCFE54-61ED-B2FD-B3D4-AC7CC5C556E3}"/>
              </a:ext>
              <a:ext uri="{C183D7F6-B498-43B3-948B-1728B52AA6E4}">
                <adec:decorative xmlns:adec="http://schemas.microsoft.com/office/drawing/2017/decorative" val="1"/>
              </a:ext>
            </a:extLst>
          </p:cNvPr>
          <p:cNvSpPr/>
          <p:nvPr/>
        </p:nvSpPr>
        <p:spPr>
          <a:xfrm>
            <a:off x="416122" y="2052999"/>
            <a:ext cx="3873068" cy="3873068"/>
          </a:xfrm>
          <a:prstGeom prst="ellipse">
            <a:avLst/>
          </a:prstGeom>
          <a:no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Content Placeholder 2">
            <a:extLst>
              <a:ext uri="{FF2B5EF4-FFF2-40B4-BE49-F238E27FC236}">
                <a16:creationId xmlns:a16="http://schemas.microsoft.com/office/drawing/2014/main" id="{5AB7CDEA-530A-2414-D261-E054B2DA26D9}"/>
              </a:ext>
            </a:extLst>
          </p:cNvPr>
          <p:cNvSpPr txBox="1">
            <a:spLocks/>
          </p:cNvSpPr>
          <p:nvPr/>
        </p:nvSpPr>
        <p:spPr>
          <a:xfrm>
            <a:off x="4790232" y="2484919"/>
            <a:ext cx="5693010" cy="13711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CA" sz="2400" b="1" dirty="0"/>
              <a:t>Past harm </a:t>
            </a:r>
            <a:r>
              <a:rPr lang="en-CA" sz="2400" dirty="0"/>
              <a:t>involves measuring multiple types and aspects of harm to help assess whether care has been safe in the past and is becoming safer.</a:t>
            </a:r>
          </a:p>
        </p:txBody>
      </p:sp>
      <p:sp>
        <p:nvSpPr>
          <p:cNvPr id="11" name="TextBox 10">
            <a:extLst>
              <a:ext uri="{FF2B5EF4-FFF2-40B4-BE49-F238E27FC236}">
                <a16:creationId xmlns:a16="http://schemas.microsoft.com/office/drawing/2014/main" id="{B4F33FBB-A864-BF1A-9C2D-AF1C5FB56BF8}"/>
              </a:ext>
            </a:extLst>
          </p:cNvPr>
          <p:cNvSpPr txBox="1"/>
          <p:nvPr/>
        </p:nvSpPr>
        <p:spPr>
          <a:xfrm>
            <a:off x="4790232" y="4016217"/>
            <a:ext cx="4297784" cy="1477328"/>
          </a:xfrm>
          <a:prstGeom prst="rect">
            <a:avLst/>
          </a:prstGeom>
          <a:noFill/>
        </p:spPr>
        <p:txBody>
          <a:bodyPr wrap="square">
            <a:spAutoFit/>
          </a:bodyPr>
          <a:lstStyle/>
          <a:p>
            <a:pPr>
              <a:buClr>
                <a:schemeClr val="tx1"/>
              </a:buClr>
            </a:pPr>
            <a:r>
              <a:rPr lang="en-GB" altLang="en-US" dirty="0"/>
              <a:t>Past harm is </a:t>
            </a:r>
            <a:r>
              <a:rPr lang="en-US" altLang="en-US" baseline="0" dirty="0"/>
              <a:t>often </a:t>
            </a:r>
            <a:r>
              <a:rPr lang="en-CA" altLang="en-US" dirty="0"/>
              <a:t>referred to as </a:t>
            </a:r>
            <a:r>
              <a:rPr lang="en-CA" altLang="en-US" b="1" dirty="0"/>
              <a:t>“</a:t>
            </a:r>
            <a:r>
              <a:rPr lang="en-CA" altLang="en-US" b="1" dirty="0">
                <a:solidFill>
                  <a:schemeClr val="accent2"/>
                </a:solidFill>
              </a:rPr>
              <a:t>looking in the rear-view</a:t>
            </a:r>
            <a:r>
              <a:rPr lang="en-CA" altLang="en-US" b="1" baseline="0" dirty="0">
                <a:solidFill>
                  <a:schemeClr val="accent2"/>
                </a:solidFill>
              </a:rPr>
              <a:t> mirror</a:t>
            </a:r>
            <a:r>
              <a:rPr lang="en-CA" altLang="en-US" b="1" baseline="0" dirty="0"/>
              <a:t>”</a:t>
            </a:r>
          </a:p>
          <a:p>
            <a:pPr marL="285750" indent="-285750">
              <a:buFont typeface="Arial" panose="020B0604020202020204" pitchFamily="34" charset="0"/>
              <a:buChar char="•"/>
            </a:pPr>
            <a:endParaRPr lang="en-CA" b="1" dirty="0"/>
          </a:p>
          <a:p>
            <a:r>
              <a:rPr lang="en-CA" b="1" dirty="0"/>
              <a:t>It involves revisiting past events so we can learn and improve</a:t>
            </a:r>
            <a:endParaRPr lang="en-CA" dirty="0"/>
          </a:p>
        </p:txBody>
      </p:sp>
      <p:sp>
        <p:nvSpPr>
          <p:cNvPr id="12" name="Title 1">
            <a:extLst>
              <a:ext uri="{FF2B5EF4-FFF2-40B4-BE49-F238E27FC236}">
                <a16:creationId xmlns:a16="http://schemas.microsoft.com/office/drawing/2014/main" id="{BFD79A01-C0F1-BB69-A5F7-C5B886307FAF}"/>
              </a:ext>
            </a:extLst>
          </p:cNvPr>
          <p:cNvSpPr txBox="1">
            <a:spLocks noGrp="1"/>
          </p:cNvSpPr>
          <p:nvPr>
            <p:ph type="title" idx="4294967295"/>
          </p:nvPr>
        </p:nvSpPr>
        <p:spPr>
          <a:xfrm>
            <a:off x="703616" y="365125"/>
            <a:ext cx="10515600" cy="13113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Arial"/>
                <a:ea typeface="+mj-ea"/>
                <a:cs typeface="Arial"/>
              </a:rPr>
              <a:t>Past </a:t>
            </a:r>
            <a:r>
              <a:rPr kumimoji="0" lang="en-US" sz="4400" b="1" i="0" u="none" strike="noStrike" kern="1200" cap="none" spc="0" normalizeH="0" baseline="0" noProof="0" dirty="0">
                <a:ln>
                  <a:noFill/>
                </a:ln>
                <a:solidFill>
                  <a:srgbClr val="3E348F"/>
                </a:solidFill>
                <a:effectLst/>
                <a:uLnTx/>
                <a:uFillTx/>
                <a:latin typeface="Arial"/>
                <a:ea typeface="+mj-ea"/>
                <a:cs typeface="Arial"/>
              </a:rPr>
              <a:t>harm: Has patient care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3E348F"/>
                </a:solidFill>
                <a:effectLst/>
                <a:uLnTx/>
                <a:uFillTx/>
                <a:latin typeface="Arial"/>
                <a:ea typeface="+mj-ea"/>
                <a:cs typeface="Arial"/>
              </a:rPr>
              <a:t>been safe in the past?</a:t>
            </a:r>
            <a:endParaRPr kumimoji="0" lang="en-US" sz="4400" b="1" i="0" u="none" strike="noStrike" kern="1200" cap="none" spc="0" normalizeH="0" baseline="0" noProof="0" dirty="0">
              <a:ln>
                <a:noFill/>
              </a:ln>
              <a:solidFill>
                <a:srgbClr val="3E348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8924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stom Design">
  <a:themeElements>
    <a:clrScheme name="Healthcare Excellence Canada">
      <a:dk1>
        <a:sysClr val="windowText" lastClr="000000"/>
      </a:dk1>
      <a:lt1>
        <a:sysClr val="window" lastClr="FFFFFF"/>
      </a:lt1>
      <a:dk2>
        <a:srgbClr val="595959"/>
      </a:dk2>
      <a:lt2>
        <a:srgbClr val="D8D8D8"/>
      </a:lt2>
      <a:accent1>
        <a:srgbClr val="3F358F"/>
      </a:accent1>
      <a:accent2>
        <a:srgbClr val="02A8A5"/>
      </a:accent2>
      <a:accent3>
        <a:srgbClr val="FCE100"/>
      </a:accent3>
      <a:accent4>
        <a:srgbClr val="F99F20"/>
      </a:accent4>
      <a:accent5>
        <a:srgbClr val="E82064"/>
      </a:accent5>
      <a:accent6>
        <a:srgbClr val="000000"/>
      </a:accent6>
      <a:hlink>
        <a:srgbClr val="0070C0"/>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1E66460-8937-4D10-9287-4E2D2CBB9F24}" vid="{AA7C2713-A9F4-4FE4-B986-1C3CA4529E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c2d5024-d063-49bc-9df2-e9dd7583ded3" xsi:nil="true"/>
    <lcf76f155ced4ddcb4097134ff3c332f xmlns="4505687d-2504-4ba9-b224-b5298c376717">
      <Terms xmlns="http://schemas.microsoft.com/office/infopath/2007/PartnerControls"/>
    </lcf76f155ced4ddcb4097134ff3c332f>
    <FileCategory xmlns="4505687d-2504-4ba9-b224-b5298c3767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8A802773E39A4D9D29F71436AD8517" ma:contentTypeVersion="20" ma:contentTypeDescription="Create a new document." ma:contentTypeScope="" ma:versionID="dd014f018d798b86a30047e87b450966">
  <xsd:schema xmlns:xsd="http://www.w3.org/2001/XMLSchema" xmlns:xs="http://www.w3.org/2001/XMLSchema" xmlns:p="http://schemas.microsoft.com/office/2006/metadata/properties" xmlns:ns2="4505687d-2504-4ba9-b224-b5298c376717" xmlns:ns3="1c2d5024-d063-49bc-9df2-e9dd7583ded3" targetNamespace="http://schemas.microsoft.com/office/2006/metadata/properties" ma:root="true" ma:fieldsID="ecee24d3f2bce885109903aba880ace2" ns2:_="" ns3:_="">
    <xsd:import namespace="4505687d-2504-4ba9-b224-b5298c376717"/>
    <xsd:import namespace="1c2d5024-d063-49bc-9df2-e9dd7583de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MediaServiceLocation" minOccurs="0"/>
                <xsd:element ref="ns2:FileCategory"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5687d-2504-4ba9-b224-b5298c3767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FileCategory" ma:index="21" nillable="true" ma:displayName="File Category" ma:format="Dropdown" ma:internalName="FileCategory">
      <xsd:complexType>
        <xsd:complexContent>
          <xsd:extension base="dms:MultiChoice">
            <xsd:sequence>
              <xsd:element name="Value" maxOccurs="unbounded" minOccurs="0" nillable="true">
                <xsd:simpleType>
                  <xsd:restriction base="dms:Choice">
                    <xsd:enumeration value="Notes"/>
                    <xsd:enumeration value="Decisions"/>
                    <xsd:enumeration value="Planning"/>
                    <xsd:enumeration value="Working Files"/>
                  </xsd:restriction>
                </xsd:simple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bde02f-0584-40b5-9add-4084884bb6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2d5024-d063-49bc-9df2-e9dd7583de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1b79dae-d421-4994-8d6b-bc6fd25dc647}" ma:internalName="TaxCatchAll" ma:showField="CatchAllData" ma:web="1c2d5024-d063-49bc-9df2-e9dd7583d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D0B95-703A-4685-840E-50E9BF8BD5E4}">
  <ds:schemaRefs>
    <ds:schemaRef ds:uri="http://purl.org/dc/dcmitype/"/>
    <ds:schemaRef ds:uri="http://schemas.microsoft.com/office/2006/documentManagement/types"/>
    <ds:schemaRef ds:uri="1c2d5024-d063-49bc-9df2-e9dd7583ded3"/>
    <ds:schemaRef ds:uri="http://www.w3.org/XML/1998/namespace"/>
    <ds:schemaRef ds:uri="http://schemas.microsoft.com/office/2006/metadata/properties"/>
    <ds:schemaRef ds:uri="http://purl.org/dc/terms/"/>
    <ds:schemaRef ds:uri="http://purl.org/dc/elements/1.1/"/>
    <ds:schemaRef ds:uri="501cb0fe-3e73-4cac-aace-bb417978870e"/>
    <ds:schemaRef ds:uri="http://schemas.microsoft.com/office/infopath/2007/PartnerControls"/>
    <ds:schemaRef ds:uri="http://schemas.openxmlformats.org/package/2006/metadata/core-properties"/>
    <ds:schemaRef ds:uri="4505687d-2504-4ba9-b224-b5298c376717"/>
  </ds:schemaRefs>
</ds:datastoreItem>
</file>

<file path=customXml/itemProps2.xml><?xml version="1.0" encoding="utf-8"?>
<ds:datastoreItem xmlns:ds="http://schemas.openxmlformats.org/officeDocument/2006/customXml" ds:itemID="{531212DF-AEE4-420C-A5A3-BDFB0E76E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5687d-2504-4ba9-b224-b5298c376717"/>
    <ds:schemaRef ds:uri="1c2d5024-d063-49bc-9df2-e9dd7583d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FD7275-6217-4DE9-AA7A-6B3C4EB93F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33805</TotalTime>
  <Words>9344</Words>
  <Application>Microsoft Office PowerPoint</Application>
  <PresentationFormat>Widescreen</PresentationFormat>
  <Paragraphs>842</Paragraphs>
  <Slides>74</Slides>
  <Notes>71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74</vt:i4>
      </vt:variant>
    </vt:vector>
  </HeadingPairs>
  <TitlesOfParts>
    <vt:vector size="89" baseType="lpstr">
      <vt:lpstr>Aptos</vt:lpstr>
      <vt:lpstr>Arial</vt:lpstr>
      <vt:lpstr>Arial Black</vt:lpstr>
      <vt:lpstr>BlinkMacSystemFont</vt:lpstr>
      <vt:lpstr>Calibri</vt:lpstr>
      <vt:lpstr>Courier New</vt:lpstr>
      <vt:lpstr>Helvetica</vt:lpstr>
      <vt:lpstr>Lato Light</vt:lpstr>
      <vt:lpstr>Mabry Pro</vt:lpstr>
      <vt:lpstr>Merriweather</vt:lpstr>
      <vt:lpstr>Monotype Sorts</vt:lpstr>
      <vt:lpstr>Myriad Pro</vt:lpstr>
      <vt:lpstr>Symbol</vt:lpstr>
      <vt:lpstr>Times New Roman</vt:lpstr>
      <vt:lpstr>Custom Design</vt:lpstr>
      <vt:lpstr>Rethinking Patient Safety Navigating the Measurement  and Monitoring Safety Clouds:  A leaders’ Self-reflection and Discussion Activity</vt:lpstr>
      <vt:lpstr>Outline</vt:lpstr>
      <vt:lpstr>Outline</vt:lpstr>
      <vt:lpstr>Outline</vt:lpstr>
      <vt:lpstr>Measurement and Monitoring  of Safety Framework</vt:lpstr>
      <vt:lpstr>Rethinking Patient Safety (healthcareexcellence.ca) </vt:lpstr>
      <vt:lpstr>Measurement and  Monitoring Safety  Clouds &amp; Safety Themes  </vt:lpstr>
      <vt:lpstr>Past harm</vt:lpstr>
      <vt:lpstr>Past harm: Has patient care  been safe in the past?</vt:lpstr>
      <vt:lpstr>Let’s broaden our understanding of harm, together</vt:lpstr>
      <vt:lpstr>Digital infographic</vt:lpstr>
      <vt:lpstr>How do we currently answer the question, “Has care been safe in the past?” </vt:lpstr>
      <vt:lpstr>Past harm</vt:lpstr>
      <vt:lpstr>Safety cloud theme 1:  Measuring and monitoring past  healthcare harm and health inequities</vt:lpstr>
      <vt:lpstr>Safety cloud theme 1:  Measuring and monitoring past  healthcare harm and health inequities</vt:lpstr>
      <vt:lpstr>Safety cloud theme 1:  Measuring and monitoring past  healthcare harm and health inequities</vt:lpstr>
      <vt:lpstr>Safety cloud theme 2:  Strong ‘system-focused’ versus  weak ‘person-focused’ recommendations</vt:lpstr>
      <vt:lpstr>Safety cloud theme 2:  Strong ‘system-focused’ versus weak  ‘person-focused’ recommendations</vt:lpstr>
      <vt:lpstr>Strong, moderate and weak recommendations summary table</vt:lpstr>
      <vt:lpstr>Healthcare Organization A's breakdown of strong, moderately strong,  and weak recommendations from incident investigation reports </vt:lpstr>
      <vt:lpstr>Safety cloud theme 2:  Strong ‘system-focused’ versus weak  ‘person-focused’ recommendations</vt:lpstr>
      <vt:lpstr>Take-away task</vt:lpstr>
      <vt:lpstr>How can we better answer  the question, “Has care been  safe in the past?” </vt:lpstr>
      <vt:lpstr>Reliability</vt:lpstr>
      <vt:lpstr>Reliability: Are our clinical  systems and processes reliable?</vt:lpstr>
      <vt:lpstr>How do we currently answer  the question “Are our clinical systems and processes reliable?” </vt:lpstr>
      <vt:lpstr>Reliability</vt:lpstr>
      <vt:lpstr>Safety cloud theme 1:  Normalization of unreliable  clinical systems and processes</vt:lpstr>
      <vt:lpstr>Safety cloud theme 1:  Normalization of unreliable  clinical systems and processes</vt:lpstr>
      <vt:lpstr>Safety cloud theme 1:  Normalization of unreliable  clinical systems and processes</vt:lpstr>
      <vt:lpstr>Safety cloud theme 2:  Understanding the limitations clinical system &amp; process audits</vt:lpstr>
      <vt:lpstr>Safety cloud theme 2:  Understanding the limitations clinical system &amp; process audits</vt:lpstr>
      <vt:lpstr>Safety cloud theme 2:  Understanding the limitations of clinical system &amp; process audits</vt:lpstr>
      <vt:lpstr>How can we better answer the question,  “Are our clinical systems and processes reliable?” </vt:lpstr>
      <vt:lpstr>Sensitivity to operations</vt:lpstr>
      <vt:lpstr>Sensitivity to operations: Is care safe today? </vt:lpstr>
      <vt:lpstr>Is care safe today?</vt:lpstr>
      <vt:lpstr>How do we build  sensitivity to operations?</vt:lpstr>
      <vt:lpstr>How do we currently answer  the question, “Is care safe today?” </vt:lpstr>
      <vt:lpstr>Sensitivity  to operations</vt:lpstr>
      <vt:lpstr>Safety cloud theme 1:  Capacity to tune into ‘work as done’</vt:lpstr>
      <vt:lpstr>Safety cloud theme 1:  Capacity to tune into ‘work as done’</vt:lpstr>
      <vt:lpstr>Safety cloud theme 1:  Capacity to tune into ‘work as done’</vt:lpstr>
      <vt:lpstr>Safety cloud theme 2:  Creating psychological safety  when gathering insight</vt:lpstr>
      <vt:lpstr>Safety cloud theme 2:  Creating psychological safety  when gathering insight</vt:lpstr>
      <vt:lpstr>Safety cloud theme 2:  Creating psychological safety  when gathering insight</vt:lpstr>
      <vt:lpstr>How can we better answer  the question, “Is care safe today?”</vt:lpstr>
      <vt:lpstr>Anticipation &amp; preparedness</vt:lpstr>
      <vt:lpstr>Anticipation &amp; preparedness:  Will care be safe in the future? </vt:lpstr>
      <vt:lpstr>Value of anticipation &amp; preparedness</vt:lpstr>
      <vt:lpstr>How do we currently answer  the question, “Will care be safe  in the future?” </vt:lpstr>
      <vt:lpstr>Anticipation &amp; preparedness</vt:lpstr>
      <vt:lpstr>Safety cloud theme 1:  Looking at other data  sets differently </vt:lpstr>
      <vt:lpstr>Safety cloud theme 1:  Looking at other data  sets differently </vt:lpstr>
      <vt:lpstr>Safety cloud theme 1:  Looking at other data  sets differently </vt:lpstr>
      <vt:lpstr>Safety cloud theme 2:  Horizon scanning to proactively  identify emerging and future safety risks</vt:lpstr>
      <vt:lpstr>Safety cloud theme 2:  Horizon scanning to proactively  identify emerging and future safety risks</vt:lpstr>
      <vt:lpstr>Safety cloud theme 2:  Horizon scanning to proactively  identify emerging and future safety risks</vt:lpstr>
      <vt:lpstr>How can we better answer the question, “Will care be safe in the future?”</vt:lpstr>
      <vt:lpstr>Integration &amp; learning</vt:lpstr>
      <vt:lpstr>Integration &amp; learning:  Are we responding and improving?</vt:lpstr>
      <vt:lpstr>Expanded and shared understanding of “what is safety”</vt:lpstr>
      <vt:lpstr>How do we currently  answer the question, “Are we responding and improving?” </vt:lpstr>
      <vt:lpstr>Integration  &amp; learning</vt:lpstr>
      <vt:lpstr>Safety cloud theme 1:  Knowing how feedback  and learning happens</vt:lpstr>
      <vt:lpstr>Safety cloud theme 1:  Knowing how feedback  and learning happens</vt:lpstr>
      <vt:lpstr>Safety cloud theme 1:  Knowing how feedback  and learning happens</vt:lpstr>
      <vt:lpstr>Safety cloud theme 2:  Preventing integration fog</vt:lpstr>
      <vt:lpstr>Safety cloud theme 2:  Preventing integration fog</vt:lpstr>
      <vt:lpstr>Safety cloud theme 2:  Preventing integration fog</vt:lpstr>
      <vt:lpstr>How can we better answer the question, “Are we responding and improving?” </vt:lpstr>
      <vt:lpstr>Continuing your safety journey</vt:lpstr>
      <vt:lpstr>Additional resources</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Pam Medjesi</dc:creator>
  <cp:keywords/>
  <dc:description/>
  <cp:lastModifiedBy>Mandy Lubjenka</cp:lastModifiedBy>
  <cp:revision>451</cp:revision>
  <dcterms:created xsi:type="dcterms:W3CDTF">2021-03-03T15:33:04Z</dcterms:created>
  <dcterms:modified xsi:type="dcterms:W3CDTF">2025-10-07T17:05:08Z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UID">
    <vt:lpwstr>3c304898-ed12-4deb-98f4-d08c603d3009</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y fmtid="{D5CDD505-2E9C-101B-9397-08002B2CF9AE}" pid="8" name="ContentTypeId">
    <vt:lpwstr>0x010100568A802773E39A4D9D29F71436AD8517</vt:lpwstr>
  </property>
</Properties>
</file>