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4532" r:id="rId5"/>
    <p:sldId id="4420" r:id="rId6"/>
    <p:sldId id="4419" r:id="rId7"/>
    <p:sldId id="4624" r:id="rId8"/>
    <p:sldId id="4440" r:id="rId9"/>
    <p:sldId id="2145706096" r:id="rId10"/>
    <p:sldId id="269" r:id="rId11"/>
    <p:sldId id="4534" r:id="rId12"/>
    <p:sldId id="1416" r:id="rId13"/>
    <p:sldId id="4436" r:id="rId14"/>
    <p:sldId id="2145706087" r:id="rId15"/>
    <p:sldId id="1044" r:id="rId16"/>
    <p:sldId id="4259" r:id="rId17"/>
    <p:sldId id="4264" r:id="rId18"/>
    <p:sldId id="4266" r:id="rId19"/>
    <p:sldId id="4265" r:id="rId20"/>
    <p:sldId id="4267" r:id="rId21"/>
    <p:sldId id="4271" r:id="rId22"/>
    <p:sldId id="2145706088" r:id="rId23"/>
    <p:sldId id="2145706097" r:id="rId24"/>
    <p:sldId id="2145706100" r:id="rId25"/>
    <p:sldId id="2145706098" r:id="rId26"/>
    <p:sldId id="2145706102" r:id="rId27"/>
    <p:sldId id="4536" r:id="rId28"/>
    <p:sldId id="2145706089" r:id="rId29"/>
    <p:sldId id="2145706091" r:id="rId30"/>
    <p:sldId id="2145706103" r:id="rId31"/>
    <p:sldId id="2145706104" r:id="rId32"/>
    <p:sldId id="2145706105" r:id="rId33"/>
    <p:sldId id="214570608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3B723A-BBDA-440B-961C-6ACB2F2F0D8B}" name="Mandy Lubjenka" initials="ML" userId="S::Mandy.Lubjenka@hec-esc.ca::79831aed-fa6d-4303-bc42-cd3d1566fb25" providerId="AD"/>
  <p188:author id="{30085349-B58C-D93C-471E-40E102DAF8B9}" name="Andrea Piché" initials="AP" userId="S::andrea.piche@hec-esc.ca::6adc116b-ad57-4f15-bb94-f9556a0ebb0f" providerId="AD"/>
  <p188:author id="{1CC34E55-D046-5015-964F-F0EF95D6A137}" name="Chris Ryan" initials="CR" userId="S::cryan@banfield.agency::e72e1e7a-b1fc-4782-b385-2e2cb0e97414" providerId="AD"/>
  <p188:author id="{8D427E63-8CD9-A370-02A6-FC0E7ECD8D3F}" name="Anne MacLaurin" initials="AM" userId="S::anne.maclaurin@hec-esc.ca::09823825-f5ae-4dd5-ba5c-7db7b1cd3a75" providerId="AD"/>
  <p188:author id="{B0A2E27A-31A6-784E-707E-E6F6E05626BB}" name="Lauren Junkin" initials="LJ" userId="S::Lauren.Junkin@hec-esc.ca::f3cd3e43-f91c-47d8-bbf1-eecb1f8f3fd3" providerId="AD"/>
  <p188:author id="{E40DFF86-C39C-C9AD-E0B5-2FC8584425BD}" name="Anne MacLaurin" initials="AM" userId="S::Anne.MacLaurin@hec-esc.ca::09823825-f5ae-4dd5-ba5c-7db7b1cd3a75" providerId="AD"/>
  <p188:author id="{43C67D9C-DABA-DAB7-28D5-2DFC77289255}" name="Aurélie Barbe" initials="AB" userId="S::abarbe@banfield.agency::3879b34e-8f5a-4ea7-83ab-ffc2b24fa0ff" providerId="AD"/>
  <p188:author id="{12CA53A7-661F-C57E-4475-5E0FA426C3A2}" name="Carol Fancott" initials="CF" userId="S::Carol.Fancott@hec-esc.ca::3d0bd617-02ca-42a8-819a-d5eebc6e19a9" providerId="AD"/>
  <p188:author id="{5F560CBE-FDA2-7A76-FCD9-D59FC13B1FED}" name="Delphine Wei" initials="DW" userId="S::Delphine.Wei@hec-esc.ca::625fb842-945b-4346-8709-d17e5edfd2f0" providerId="AD"/>
  <p188:author id="{7BBBCEC9-1635-423A-1654-99376D54E10A}" name="Mandy Lubjenka" initials="ML" userId="S::mandy.lubjenka@hec-esc.ca::79831aed-fa6d-4303-bc42-cd3d1566fb25" providerId="AD"/>
  <p188:author id="{C2E4EAE9-27DB-D5C9-57FD-605D6C7654F4}" name="Tina Reilly" initials="TR" userId="79f49946baaff0a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B424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C7920D-16E1-249F-A6F0-396C2A2F74CE}" v="2" dt="2026-04-13T17:28:51.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86" autoAdjust="0"/>
    <p:restoredTop sz="81781" autoAdjust="0"/>
  </p:normalViewPr>
  <p:slideViewPr>
    <p:cSldViewPr snapToGrid="0">
      <p:cViewPr varScale="1">
        <p:scale>
          <a:sx n="90" d="100"/>
          <a:sy n="90" d="100"/>
        </p:scale>
        <p:origin x="1416" y="96"/>
      </p:cViewPr>
      <p:guideLst/>
    </p:cSldViewPr>
  </p:slideViewPr>
  <p:notesTextViewPr>
    <p:cViewPr>
      <p:scale>
        <a:sx n="1" d="1"/>
        <a:sy n="1" d="1"/>
      </p:scale>
      <p:origin x="0" y="0"/>
    </p:cViewPr>
  </p:notesTextViewPr>
  <p:notesViewPr>
    <p:cSldViewPr snapToGrid="0">
      <p:cViewPr varScale="1">
        <p:scale>
          <a:sx n="73" d="100"/>
          <a:sy n="73" d="100"/>
        </p:scale>
        <p:origin x="2694"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9C028-8F4E-41CE-9C14-AA175EDB676E}" type="datetimeFigureOut">
              <a:rPr lang="en-CA" smtClean="0"/>
              <a:t>2026-04-20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FD2AF-493E-4747-AC9D-D960B2987111}" type="slidenum">
              <a:rPr lang="en-CA" smtClean="0"/>
              <a:t>‹#›</a:t>
            </a:fld>
            <a:endParaRPr lang="en-CA"/>
          </a:p>
        </p:txBody>
      </p:sp>
    </p:spTree>
    <p:extLst>
      <p:ext uri="{BB962C8B-B14F-4D97-AF65-F5344CB8AC3E}">
        <p14:creationId xmlns:p14="http://schemas.microsoft.com/office/powerpoint/2010/main" val="229814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idneydekker.com/do-safety-differentl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br.org/2024/07/to-improve-health-care-focus-on-fixing-systems-not-peopl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Si vous menez cette activité avec un public substantiel, commencez par créer des groupes d’environ huit personnes. Chaque groupe doit compter à la fois des personnes qui </a:t>
            </a:r>
            <a:r>
              <a:rPr lang="fr-CA" sz="1200" b="1" kern="1200" dirty="0">
                <a:solidFill>
                  <a:schemeClr val="tx1"/>
                </a:solidFill>
                <a:effectLst/>
                <a:latin typeface="+mn-lt"/>
                <a:ea typeface="+mn-ea"/>
                <a:cs typeface="+mn-cs"/>
              </a:rPr>
              <a:t>« effectuent le travail et fournissent les soins » (réalité) </a:t>
            </a:r>
            <a:r>
              <a:rPr lang="fr-CA" sz="1200" kern="1200" dirty="0">
                <a:solidFill>
                  <a:schemeClr val="tx1"/>
                </a:solidFill>
                <a:effectLst/>
                <a:latin typeface="+mn-lt"/>
                <a:ea typeface="+mn-ea"/>
                <a:cs typeface="+mn-cs"/>
              </a:rPr>
              <a:t>et celles qui</a:t>
            </a:r>
            <a:r>
              <a:rPr lang="fr-CA" sz="1200" b="1" kern="1200" dirty="0">
                <a:solidFill>
                  <a:schemeClr val="tx1"/>
                </a:solidFill>
                <a:effectLst/>
                <a:latin typeface="+mn-lt"/>
                <a:ea typeface="+mn-ea"/>
                <a:cs typeface="+mn-cs"/>
              </a:rPr>
              <a:t> « établissent les politiques et s’assurent de la conformité » (attentes liées au travail)</a:t>
            </a:r>
            <a:r>
              <a:rPr lang="fr-C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523131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Parfois, nous essayons tellement de rendre nos systèmes et nos processus fiables que nous oublions la différence entre le travail en matière de sécurité et la sécurité au travail.  </a:t>
            </a:r>
          </a:p>
          <a:p>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Informations supplémentaires :</a:t>
            </a:r>
          </a:p>
          <a:p>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Travail en matière de sécurité</a:t>
            </a:r>
            <a:r>
              <a:rPr lang="fr-CA" sz="1200" kern="1200" dirty="0">
                <a:solidFill>
                  <a:schemeClr val="tx1"/>
                </a:solidFill>
                <a:effectLst/>
                <a:latin typeface="+mn-lt"/>
                <a:ea typeface="+mn-ea"/>
                <a:cs typeface="+mn-cs"/>
              </a:rPr>
              <a:t> – Vérifier le respect des politiques et des procédures, mener des vérifications du comportement au travail, consigner et signaler les écarts, etc. Il n’y a pas de données probantes empiriques indiquant de façon convaincante que ces types d’activités améliorent à elles seules les résultats de sécurité. Dans bien des cas, elles créent chez le personnel un sentiment de désenchantement et d’impuissance.</a:t>
            </a:r>
          </a:p>
          <a:p>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Exemple de travail en matière de sécurité</a:t>
            </a:r>
            <a:r>
              <a:rPr lang="fr-CA" sz="1200" kern="1200" dirty="0">
                <a:solidFill>
                  <a:schemeClr val="tx1"/>
                </a:solidFill>
                <a:effectLst/>
                <a:latin typeface="+mn-lt"/>
                <a:ea typeface="+mn-ea"/>
                <a:cs typeface="+mn-cs"/>
              </a:rPr>
              <a:t> : Surveillance de la conformité</a:t>
            </a:r>
          </a:p>
          <a:p>
            <a:br>
              <a:rPr lang="fr-CA" sz="1200" kern="1200" dirty="0">
                <a:solidFill>
                  <a:schemeClr val="tx1"/>
                </a:solidFill>
                <a:effectLst/>
                <a:latin typeface="+mn-lt"/>
                <a:ea typeface="+mn-ea"/>
                <a:cs typeface="+mn-cs"/>
              </a:rPr>
            </a:br>
            <a:r>
              <a:rPr lang="fr-CA" sz="1200" b="1" kern="1200" dirty="0">
                <a:solidFill>
                  <a:schemeClr val="tx1"/>
                </a:solidFill>
                <a:effectLst/>
                <a:latin typeface="+mn-lt"/>
                <a:ea typeface="+mn-ea"/>
                <a:cs typeface="+mn-cs"/>
              </a:rPr>
              <a:t>Justification de l’activité</a:t>
            </a:r>
            <a:r>
              <a:rPr lang="fr-CA" sz="1200" kern="1200" dirty="0">
                <a:solidFill>
                  <a:schemeClr val="tx1"/>
                </a:solidFill>
                <a:effectLst/>
                <a:latin typeface="+mn-lt"/>
                <a:ea typeface="+mn-ea"/>
                <a:cs typeface="+mn-cs"/>
              </a:rPr>
              <a:t> : Contrôler ou surveiller les comportements par la surveillance, les vérifications et les politiques.</a:t>
            </a:r>
          </a:p>
          <a:p>
            <a:br>
              <a:rPr lang="fr-CA" sz="1200" kern="1200" dirty="0">
                <a:solidFill>
                  <a:schemeClr val="tx1"/>
                </a:solidFill>
                <a:effectLst/>
                <a:latin typeface="+mn-lt"/>
                <a:ea typeface="+mn-ea"/>
                <a:cs typeface="+mn-cs"/>
              </a:rPr>
            </a:br>
            <a:r>
              <a:rPr lang="fr-CA" sz="1200" b="1" kern="1200" dirty="0">
                <a:solidFill>
                  <a:schemeClr val="tx1"/>
                </a:solidFill>
                <a:effectLst/>
                <a:latin typeface="+mn-lt"/>
                <a:ea typeface="+mn-ea"/>
                <a:cs typeface="+mn-cs"/>
              </a:rPr>
              <a:t>Raison du désenchantement</a:t>
            </a:r>
            <a:r>
              <a:rPr lang="fr-CA" sz="1200" kern="1200" dirty="0">
                <a:solidFill>
                  <a:schemeClr val="tx1"/>
                </a:solidFill>
                <a:effectLst/>
                <a:latin typeface="+mn-lt"/>
                <a:ea typeface="+mn-ea"/>
                <a:cs typeface="+mn-cs"/>
              </a:rPr>
              <a:t> : Les travailleuses et travailleurs peuvent revenir à leurs pratiques habituelles lorsqu’ils ne sont pas observés.</a:t>
            </a:r>
            <a:endParaRPr lang="en-US" sz="1200" kern="1200" dirty="0">
              <a:solidFill>
                <a:schemeClr val="tx1"/>
              </a:solidFill>
              <a:effectLst/>
              <a:latin typeface="+mn-lt"/>
              <a:ea typeface="+mn-ea"/>
              <a:cs typeface="+mn-cs"/>
            </a:endParaRPr>
          </a:p>
          <a:p>
            <a:br>
              <a:rPr lang="fr-CA" sz="1200" kern="1200" dirty="0">
                <a:solidFill>
                  <a:schemeClr val="tx1"/>
                </a:solidFill>
                <a:effectLst/>
                <a:latin typeface="+mn-lt"/>
                <a:ea typeface="+mn-ea"/>
                <a:cs typeface="+mn-cs"/>
              </a:rPr>
            </a:br>
            <a:r>
              <a:rPr lang="fr-CA" sz="1200" b="1" kern="1200" dirty="0">
                <a:solidFill>
                  <a:schemeClr val="tx1"/>
                </a:solidFill>
                <a:effectLst/>
                <a:latin typeface="+mn-lt"/>
                <a:ea typeface="+mn-ea"/>
                <a:cs typeface="+mn-cs"/>
              </a:rPr>
              <a:t>Sécurité au travail</a:t>
            </a:r>
            <a:r>
              <a:rPr lang="fr-CA" sz="1200" kern="1200" dirty="0">
                <a:solidFill>
                  <a:schemeClr val="tx1"/>
                </a:solidFill>
                <a:effectLst/>
                <a:latin typeface="+mn-lt"/>
                <a:ea typeface="+mn-ea"/>
                <a:cs typeface="+mn-cs"/>
              </a:rPr>
              <a:t> – Elle est distincte et différente du travail en matière de sécurité.  La sécurité au travail est créée par celles et ceux qui font le travail. </a:t>
            </a:r>
          </a:p>
          <a:p>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Exemple de ce que le personnel des départements de sécurité peut faire pour favoriser la sécurité au travail </a:t>
            </a:r>
            <a:r>
              <a:rPr lang="fr-CA" sz="1200" kern="1200" dirty="0">
                <a:solidFill>
                  <a:schemeClr val="tx1"/>
                </a:solidFill>
                <a:effectLst/>
                <a:latin typeface="+mn-lt"/>
                <a:ea typeface="+mn-ea"/>
                <a:cs typeface="+mn-cs"/>
              </a:rPr>
              <a:t>: apprendre comment le travail est réellement accompli au quotidien.</a:t>
            </a:r>
          </a:p>
          <a:p>
            <a:br>
              <a:rPr lang="fr-CA" sz="1200" kern="1200" dirty="0">
                <a:solidFill>
                  <a:schemeClr val="tx1"/>
                </a:solidFill>
                <a:effectLst/>
                <a:latin typeface="+mn-lt"/>
                <a:ea typeface="+mn-ea"/>
                <a:cs typeface="+mn-cs"/>
              </a:rPr>
            </a:br>
            <a:r>
              <a:rPr lang="fr-CA" sz="1200" b="1" kern="1200" dirty="0">
                <a:solidFill>
                  <a:schemeClr val="tx1"/>
                </a:solidFill>
                <a:effectLst/>
                <a:latin typeface="+mn-lt"/>
                <a:ea typeface="+mn-ea"/>
                <a:cs typeface="+mn-cs"/>
              </a:rPr>
              <a:t>Comment le faire</a:t>
            </a:r>
            <a:r>
              <a:rPr lang="fr-CA" sz="1200" kern="1200" dirty="0">
                <a:solidFill>
                  <a:schemeClr val="tx1"/>
                </a:solidFill>
                <a:effectLst/>
                <a:latin typeface="+mn-lt"/>
                <a:ea typeface="+mn-ea"/>
                <a:cs typeface="+mn-cs"/>
              </a:rPr>
              <a:t> : communiquer avec les travailleuses et travailleurs, gagner leur confiance et chercher à comprendre comment le travail est réellement accompli.</a:t>
            </a:r>
          </a:p>
          <a:p>
            <a:br>
              <a:rPr lang="fr-CA" sz="1200" kern="1200" dirty="0">
                <a:solidFill>
                  <a:schemeClr val="tx1"/>
                </a:solidFill>
                <a:effectLst/>
                <a:latin typeface="+mn-lt"/>
                <a:ea typeface="+mn-ea"/>
                <a:cs typeface="+mn-cs"/>
              </a:rPr>
            </a:br>
            <a:r>
              <a:rPr lang="fr-CA" sz="1200" b="1" kern="1200" dirty="0">
                <a:solidFill>
                  <a:schemeClr val="tx1"/>
                </a:solidFill>
                <a:effectLst/>
                <a:latin typeface="+mn-lt"/>
                <a:ea typeface="+mn-ea"/>
                <a:cs typeface="+mn-cs"/>
              </a:rPr>
              <a:t>Pourquoi le faire</a:t>
            </a:r>
            <a:r>
              <a:rPr lang="fr-CA" sz="1200" kern="1200" dirty="0">
                <a:solidFill>
                  <a:schemeClr val="tx1"/>
                </a:solidFill>
                <a:effectLst/>
                <a:latin typeface="+mn-lt"/>
                <a:ea typeface="+mn-ea"/>
                <a:cs typeface="+mn-cs"/>
              </a:rPr>
              <a:t> : pour découvrir comment la sécurité est créée dans la pratique quotidienne et relever les obstacles et les difficultés que les travailleuses et travailleurs rencontrent dans l’atteinte de leurs objectifs.</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Les activités liées à la sécurité au travail ne sont pas inutiles; elles jouent un rôle dans le fonctionnement continu des organismes. Cependant, il est important de se demander sincèrement si le problème observé concerne le </a:t>
            </a:r>
            <a:r>
              <a:rPr lang="fr-CA" sz="1200" b="1" kern="1200" dirty="0">
                <a:solidFill>
                  <a:schemeClr val="tx1"/>
                </a:solidFill>
                <a:effectLst/>
                <a:latin typeface="+mn-lt"/>
                <a:ea typeface="+mn-ea"/>
                <a:cs typeface="+mn-cs"/>
              </a:rPr>
              <a:t>travail en matière de sécurité</a:t>
            </a:r>
            <a:r>
              <a:rPr lang="fr-CA" sz="1200" kern="1200" dirty="0">
                <a:solidFill>
                  <a:schemeClr val="tx1"/>
                </a:solidFill>
                <a:effectLst/>
                <a:latin typeface="+mn-lt"/>
                <a:ea typeface="+mn-ea"/>
                <a:cs typeface="+mn-cs"/>
              </a:rPr>
              <a:t> plutôt que la </a:t>
            </a:r>
            <a:r>
              <a:rPr lang="fr-CA" sz="1200" b="1" kern="1200" dirty="0">
                <a:solidFill>
                  <a:schemeClr val="tx1"/>
                </a:solidFill>
                <a:effectLst/>
                <a:latin typeface="+mn-lt"/>
                <a:ea typeface="+mn-ea"/>
                <a:cs typeface="+mn-cs"/>
              </a:rPr>
              <a:t>sécurité au travail</a:t>
            </a:r>
            <a:r>
              <a:rPr lang="fr-CA" sz="1200" kern="1200" dirty="0">
                <a:solidFill>
                  <a:schemeClr val="tx1"/>
                </a:solidFill>
                <a:effectLst/>
                <a:latin typeface="+mn-lt"/>
                <a:ea typeface="+mn-ea"/>
                <a:cs typeface="+mn-cs"/>
              </a:rPr>
              <a:t>.</a:t>
            </a:r>
          </a:p>
          <a:p>
            <a:br>
              <a:rPr lang="fr-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(Dekker et Conklin, 2014. </a:t>
            </a:r>
            <a:r>
              <a:rPr lang="en-CA" sz="1200" b="1" i="1" kern="1200" dirty="0">
                <a:solidFill>
                  <a:schemeClr val="tx1"/>
                </a:solidFill>
                <a:effectLst/>
                <a:latin typeface="+mn-lt"/>
                <a:ea typeface="+mn-ea"/>
                <a:cs typeface="+mn-cs"/>
              </a:rPr>
              <a:t>Do Safety Differently</a:t>
            </a:r>
            <a:r>
              <a:rPr lang="en-CA"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CA" sz="1200" kern="1200" dirty="0" err="1">
                <a:solidFill>
                  <a:schemeClr val="tx1"/>
                </a:solidFill>
                <a:effectLst/>
                <a:latin typeface="+mn-lt"/>
                <a:ea typeface="+mn-ea"/>
                <a:cs typeface="+mn-cs"/>
              </a:rPr>
              <a:t>Références</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supplémentaires</a:t>
            </a:r>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i="1" kern="1200" dirty="0">
                <a:solidFill>
                  <a:schemeClr val="tx1"/>
                </a:solidFill>
                <a:effectLst/>
                <a:latin typeface="+mn-lt"/>
                <a:ea typeface="+mn-ea"/>
                <a:cs typeface="+mn-cs"/>
              </a:rPr>
              <a:t>Do Safety Differently</a:t>
            </a:r>
            <a:r>
              <a:rPr lang="en-CA" sz="1200" kern="1200" dirty="0">
                <a:solidFill>
                  <a:schemeClr val="tx1"/>
                </a:solidFill>
                <a:effectLst/>
                <a:latin typeface="+mn-lt"/>
                <a:ea typeface="+mn-ea"/>
                <a:cs typeface="+mn-cs"/>
              </a:rPr>
              <a:t> – Sidney Dekker et Todd Conklin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https://safetyofwork.com (</a:t>
            </a:r>
            <a:r>
              <a:rPr lang="fr-CA" sz="1200" kern="1200" dirty="0" err="1">
                <a:solidFill>
                  <a:schemeClr val="tx1"/>
                </a:solidFill>
                <a:effectLst/>
                <a:latin typeface="+mn-lt"/>
                <a:ea typeface="+mn-ea"/>
                <a:cs typeface="+mn-cs"/>
              </a:rPr>
              <a:t>balado</a:t>
            </a:r>
            <a:r>
              <a:rPr lang="fr-CA" sz="1200" kern="1200" dirty="0">
                <a:solidFill>
                  <a:schemeClr val="tx1"/>
                </a:solidFill>
                <a:effectLst/>
                <a:latin typeface="+mn-lt"/>
                <a:ea typeface="+mn-ea"/>
                <a:cs typeface="+mn-cs"/>
              </a:rPr>
              <a:t> comptant de nombreux épisodes)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https://sidneydekker.com/safety-anarchist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44B198-1CCF-724B-908F-5F66E990C5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983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 Prenez le temps de reconnaître qu’il existe une tension entre la fiabilité, qui est importante, et nos approches actuelles pour la mesurer, qui ne fonctionnent peut-être pas comme prévu.</a:t>
            </a:r>
            <a:endParaRPr lang="en-CA" dirty="0"/>
          </a:p>
        </p:txBody>
      </p:sp>
    </p:spTree>
    <p:extLst>
      <p:ext uri="{BB962C8B-B14F-4D97-AF65-F5344CB8AC3E}">
        <p14:creationId xmlns:p14="http://schemas.microsoft.com/office/powerpoint/2010/main" val="4046344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Aft>
                <a:spcPts val="800"/>
              </a:spcAft>
              <a:buNone/>
            </a:pPr>
            <a:r>
              <a:rPr lang="fr-CA" sz="1200" kern="100" dirty="0">
                <a:effectLst/>
                <a:latin typeface="Calibri" panose="020F0502020204030204" pitchFamily="34" charset="0"/>
                <a:ea typeface="Calibri" panose="020F0502020204030204" pitchFamily="34" charset="0"/>
                <a:cs typeface="Calibri" panose="020F0502020204030204" pitchFamily="34" charset="0"/>
              </a:rPr>
              <a:t>Qui a entendu parler des concepts d’</a:t>
            </a:r>
            <a:r>
              <a:rPr lang="fr-CA" sz="1200" b="1" kern="100" dirty="0">
                <a:effectLst/>
                <a:latin typeface="Calibri" panose="020F0502020204030204" pitchFamily="34" charset="0"/>
                <a:ea typeface="Calibri" panose="020F0502020204030204" pitchFamily="34" charset="0"/>
                <a:cs typeface="Calibri" panose="020F0502020204030204" pitchFamily="34" charset="0"/>
              </a:rPr>
              <a:t>attentes liées au travail </a:t>
            </a:r>
            <a:r>
              <a:rPr lang="fr-CA" sz="1200" kern="100" dirty="0">
                <a:effectLst/>
                <a:latin typeface="Calibri" panose="020F0502020204030204" pitchFamily="34" charset="0"/>
                <a:ea typeface="Calibri" panose="020F0502020204030204" pitchFamily="34" charset="0"/>
                <a:cs typeface="Calibri" panose="020F0502020204030204" pitchFamily="34" charset="0"/>
              </a:rPr>
              <a:t>et de </a:t>
            </a:r>
            <a:r>
              <a:rPr lang="fr-CA" sz="1200" b="1" kern="100" dirty="0">
                <a:effectLst/>
                <a:latin typeface="Calibri" panose="020F0502020204030204" pitchFamily="34" charset="0"/>
                <a:ea typeface="Calibri" panose="020F0502020204030204" pitchFamily="34" charset="0"/>
                <a:cs typeface="Calibri" panose="020F0502020204030204" pitchFamily="34" charset="0"/>
              </a:rPr>
              <a:t>réalité</a:t>
            </a:r>
            <a:r>
              <a:rPr lang="fr-CA" sz="1200" kern="100" dirty="0">
                <a:effectLst/>
                <a:latin typeface="Calibri" panose="020F0502020204030204" pitchFamily="34" charset="0"/>
                <a:ea typeface="Calibri" panose="020F0502020204030204" pitchFamily="34" charset="0"/>
                <a:cs typeface="Calibri" panose="020F0502020204030204" pitchFamily="34" charset="0"/>
              </a:rPr>
              <a:t>? Les attentes liées au travail sont ce qui devrait arriver selon les politiques et les procédures. La réalité est ce qui se produit concrètement dans les conditions cliniques réelles. </a:t>
            </a:r>
          </a:p>
          <a:p>
            <a:pPr marL="0" marR="0">
              <a:lnSpc>
                <a:spcPct val="150000"/>
              </a:lnSpc>
              <a:spcAft>
                <a:spcPts val="800"/>
              </a:spcAft>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Aft>
                <a:spcPts val="800"/>
              </a:spcAft>
              <a:buNone/>
            </a:pPr>
            <a:r>
              <a:rPr lang="fr-CA" sz="1200" kern="100" dirty="0">
                <a:effectLst/>
                <a:latin typeface="Calibri" panose="020F0502020204030204" pitchFamily="34" charset="0"/>
                <a:ea typeface="Calibri" panose="020F0502020204030204" pitchFamily="34" charset="0"/>
                <a:cs typeface="Calibri" panose="020F0502020204030204" pitchFamily="34" charset="0"/>
              </a:rPr>
              <a:t>Nous supposons souvent que l’assurance de la </a:t>
            </a:r>
            <a:r>
              <a:rPr lang="fr-CA" sz="1200" b="1" i="1" kern="100" dirty="0">
                <a:effectLst/>
                <a:latin typeface="Calibri" panose="020F0502020204030204" pitchFamily="34" charset="0"/>
                <a:ea typeface="Calibri" panose="020F0502020204030204" pitchFamily="34" charset="0"/>
                <a:cs typeface="Calibri" panose="020F0502020204030204" pitchFamily="34" charset="0"/>
              </a:rPr>
              <a:t>sécurité</a:t>
            </a:r>
            <a:r>
              <a:rPr lang="fr-CA" sz="1200" kern="100" dirty="0">
                <a:effectLst/>
                <a:latin typeface="Calibri" panose="020F0502020204030204" pitchFamily="34" charset="0"/>
                <a:ea typeface="Calibri" panose="020F0502020204030204" pitchFamily="34" charset="0"/>
                <a:cs typeface="Calibri" panose="020F0502020204030204" pitchFamily="34" charset="0"/>
              </a:rPr>
              <a:t> se résume à vérifier que la réalité correspond aux attentes, mais les environnements réels sont trop complexes pour que ce soit vraiment le cas. Le personnel doit constamment s’adapter – et ces adaptations sont habituellement ce qui assure la sécurité des patientes et patients. Nous ne pouvons améliorer la sécurité que si nous comprenons la réalité du travail.</a:t>
            </a:r>
          </a:p>
          <a:p>
            <a:pPr marL="0" marR="0">
              <a:lnSpc>
                <a:spcPct val="150000"/>
              </a:lnSpc>
              <a:spcAft>
                <a:spcPts val="800"/>
              </a:spcAft>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Aft>
                <a:spcPts val="800"/>
              </a:spcAft>
              <a:buNone/>
            </a:pPr>
            <a:r>
              <a:rPr lang="fr-CA" sz="1200" kern="100" dirty="0">
                <a:effectLst/>
                <a:latin typeface="Calibri" panose="020F0502020204030204" pitchFamily="34" charset="0"/>
                <a:ea typeface="Calibri" panose="020F0502020204030204" pitchFamily="34" charset="0"/>
                <a:cs typeface="Calibri" panose="020F0502020204030204" pitchFamily="34" charset="0"/>
              </a:rPr>
              <a:t>De plus, malgré nos meilleures intentions, nos efforts pour atteindre l’idéal énoncé dans les attentes liées au travail par l’ajout de lignes directrices, de listes de contrôle et de vérifications peuvent parfois nous faire oublier la sécurité au travail.  </a:t>
            </a:r>
          </a:p>
          <a:p>
            <a:pPr marL="0" marR="0">
              <a:lnSpc>
                <a:spcPct val="150000"/>
              </a:lnSpc>
              <a:spcAft>
                <a:spcPts val="800"/>
              </a:spcAft>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Aft>
                <a:spcPts val="800"/>
              </a:spcAft>
              <a:buNone/>
            </a:pPr>
            <a:r>
              <a:rPr lang="fr-CA" sz="1200" b="1" kern="100" dirty="0">
                <a:effectLst/>
                <a:latin typeface="Calibri" panose="020F0502020204030204" pitchFamily="34" charset="0"/>
                <a:ea typeface="Calibri" panose="020F0502020204030204" pitchFamily="34" charset="0"/>
                <a:cs typeface="Calibri" panose="020F0502020204030204" pitchFamily="34" charset="0"/>
              </a:rPr>
              <a:t>Contexte supplémentaire (lectures et ressources facultatives pour l’animatrice ou animateur)</a:t>
            </a:r>
          </a:p>
          <a:p>
            <a:pPr marL="0" marR="0">
              <a:lnSpc>
                <a:spcPct val="150000"/>
              </a:lnSpc>
              <a:spcAft>
                <a:spcPts val="800"/>
              </a:spcAft>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Aft>
                <a:spcPts val="800"/>
              </a:spcAft>
              <a:buNone/>
            </a:pPr>
            <a:r>
              <a:rPr lang="fr-CA" sz="1200" kern="100" dirty="0">
                <a:effectLst/>
                <a:latin typeface="Calibri" panose="020F0502020204030204" pitchFamily="34" charset="0"/>
                <a:ea typeface="Calibri" panose="020F0502020204030204" pitchFamily="34" charset="0"/>
                <a:cs typeface="Calibri" panose="020F0502020204030204" pitchFamily="34" charset="0"/>
              </a:rPr>
              <a:t>On estime pouvoir assurer la sécurité en veillant à ce que le travail réellement effectué soit identique aux attentes. Cependant, les environnements difficiles actuels font que la réalité diffère considérablement des attentes liées au travail. Étant donné que le travail effectué reflète nécessairement la réalité des personnes, il faut en conclure que nos notions sur les attentes liées au travail sont inadéquates, voire carrément erronées. En pratique, cela signifie que la seule façon d’améliorer la sécurité est de sortir de nos bureaux, de quitter nos réunions et de nous rendre sur le terrain, dans les milieux opérationnels et cliniques, aux côtés des personnes qui y travaillent. </a:t>
            </a:r>
          </a:p>
          <a:p>
            <a:pPr marL="0" marR="0">
              <a:lnSpc>
                <a:spcPct val="150000"/>
              </a:lnSpc>
              <a:spcAft>
                <a:spcPts val="800"/>
              </a:spcAft>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Aft>
                <a:spcPts val="800"/>
              </a:spcAft>
              <a:buNone/>
            </a:pPr>
            <a:r>
              <a:rPr lang="fr-CA" sz="1200" kern="100" dirty="0">
                <a:effectLst/>
                <a:latin typeface="Calibri" panose="020F0502020204030204" pitchFamily="34" charset="0"/>
                <a:ea typeface="Calibri" panose="020F0502020204030204" pitchFamily="34" charset="0"/>
                <a:cs typeface="Calibri" panose="020F0502020204030204" pitchFamily="34" charset="0"/>
              </a:rPr>
              <a:t>Notre conception de la sécurité doit correspondre à la réalité et non aux attentes liées au travail. Il faut se demander pourquoi les choses se passent bien (ou pourquoi il n’y a eu aucun problème), et essayer de faire en sorte que cela se reproduise. </a:t>
            </a:r>
            <a:r>
              <a:rPr lang="en-CA" sz="1200" kern="100" dirty="0">
                <a:effectLst/>
                <a:latin typeface="Calibri" panose="020F0502020204030204" pitchFamily="34" charset="0"/>
                <a:ea typeface="Calibri" panose="020F0502020204030204" pitchFamily="34" charset="0"/>
                <a:cs typeface="Calibri" panose="020F0502020204030204" pitchFamily="34" charset="0"/>
              </a:rPr>
              <a:t>(Hollnagel E., R. L. Wears et J. Braithwaite. From Safety-I to Safety-II: A White Paper. </a:t>
            </a:r>
            <a:r>
              <a:rPr lang="fr-CA" sz="1200" kern="100" dirty="0">
                <a:effectLst/>
                <a:latin typeface="Calibri" panose="020F0502020204030204" pitchFamily="34" charset="0"/>
                <a:ea typeface="Calibri" panose="020F0502020204030204" pitchFamily="34" charset="0"/>
                <a:cs typeface="Calibri" panose="020F0502020204030204" pitchFamily="34" charset="0"/>
              </a:rPr>
              <a:t>2015, page )</a:t>
            </a:r>
          </a:p>
          <a:p>
            <a:pPr marL="0" marR="0">
              <a:lnSpc>
                <a:spcPct val="150000"/>
              </a:lnSpc>
              <a:spcAft>
                <a:spcPts val="800"/>
              </a:spcAft>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Aft>
                <a:spcPts val="800"/>
              </a:spcAft>
              <a:buNone/>
            </a:pPr>
            <a:r>
              <a:rPr lang="fr-CA" sz="1200" b="1" kern="100" dirty="0">
                <a:effectLst/>
                <a:latin typeface="Calibri" panose="020F0502020204030204" pitchFamily="34" charset="0"/>
                <a:ea typeface="Calibri" panose="020F0502020204030204" pitchFamily="34" charset="0"/>
                <a:cs typeface="Calibri" panose="020F0502020204030204" pitchFamily="34" charset="0"/>
              </a:rPr>
              <a:t>Attentes liées au travail</a:t>
            </a:r>
          </a:p>
          <a:p>
            <a:pPr marL="0" marR="0">
              <a:lnSpc>
                <a:spcPct val="150000"/>
              </a:lnSpc>
              <a:spcAft>
                <a:spcPts val="800"/>
              </a:spcAft>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Aft>
                <a:spcPts val="800"/>
              </a:spcAft>
              <a:buNone/>
            </a:pPr>
            <a:r>
              <a:rPr lang="fr-CA" sz="1200" kern="100" dirty="0">
                <a:effectLst/>
                <a:latin typeface="Calibri" panose="020F0502020204030204" pitchFamily="34" charset="0"/>
                <a:ea typeface="Calibri" panose="020F0502020204030204" pitchFamily="34" charset="0"/>
                <a:cs typeface="Calibri" panose="020F0502020204030204" pitchFamily="34" charset="0"/>
              </a:rPr>
              <a:t>Ce concept reflète la façon dont nous nous représentons le travail des autres, ainsi que le nôtre, actuellement ou à l’avenir. L’image de ce que les gens font au travail se construit autant par l’organisme lui-même que par ses partenaires et les acteurs externes (par exemple, les organismes de réglementation, les organismes d’agrément et les organismes gouvernementaux) [</a:t>
            </a:r>
            <a:r>
              <a:rPr lang="fr-CA" sz="1200" kern="100" dirty="0" err="1">
                <a:effectLst/>
                <a:latin typeface="Calibri" panose="020F0502020204030204" pitchFamily="34" charset="0"/>
                <a:ea typeface="Calibri" panose="020F0502020204030204" pitchFamily="34" charset="0"/>
                <a:cs typeface="Calibri" panose="020F0502020204030204" pitchFamily="34" charset="0"/>
              </a:rPr>
              <a:t>Shorrock</a:t>
            </a:r>
            <a:r>
              <a:rPr lang="fr-CA" sz="1200" kern="100" dirty="0">
                <a:effectLst/>
                <a:latin typeface="Calibri" panose="020F0502020204030204" pitchFamily="34" charset="0"/>
                <a:ea typeface="Calibri" panose="020F0502020204030204" pitchFamily="34" charset="0"/>
                <a:cs typeface="Calibri" panose="020F0502020204030204" pitchFamily="34" charset="0"/>
              </a:rPr>
              <a:t>, 2016].</a:t>
            </a:r>
          </a:p>
          <a:p>
            <a:pPr marL="0" marR="0">
              <a:lnSpc>
                <a:spcPct val="150000"/>
              </a:lnSpc>
              <a:spcAft>
                <a:spcPts val="800"/>
              </a:spcAft>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Aft>
                <a:spcPts val="800"/>
              </a:spcAft>
              <a:buNone/>
            </a:pPr>
            <a:r>
              <a:rPr lang="fr-CA" sz="1200" b="1" kern="100" dirty="0">
                <a:effectLst/>
                <a:latin typeface="Calibri" panose="020F0502020204030204" pitchFamily="34" charset="0"/>
                <a:ea typeface="Calibri" panose="020F0502020204030204" pitchFamily="34" charset="0"/>
                <a:cs typeface="Calibri" panose="020F0502020204030204" pitchFamily="34" charset="0"/>
              </a:rPr>
              <a:t>Réalité</a:t>
            </a:r>
          </a:p>
          <a:p>
            <a:pPr marL="0" marR="0">
              <a:lnSpc>
                <a:spcPct val="150000"/>
              </a:lnSpc>
              <a:spcAft>
                <a:spcPts val="800"/>
              </a:spcAft>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Aft>
                <a:spcPts val="800"/>
              </a:spcAft>
              <a:buNone/>
            </a:pPr>
            <a:r>
              <a:rPr lang="fr-CA" sz="1200" kern="100" dirty="0">
                <a:effectLst/>
                <a:latin typeface="Calibri" panose="020F0502020204030204" pitchFamily="34" charset="0"/>
                <a:ea typeface="Calibri" panose="020F0502020204030204" pitchFamily="34" charset="0"/>
                <a:cs typeface="Calibri" panose="020F0502020204030204" pitchFamily="34" charset="0"/>
              </a:rPr>
              <a:t>La réalité est le travail que font vraiment les gens. L’environnement réel n’est souvent pas celui qu’on imagine, avec des objectifs multiples et changeants, des variables et des demandes souvent imprévisibles, des ressources appauvries (dotation en personnel, compétences, équipement, procédures et temps) et un système de contraintes et d’incitatifs. Tous ces facteurs peuvent avoir des conséquences imprévues. Le travail tel qu’il est réellement effectué se fait le plus souvent au prix d’ajustements, de variations et de compromis nécessaires pour répondre à la demande. Ces ajustements reposent sur des connaissances opérationnelles qui, souvent, n’ont pas fait l’objet d’analyses officielles (par exemple, une évaluation des risques). Ces analyses ont du mal à gérer les ajustements ponctuels (</a:t>
            </a:r>
            <a:r>
              <a:rPr lang="fr-CA" sz="1200" kern="100" dirty="0" err="1">
                <a:effectLst/>
                <a:latin typeface="Calibri" panose="020F0502020204030204" pitchFamily="34" charset="0"/>
                <a:ea typeface="Calibri" panose="020F0502020204030204" pitchFamily="34" charset="0"/>
                <a:cs typeface="Calibri" panose="020F0502020204030204" pitchFamily="34" charset="0"/>
              </a:rPr>
              <a:t>Shorrock</a:t>
            </a:r>
            <a:r>
              <a:rPr lang="fr-CA" sz="1200" kern="100" dirty="0">
                <a:effectLst/>
                <a:latin typeface="Calibri" panose="020F0502020204030204" pitchFamily="34" charset="0"/>
                <a:ea typeface="Calibri" panose="020F0502020204030204" pitchFamily="34" charset="0"/>
                <a:cs typeface="Calibri" panose="020F0502020204030204" pitchFamily="34" charset="0"/>
              </a:rPr>
              <a:t>, 2016).</a:t>
            </a:r>
          </a:p>
          <a:p>
            <a:pPr marL="0" marR="0">
              <a:lnSpc>
                <a:spcPct val="150000"/>
              </a:lnSpc>
              <a:spcAft>
                <a:spcPts val="800"/>
              </a:spcAft>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Aft>
                <a:spcPts val="800"/>
              </a:spcAft>
              <a:buNone/>
            </a:pPr>
            <a:r>
              <a:rPr lang="en-CA" sz="1200" kern="100" dirty="0" err="1">
                <a:effectLst/>
                <a:latin typeface="Calibri" panose="020F0502020204030204" pitchFamily="34" charset="0"/>
                <a:ea typeface="Calibri" panose="020F0502020204030204" pitchFamily="34" charset="0"/>
                <a:cs typeface="Calibri" panose="020F0502020204030204" pitchFamily="34" charset="0"/>
              </a:rPr>
              <a:t>Ressource</a:t>
            </a:r>
            <a:r>
              <a:rPr lang="en-CA" sz="1200" kern="100" dirty="0">
                <a:effectLst/>
                <a:latin typeface="Calibri" panose="020F0502020204030204" pitchFamily="34" charset="0"/>
                <a:ea typeface="Calibri" panose="020F0502020204030204" pitchFamily="34" charset="0"/>
                <a:cs typeface="Calibri" panose="020F0502020204030204" pitchFamily="34" charset="0"/>
              </a:rPr>
              <a:t> </a:t>
            </a:r>
            <a:r>
              <a:rPr lang="en-CA" sz="1200" kern="100" dirty="0" err="1">
                <a:effectLst/>
                <a:latin typeface="Calibri" panose="020F0502020204030204" pitchFamily="34" charset="0"/>
                <a:ea typeface="Calibri" panose="020F0502020204030204" pitchFamily="34" charset="0"/>
                <a:cs typeface="Calibri" panose="020F0502020204030204" pitchFamily="34" charset="0"/>
              </a:rPr>
              <a:t>supplémentaire</a:t>
            </a:r>
            <a:r>
              <a:rPr lang="en-CA" sz="12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Aft>
                <a:spcPts val="800"/>
              </a:spcAft>
              <a:buNone/>
            </a:pPr>
            <a:r>
              <a:rPr lang="en-CA" sz="1200" i="1" kern="100" dirty="0">
                <a:effectLst/>
                <a:latin typeface="Calibri" panose="020F0502020204030204" pitchFamily="34" charset="0"/>
                <a:ea typeface="Calibri" panose="020F0502020204030204" pitchFamily="34" charset="0"/>
                <a:cs typeface="Calibri" panose="020F0502020204030204" pitchFamily="34" charset="0"/>
              </a:rPr>
              <a:t>Do Safety Differently</a:t>
            </a:r>
            <a:r>
              <a:rPr lang="en-CA" sz="1200" kern="100" dirty="0">
                <a:effectLst/>
                <a:latin typeface="Calibri" panose="020F0502020204030204" pitchFamily="34" charset="0"/>
                <a:ea typeface="Calibri" panose="020F0502020204030204" pitchFamily="34" charset="0"/>
                <a:cs typeface="Calibri" panose="020F0502020204030204" pitchFamily="34" charset="0"/>
              </a:rPr>
              <a:t> – </a:t>
            </a:r>
            <a:r>
              <a:rPr lang="en-CA"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https://sidneydekker.com/do-safety-differently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95A85-39A0-422B-880F-4017165D5E3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513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Diapositives adaptées de la présentation </a:t>
            </a:r>
            <a:r>
              <a:rPr lang="fr-CA" sz="1200" b="1" kern="1200" dirty="0">
                <a:solidFill>
                  <a:schemeClr val="tx1"/>
                </a:solidFill>
                <a:effectLst/>
                <a:latin typeface="+mn-lt"/>
                <a:ea typeface="+mn-ea"/>
                <a:cs typeface="+mn-cs"/>
              </a:rPr>
              <a:t>New and </a:t>
            </a:r>
            <a:r>
              <a:rPr lang="fr-CA" sz="1200" b="1" kern="1200" dirty="0" err="1">
                <a:solidFill>
                  <a:schemeClr val="tx1"/>
                </a:solidFill>
                <a:effectLst/>
                <a:latin typeface="+mn-lt"/>
                <a:ea typeface="+mn-ea"/>
                <a:cs typeface="+mn-cs"/>
              </a:rPr>
              <a:t>emerging</a:t>
            </a:r>
            <a:r>
              <a:rPr lang="fr-CA" sz="1200" b="1" kern="1200" dirty="0">
                <a:solidFill>
                  <a:schemeClr val="tx1"/>
                </a:solidFill>
                <a:effectLst/>
                <a:latin typeface="+mn-lt"/>
                <a:ea typeface="+mn-ea"/>
                <a:cs typeface="+mn-cs"/>
              </a:rPr>
              <a:t> trends in </a:t>
            </a:r>
            <a:r>
              <a:rPr lang="fr-CA" sz="1200" b="1" kern="1200" dirty="0" err="1">
                <a:solidFill>
                  <a:schemeClr val="tx1"/>
                </a:solidFill>
                <a:effectLst/>
                <a:latin typeface="+mn-lt"/>
                <a:ea typeface="+mn-ea"/>
                <a:cs typeface="+mn-cs"/>
              </a:rPr>
              <a:t>Quality</a:t>
            </a:r>
            <a:r>
              <a:rPr lang="fr-CA" sz="1200" b="1" kern="1200" dirty="0">
                <a:solidFill>
                  <a:schemeClr val="tx1"/>
                </a:solidFill>
                <a:effectLst/>
                <a:latin typeface="+mn-lt"/>
                <a:ea typeface="+mn-ea"/>
                <a:cs typeface="+mn-cs"/>
              </a:rPr>
              <a:t> </a:t>
            </a:r>
            <a:r>
              <a:rPr lang="fr-CA" sz="1200" b="1" kern="1200" dirty="0" err="1">
                <a:solidFill>
                  <a:schemeClr val="tx1"/>
                </a:solidFill>
                <a:effectLst/>
                <a:latin typeface="+mn-lt"/>
                <a:ea typeface="+mn-ea"/>
                <a:cs typeface="+mn-cs"/>
              </a:rPr>
              <a:t>Improvement</a:t>
            </a:r>
            <a:r>
              <a:rPr lang="fr-CA" sz="1200" b="1" kern="1200" dirty="0">
                <a:solidFill>
                  <a:schemeClr val="tx1"/>
                </a:solidFill>
                <a:effectLst/>
                <a:latin typeface="+mn-lt"/>
                <a:ea typeface="+mn-ea"/>
                <a:cs typeface="+mn-cs"/>
              </a:rPr>
              <a:t> and Patient Safety: </a:t>
            </a:r>
            <a:r>
              <a:rPr lang="fr-CA" sz="1200" b="1" kern="1200" dirty="0" err="1">
                <a:solidFill>
                  <a:schemeClr val="tx1"/>
                </a:solidFill>
                <a:effectLst/>
                <a:latin typeface="+mn-lt"/>
                <a:ea typeface="+mn-ea"/>
                <a:cs typeface="+mn-cs"/>
              </a:rPr>
              <a:t>preparing</a:t>
            </a:r>
            <a:r>
              <a:rPr lang="fr-CA" sz="1200" b="1" kern="1200" dirty="0">
                <a:solidFill>
                  <a:schemeClr val="tx1"/>
                </a:solidFill>
                <a:effectLst/>
                <a:latin typeface="+mn-lt"/>
                <a:ea typeface="+mn-ea"/>
                <a:cs typeface="+mn-cs"/>
              </a:rPr>
              <a:t> for the future</a:t>
            </a:r>
            <a:r>
              <a:rPr lang="fr-CA" sz="1200" kern="1200" dirty="0">
                <a:solidFill>
                  <a:schemeClr val="tx1"/>
                </a:solidFill>
                <a:effectLst/>
                <a:latin typeface="+mn-lt"/>
                <a:ea typeface="+mn-ea"/>
                <a:cs typeface="+mn-cs"/>
              </a:rPr>
              <a:t> donnée par Jeffrey </a:t>
            </a:r>
            <a:r>
              <a:rPr lang="fr-CA" sz="1200" kern="1200" dirty="0" err="1">
                <a:solidFill>
                  <a:schemeClr val="tx1"/>
                </a:solidFill>
                <a:effectLst/>
                <a:latin typeface="+mn-lt"/>
                <a:ea typeface="+mn-ea"/>
                <a:cs typeface="+mn-cs"/>
              </a:rPr>
              <a:t>Braithwaite</a:t>
            </a:r>
            <a:r>
              <a:rPr lang="fr-CA" sz="1200" kern="1200" dirty="0">
                <a:solidFill>
                  <a:schemeClr val="tx1"/>
                </a:solidFill>
                <a:effectLst/>
                <a:latin typeface="+mn-lt"/>
                <a:ea typeface="+mn-ea"/>
                <a:cs typeface="+mn-cs"/>
              </a:rPr>
              <a:t> lors du Congrès d’échange de connaissances au Canada atlantique en octobre 2019.</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95A85-39A0-422B-880F-4017165D5E3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922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Parce qu’on estime pouvoir assurer la </a:t>
            </a:r>
            <a:r>
              <a:rPr lang="fr-CA" sz="1200" b="1" kern="1200" dirty="0">
                <a:solidFill>
                  <a:schemeClr val="tx1"/>
                </a:solidFill>
                <a:effectLst/>
                <a:latin typeface="+mn-lt"/>
                <a:ea typeface="+mn-ea"/>
                <a:cs typeface="+mn-cs"/>
              </a:rPr>
              <a:t>sécurité</a:t>
            </a:r>
            <a:r>
              <a:rPr lang="fr-CA" sz="1200" kern="1200" dirty="0">
                <a:solidFill>
                  <a:schemeClr val="tx1"/>
                </a:solidFill>
                <a:effectLst/>
                <a:latin typeface="+mn-lt"/>
                <a:ea typeface="+mn-ea"/>
                <a:cs typeface="+mn-cs"/>
              </a:rPr>
              <a:t> en veillant à ce que la réalité corresponde parfaitement aux attentes liées au travail.</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Dans les prochaines diapositives, vous verrez certaines idées répandues associées à une vision traditionnelle de la sécurité. Ces modèles ont façonné la manière dont beaucoup d’entre nous avons été formés pour comprendre la sécurité : garder les choses sous contrôle, limiter la variabilité et supposer que prévisibilité rime avec sécurité. Ils sont utiles, mais ils ne correspondent pas toujours à la réalité de nos environnements de soins.</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Diapositives adaptées de la présentation de Jeffrey </a:t>
            </a:r>
            <a:r>
              <a:rPr lang="fr-CA" sz="1200" kern="1200" dirty="0" err="1">
                <a:solidFill>
                  <a:schemeClr val="tx1"/>
                </a:solidFill>
                <a:effectLst/>
                <a:latin typeface="+mn-lt"/>
                <a:ea typeface="+mn-ea"/>
                <a:cs typeface="+mn-cs"/>
              </a:rPr>
              <a:t>Braithwaite</a:t>
            </a:r>
            <a:r>
              <a:rPr lang="fr-CA" sz="1200" kern="1200" dirty="0">
                <a:solidFill>
                  <a:schemeClr val="tx1"/>
                </a:solidFill>
                <a:effectLst/>
                <a:latin typeface="+mn-lt"/>
                <a:ea typeface="+mn-ea"/>
                <a:cs typeface="+mn-cs"/>
              </a:rPr>
              <a:t> : </a:t>
            </a:r>
            <a:r>
              <a:rPr lang="fr-CA" sz="1200" b="1" kern="1200" dirty="0">
                <a:solidFill>
                  <a:schemeClr val="tx1"/>
                </a:solidFill>
                <a:effectLst/>
                <a:latin typeface="+mn-lt"/>
                <a:ea typeface="+mn-ea"/>
                <a:cs typeface="+mn-cs"/>
              </a:rPr>
              <a:t>New and </a:t>
            </a:r>
            <a:r>
              <a:rPr lang="fr-CA" sz="1200" b="1" kern="1200" dirty="0" err="1">
                <a:solidFill>
                  <a:schemeClr val="tx1"/>
                </a:solidFill>
                <a:effectLst/>
                <a:latin typeface="+mn-lt"/>
                <a:ea typeface="+mn-ea"/>
                <a:cs typeface="+mn-cs"/>
              </a:rPr>
              <a:t>emerging</a:t>
            </a:r>
            <a:r>
              <a:rPr lang="fr-CA" sz="1200" b="1" kern="1200" dirty="0">
                <a:solidFill>
                  <a:schemeClr val="tx1"/>
                </a:solidFill>
                <a:effectLst/>
                <a:latin typeface="+mn-lt"/>
                <a:ea typeface="+mn-ea"/>
                <a:cs typeface="+mn-cs"/>
              </a:rPr>
              <a:t> trends in </a:t>
            </a:r>
            <a:r>
              <a:rPr lang="fr-CA" sz="1200" b="1" kern="1200" dirty="0" err="1">
                <a:solidFill>
                  <a:schemeClr val="tx1"/>
                </a:solidFill>
                <a:effectLst/>
                <a:latin typeface="+mn-lt"/>
                <a:ea typeface="+mn-ea"/>
                <a:cs typeface="+mn-cs"/>
              </a:rPr>
              <a:t>Quality</a:t>
            </a:r>
            <a:r>
              <a:rPr lang="fr-CA" sz="1200" b="1" kern="1200" dirty="0">
                <a:solidFill>
                  <a:schemeClr val="tx1"/>
                </a:solidFill>
                <a:effectLst/>
                <a:latin typeface="+mn-lt"/>
                <a:ea typeface="+mn-ea"/>
                <a:cs typeface="+mn-cs"/>
              </a:rPr>
              <a:t> </a:t>
            </a:r>
            <a:r>
              <a:rPr lang="fr-CA" sz="1200" b="1" kern="1200" dirty="0" err="1">
                <a:solidFill>
                  <a:schemeClr val="tx1"/>
                </a:solidFill>
                <a:effectLst/>
                <a:latin typeface="+mn-lt"/>
                <a:ea typeface="+mn-ea"/>
                <a:cs typeface="+mn-cs"/>
              </a:rPr>
              <a:t>Improvement</a:t>
            </a:r>
            <a:r>
              <a:rPr lang="fr-CA" sz="1200" b="1" kern="1200" dirty="0">
                <a:solidFill>
                  <a:schemeClr val="tx1"/>
                </a:solidFill>
                <a:effectLst/>
                <a:latin typeface="+mn-lt"/>
                <a:ea typeface="+mn-ea"/>
                <a:cs typeface="+mn-cs"/>
              </a:rPr>
              <a:t> and Patient Safety: </a:t>
            </a:r>
            <a:r>
              <a:rPr lang="fr-CA" sz="1200" b="1" kern="1200" dirty="0" err="1">
                <a:solidFill>
                  <a:schemeClr val="tx1"/>
                </a:solidFill>
                <a:effectLst/>
                <a:latin typeface="+mn-lt"/>
                <a:ea typeface="+mn-ea"/>
                <a:cs typeface="+mn-cs"/>
              </a:rPr>
              <a:t>preparing</a:t>
            </a:r>
            <a:r>
              <a:rPr lang="fr-CA" sz="1200" b="1" kern="1200" dirty="0">
                <a:solidFill>
                  <a:schemeClr val="tx1"/>
                </a:solidFill>
                <a:effectLst/>
                <a:latin typeface="+mn-lt"/>
                <a:ea typeface="+mn-ea"/>
                <a:cs typeface="+mn-cs"/>
              </a:rPr>
              <a:t> for the future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95A85-39A0-422B-880F-4017165D5E3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44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Diapositives adaptées de la présentation de Jeffrey </a:t>
            </a:r>
            <a:r>
              <a:rPr lang="fr-CA" sz="1200" kern="1200" dirty="0" err="1">
                <a:solidFill>
                  <a:schemeClr val="tx1"/>
                </a:solidFill>
                <a:effectLst/>
                <a:latin typeface="+mn-lt"/>
                <a:ea typeface="+mn-ea"/>
                <a:cs typeface="+mn-cs"/>
              </a:rPr>
              <a:t>Braithwaite</a:t>
            </a:r>
            <a:r>
              <a:rPr lang="fr-CA" sz="1200" kern="1200" dirty="0">
                <a:solidFill>
                  <a:schemeClr val="tx1"/>
                </a:solidFill>
                <a:effectLst/>
                <a:latin typeface="+mn-lt"/>
                <a:ea typeface="+mn-ea"/>
                <a:cs typeface="+mn-cs"/>
              </a:rPr>
              <a:t> : </a:t>
            </a:r>
            <a:r>
              <a:rPr lang="fr-CA" sz="1200" b="1" kern="1200" dirty="0">
                <a:solidFill>
                  <a:schemeClr val="tx1"/>
                </a:solidFill>
                <a:effectLst/>
                <a:latin typeface="+mn-lt"/>
                <a:ea typeface="+mn-ea"/>
                <a:cs typeface="+mn-cs"/>
              </a:rPr>
              <a:t>New and </a:t>
            </a:r>
            <a:r>
              <a:rPr lang="fr-CA" sz="1200" b="1" kern="1200" dirty="0" err="1">
                <a:solidFill>
                  <a:schemeClr val="tx1"/>
                </a:solidFill>
                <a:effectLst/>
                <a:latin typeface="+mn-lt"/>
                <a:ea typeface="+mn-ea"/>
                <a:cs typeface="+mn-cs"/>
              </a:rPr>
              <a:t>emerging</a:t>
            </a:r>
            <a:r>
              <a:rPr lang="fr-CA" sz="1200" b="1" kern="1200" dirty="0">
                <a:solidFill>
                  <a:schemeClr val="tx1"/>
                </a:solidFill>
                <a:effectLst/>
                <a:latin typeface="+mn-lt"/>
                <a:ea typeface="+mn-ea"/>
                <a:cs typeface="+mn-cs"/>
              </a:rPr>
              <a:t> trends in </a:t>
            </a:r>
            <a:r>
              <a:rPr lang="fr-CA" sz="1200" b="1" kern="1200" dirty="0" err="1">
                <a:solidFill>
                  <a:schemeClr val="tx1"/>
                </a:solidFill>
                <a:effectLst/>
                <a:latin typeface="+mn-lt"/>
                <a:ea typeface="+mn-ea"/>
                <a:cs typeface="+mn-cs"/>
              </a:rPr>
              <a:t>Quality</a:t>
            </a:r>
            <a:r>
              <a:rPr lang="fr-CA" sz="1200" b="1" kern="1200" dirty="0">
                <a:solidFill>
                  <a:schemeClr val="tx1"/>
                </a:solidFill>
                <a:effectLst/>
                <a:latin typeface="+mn-lt"/>
                <a:ea typeface="+mn-ea"/>
                <a:cs typeface="+mn-cs"/>
              </a:rPr>
              <a:t> </a:t>
            </a:r>
            <a:r>
              <a:rPr lang="fr-CA" sz="1200" b="1" kern="1200" dirty="0" err="1">
                <a:solidFill>
                  <a:schemeClr val="tx1"/>
                </a:solidFill>
                <a:effectLst/>
                <a:latin typeface="+mn-lt"/>
                <a:ea typeface="+mn-ea"/>
                <a:cs typeface="+mn-cs"/>
              </a:rPr>
              <a:t>Improvement</a:t>
            </a:r>
            <a:r>
              <a:rPr lang="fr-CA" sz="1200" b="1" kern="1200" dirty="0">
                <a:solidFill>
                  <a:schemeClr val="tx1"/>
                </a:solidFill>
                <a:effectLst/>
                <a:latin typeface="+mn-lt"/>
                <a:ea typeface="+mn-ea"/>
                <a:cs typeface="+mn-cs"/>
              </a:rPr>
              <a:t> and Patient Safety: </a:t>
            </a:r>
            <a:r>
              <a:rPr lang="fr-CA" sz="1200" b="1" kern="1200" dirty="0" err="1">
                <a:solidFill>
                  <a:schemeClr val="tx1"/>
                </a:solidFill>
                <a:effectLst/>
                <a:latin typeface="+mn-lt"/>
                <a:ea typeface="+mn-ea"/>
                <a:cs typeface="+mn-cs"/>
              </a:rPr>
              <a:t>preparing</a:t>
            </a:r>
            <a:r>
              <a:rPr lang="fr-CA" sz="1200" b="1" kern="1200" dirty="0">
                <a:solidFill>
                  <a:schemeClr val="tx1"/>
                </a:solidFill>
                <a:effectLst/>
                <a:latin typeface="+mn-lt"/>
                <a:ea typeface="+mn-ea"/>
                <a:cs typeface="+mn-cs"/>
              </a:rPr>
              <a:t> for the future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95A85-39A0-422B-880F-4017165D5E3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969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Les modèles linéaires cherchent à simplifier ce qui arrive dans le travail clinique quotidien. Évidemment, en pratique, le travail n’est pas linéaire. Il est chaotique, constamment changeant et saturé de demandes concurrentes. Il est essentiel de comprendre cette complexité si nous voulons que nos efforts de sécurité reflètent la réalité des équipes.</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Diapositives adaptées de la présentation de Jeffrey </a:t>
            </a:r>
            <a:r>
              <a:rPr lang="fr-CA" sz="1200" kern="1200" dirty="0" err="1">
                <a:solidFill>
                  <a:schemeClr val="tx1"/>
                </a:solidFill>
                <a:effectLst/>
                <a:latin typeface="+mn-lt"/>
                <a:ea typeface="+mn-ea"/>
                <a:cs typeface="+mn-cs"/>
              </a:rPr>
              <a:t>Braithwaite</a:t>
            </a:r>
            <a:r>
              <a:rPr lang="fr-CA" sz="1200" kern="1200" dirty="0">
                <a:solidFill>
                  <a:schemeClr val="tx1"/>
                </a:solidFill>
                <a:effectLst/>
                <a:latin typeface="+mn-lt"/>
                <a:ea typeface="+mn-ea"/>
                <a:cs typeface="+mn-cs"/>
              </a:rPr>
              <a:t> : </a:t>
            </a:r>
            <a:r>
              <a:rPr lang="fr-CA" sz="1200" b="1" kern="1200" dirty="0">
                <a:solidFill>
                  <a:schemeClr val="tx1"/>
                </a:solidFill>
                <a:effectLst/>
                <a:latin typeface="+mn-lt"/>
                <a:ea typeface="+mn-ea"/>
                <a:cs typeface="+mn-cs"/>
              </a:rPr>
              <a:t>New and </a:t>
            </a:r>
            <a:r>
              <a:rPr lang="fr-CA" sz="1200" b="1" kern="1200" dirty="0" err="1">
                <a:solidFill>
                  <a:schemeClr val="tx1"/>
                </a:solidFill>
                <a:effectLst/>
                <a:latin typeface="+mn-lt"/>
                <a:ea typeface="+mn-ea"/>
                <a:cs typeface="+mn-cs"/>
              </a:rPr>
              <a:t>emerging</a:t>
            </a:r>
            <a:r>
              <a:rPr lang="fr-CA" sz="1200" b="1" kern="1200" dirty="0">
                <a:solidFill>
                  <a:schemeClr val="tx1"/>
                </a:solidFill>
                <a:effectLst/>
                <a:latin typeface="+mn-lt"/>
                <a:ea typeface="+mn-ea"/>
                <a:cs typeface="+mn-cs"/>
              </a:rPr>
              <a:t> trends in </a:t>
            </a:r>
            <a:r>
              <a:rPr lang="fr-CA" sz="1200" b="1" kern="1200" dirty="0" err="1">
                <a:solidFill>
                  <a:schemeClr val="tx1"/>
                </a:solidFill>
                <a:effectLst/>
                <a:latin typeface="+mn-lt"/>
                <a:ea typeface="+mn-ea"/>
                <a:cs typeface="+mn-cs"/>
              </a:rPr>
              <a:t>Quality</a:t>
            </a:r>
            <a:r>
              <a:rPr lang="fr-CA" sz="1200" b="1" kern="1200" dirty="0">
                <a:solidFill>
                  <a:schemeClr val="tx1"/>
                </a:solidFill>
                <a:effectLst/>
                <a:latin typeface="+mn-lt"/>
                <a:ea typeface="+mn-ea"/>
                <a:cs typeface="+mn-cs"/>
              </a:rPr>
              <a:t> </a:t>
            </a:r>
            <a:r>
              <a:rPr lang="fr-CA" sz="1200" b="1" kern="1200" dirty="0" err="1">
                <a:solidFill>
                  <a:schemeClr val="tx1"/>
                </a:solidFill>
                <a:effectLst/>
                <a:latin typeface="+mn-lt"/>
                <a:ea typeface="+mn-ea"/>
                <a:cs typeface="+mn-cs"/>
              </a:rPr>
              <a:t>Improvement</a:t>
            </a:r>
            <a:r>
              <a:rPr lang="fr-CA" sz="1200" b="1" kern="1200" dirty="0">
                <a:solidFill>
                  <a:schemeClr val="tx1"/>
                </a:solidFill>
                <a:effectLst/>
                <a:latin typeface="+mn-lt"/>
                <a:ea typeface="+mn-ea"/>
                <a:cs typeface="+mn-cs"/>
              </a:rPr>
              <a:t> and Patient Safety: </a:t>
            </a:r>
            <a:r>
              <a:rPr lang="fr-CA" sz="1200" b="1" kern="1200" dirty="0" err="1">
                <a:solidFill>
                  <a:schemeClr val="tx1"/>
                </a:solidFill>
                <a:effectLst/>
                <a:latin typeface="+mn-lt"/>
                <a:ea typeface="+mn-ea"/>
                <a:cs typeface="+mn-cs"/>
              </a:rPr>
              <a:t>preparing</a:t>
            </a:r>
            <a:r>
              <a:rPr lang="fr-CA" sz="1200" b="1" kern="1200" dirty="0">
                <a:solidFill>
                  <a:schemeClr val="tx1"/>
                </a:solidFill>
                <a:effectLst/>
                <a:latin typeface="+mn-lt"/>
                <a:ea typeface="+mn-ea"/>
                <a:cs typeface="+mn-cs"/>
              </a:rPr>
              <a:t> for the future</a:t>
            </a:r>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95A85-39A0-422B-880F-4017165D5E3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740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Les hypothèses sur la normalisation et le contrôle peuvent créer des écarts entre les politiques et la pratique. Quand les systèmes s’attendent à ce que le travail se produise de façon fluide et prévisible, mais que le personnel travaille dans des conditions imprévisibles, ces écarts grandissent. C’est cette tension qui explique l’écart croissant entre les attentes liées au travail et la réalité.</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Consultez l’annexe B des instructions de la fiche d’activité pour voir des exemples d’« attentes liées au travail » et de « réalité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Diapositives adaptées de la présentation de Jeffrey </a:t>
            </a:r>
            <a:r>
              <a:rPr lang="fr-CA" sz="1200" kern="1200" dirty="0" err="1">
                <a:solidFill>
                  <a:schemeClr val="tx1"/>
                </a:solidFill>
                <a:effectLst/>
                <a:latin typeface="+mn-lt"/>
                <a:ea typeface="+mn-ea"/>
                <a:cs typeface="+mn-cs"/>
              </a:rPr>
              <a:t>Braithwaite</a:t>
            </a:r>
            <a:r>
              <a:rPr lang="fr-CA" sz="1200" kern="1200" dirty="0">
                <a:solidFill>
                  <a:schemeClr val="tx1"/>
                </a:solidFill>
                <a:effectLst/>
                <a:latin typeface="+mn-lt"/>
                <a:ea typeface="+mn-ea"/>
                <a:cs typeface="+mn-cs"/>
              </a:rPr>
              <a:t> : </a:t>
            </a:r>
            <a:r>
              <a:rPr lang="fr-CA" sz="1200" b="1" kern="1200" dirty="0">
                <a:solidFill>
                  <a:schemeClr val="tx1"/>
                </a:solidFill>
                <a:effectLst/>
                <a:latin typeface="+mn-lt"/>
                <a:ea typeface="+mn-ea"/>
                <a:cs typeface="+mn-cs"/>
              </a:rPr>
              <a:t>New and </a:t>
            </a:r>
            <a:r>
              <a:rPr lang="fr-CA" sz="1200" b="1" kern="1200" dirty="0" err="1">
                <a:solidFill>
                  <a:schemeClr val="tx1"/>
                </a:solidFill>
                <a:effectLst/>
                <a:latin typeface="+mn-lt"/>
                <a:ea typeface="+mn-ea"/>
                <a:cs typeface="+mn-cs"/>
              </a:rPr>
              <a:t>emerging</a:t>
            </a:r>
            <a:r>
              <a:rPr lang="fr-CA" sz="1200" b="1" kern="1200" dirty="0">
                <a:solidFill>
                  <a:schemeClr val="tx1"/>
                </a:solidFill>
                <a:effectLst/>
                <a:latin typeface="+mn-lt"/>
                <a:ea typeface="+mn-ea"/>
                <a:cs typeface="+mn-cs"/>
              </a:rPr>
              <a:t> trends in </a:t>
            </a:r>
            <a:r>
              <a:rPr lang="fr-CA" sz="1200" b="1" kern="1200" dirty="0" err="1">
                <a:solidFill>
                  <a:schemeClr val="tx1"/>
                </a:solidFill>
                <a:effectLst/>
                <a:latin typeface="+mn-lt"/>
                <a:ea typeface="+mn-ea"/>
                <a:cs typeface="+mn-cs"/>
              </a:rPr>
              <a:t>Quality</a:t>
            </a:r>
            <a:r>
              <a:rPr lang="fr-CA" sz="1200" b="1" kern="1200" dirty="0">
                <a:solidFill>
                  <a:schemeClr val="tx1"/>
                </a:solidFill>
                <a:effectLst/>
                <a:latin typeface="+mn-lt"/>
                <a:ea typeface="+mn-ea"/>
                <a:cs typeface="+mn-cs"/>
              </a:rPr>
              <a:t> </a:t>
            </a:r>
            <a:r>
              <a:rPr lang="fr-CA" sz="1200" b="1" kern="1200" dirty="0" err="1">
                <a:solidFill>
                  <a:schemeClr val="tx1"/>
                </a:solidFill>
                <a:effectLst/>
                <a:latin typeface="+mn-lt"/>
                <a:ea typeface="+mn-ea"/>
                <a:cs typeface="+mn-cs"/>
              </a:rPr>
              <a:t>Improvement</a:t>
            </a:r>
            <a:r>
              <a:rPr lang="fr-CA" sz="1200" b="1" kern="1200" dirty="0">
                <a:solidFill>
                  <a:schemeClr val="tx1"/>
                </a:solidFill>
                <a:effectLst/>
                <a:latin typeface="+mn-lt"/>
                <a:ea typeface="+mn-ea"/>
                <a:cs typeface="+mn-cs"/>
              </a:rPr>
              <a:t> and Patient Safety: </a:t>
            </a:r>
            <a:r>
              <a:rPr lang="fr-CA" sz="1200" b="1" kern="1200" dirty="0" err="1">
                <a:solidFill>
                  <a:schemeClr val="tx1"/>
                </a:solidFill>
                <a:effectLst/>
                <a:latin typeface="+mn-lt"/>
                <a:ea typeface="+mn-ea"/>
                <a:cs typeface="+mn-cs"/>
              </a:rPr>
              <a:t>preparing</a:t>
            </a:r>
            <a:r>
              <a:rPr lang="fr-CA" sz="1200" b="1" kern="1200" dirty="0">
                <a:solidFill>
                  <a:schemeClr val="tx1"/>
                </a:solidFill>
                <a:effectLst/>
                <a:latin typeface="+mn-lt"/>
                <a:ea typeface="+mn-ea"/>
                <a:cs typeface="+mn-cs"/>
              </a:rPr>
              <a:t> for the future</a:t>
            </a:r>
            <a:r>
              <a:rPr lang="fr-CA"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Source de l’image : </a:t>
            </a:r>
            <a:r>
              <a:rPr lang="fr-CA" sz="1200" kern="1200" dirty="0" err="1">
                <a:solidFill>
                  <a:schemeClr val="tx1"/>
                </a:solidFill>
                <a:effectLst/>
                <a:latin typeface="+mn-lt"/>
                <a:ea typeface="+mn-ea"/>
                <a:cs typeface="+mn-cs"/>
              </a:rPr>
              <a:t>Braithwaite</a:t>
            </a:r>
            <a:r>
              <a:rPr lang="fr-CA" sz="1200" kern="1200" dirty="0">
                <a:solidFill>
                  <a:schemeClr val="tx1"/>
                </a:solidFill>
                <a:effectLst/>
                <a:latin typeface="+mn-lt"/>
                <a:ea typeface="+mn-ea"/>
                <a:cs typeface="+mn-cs"/>
              </a:rPr>
              <a:t> J. et coll. </a:t>
            </a:r>
            <a:r>
              <a:rPr lang="en-CA" sz="1200" kern="1200" dirty="0">
                <a:solidFill>
                  <a:schemeClr val="tx1"/>
                </a:solidFill>
                <a:effectLst/>
                <a:latin typeface="+mn-lt"/>
                <a:ea typeface="+mn-ea"/>
                <a:cs typeface="+mn-cs"/>
              </a:rPr>
              <a:t>(2017) Complexity Science in Healthcare – Aspirations, Approaches, Applications and Accomplishments: A White </a:t>
            </a:r>
            <a:r>
              <a:rPr lang="en-CA" sz="1200" kern="1200" dirty="0" err="1">
                <a:solidFill>
                  <a:schemeClr val="tx1"/>
                </a:solidFill>
                <a:effectLst/>
                <a:latin typeface="+mn-lt"/>
                <a:ea typeface="+mn-ea"/>
                <a:cs typeface="+mn-cs"/>
              </a:rPr>
              <a:t>Paper.</a:t>
            </a:r>
            <a:r>
              <a:rPr lang="en-CA" sz="1200" i="1" kern="1200" dirty="0" err="1">
                <a:solidFill>
                  <a:schemeClr val="tx1"/>
                </a:solidFill>
                <a:effectLst/>
                <a:latin typeface="+mn-lt"/>
                <a:ea typeface="+mn-ea"/>
                <a:cs typeface="+mn-cs"/>
              </a:rPr>
              <a:t>Australian</a:t>
            </a:r>
            <a:r>
              <a:rPr lang="en-CA" sz="1200" i="1" kern="1200" dirty="0">
                <a:solidFill>
                  <a:schemeClr val="tx1"/>
                </a:solidFill>
                <a:effectLst/>
                <a:latin typeface="+mn-lt"/>
                <a:ea typeface="+mn-ea"/>
                <a:cs typeface="+mn-cs"/>
              </a:rPr>
              <a:t> Institute of Health Innovation</a:t>
            </a:r>
            <a:r>
              <a:rPr lang="en-CA" sz="1200" kern="1200" dirty="0">
                <a:solidFill>
                  <a:schemeClr val="tx1"/>
                </a:solidFill>
                <a:effectLst/>
                <a:latin typeface="+mn-lt"/>
                <a:ea typeface="+mn-ea"/>
                <a:cs typeface="+mn-cs"/>
              </a:rPr>
              <a:t>, Université Macquarie : Sydney, </a:t>
            </a:r>
            <a:r>
              <a:rPr lang="en-CA" sz="1200" kern="1200" dirty="0" err="1">
                <a:solidFill>
                  <a:schemeClr val="tx1"/>
                </a:solidFill>
                <a:effectLst/>
                <a:latin typeface="+mn-lt"/>
                <a:ea typeface="+mn-ea"/>
                <a:cs typeface="+mn-cs"/>
              </a:rPr>
              <a:t>Australie</a:t>
            </a:r>
            <a:r>
              <a:rPr lang="en-CA" sz="1200" kern="1200" dirty="0">
                <a:solidFill>
                  <a:schemeClr val="tx1"/>
                </a:solidFill>
                <a:effectLst/>
                <a:latin typeface="+mn-lt"/>
                <a:ea typeface="+mn-ea"/>
                <a:cs typeface="+mn-cs"/>
              </a:rPr>
              <a:t>.  Braithwaite-2017-Complexity-Science-in-Healthcare-A-White-Paper-1.pdf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95A85-39A0-422B-880F-4017165D5E3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887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Plutôt que d’ajouter des règles ou des tâches de conformité, nous devrions encourager un changement de perspective : cherchons à comprendre l’écart entre les attentes liées au travail et la réalité, puis à le combler. Nous pourrons ainsi voir les occasions d’améliorer les systèmes plutôt que d’alourdir le fardeau du personnel.</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Diapositives adaptées de la présentation de Jeffrey </a:t>
            </a:r>
            <a:r>
              <a:rPr lang="fr-CA" sz="1200" kern="1200" dirty="0" err="1">
                <a:solidFill>
                  <a:schemeClr val="tx1"/>
                </a:solidFill>
                <a:effectLst/>
                <a:latin typeface="+mn-lt"/>
                <a:ea typeface="+mn-ea"/>
                <a:cs typeface="+mn-cs"/>
              </a:rPr>
              <a:t>Braithwaite</a:t>
            </a:r>
            <a:r>
              <a:rPr lang="fr-CA" sz="1200" kern="1200" dirty="0">
                <a:solidFill>
                  <a:schemeClr val="tx1"/>
                </a:solidFill>
                <a:effectLst/>
                <a:latin typeface="+mn-lt"/>
                <a:ea typeface="+mn-ea"/>
                <a:cs typeface="+mn-cs"/>
              </a:rPr>
              <a:t> : </a:t>
            </a:r>
            <a:r>
              <a:rPr lang="fr-CA" sz="1200" b="1" kern="1200" dirty="0">
                <a:solidFill>
                  <a:schemeClr val="tx1"/>
                </a:solidFill>
                <a:effectLst/>
                <a:latin typeface="+mn-lt"/>
                <a:ea typeface="+mn-ea"/>
                <a:cs typeface="+mn-cs"/>
              </a:rPr>
              <a:t>New and </a:t>
            </a:r>
            <a:r>
              <a:rPr lang="fr-CA" sz="1200" b="1" kern="1200" dirty="0" err="1">
                <a:solidFill>
                  <a:schemeClr val="tx1"/>
                </a:solidFill>
                <a:effectLst/>
                <a:latin typeface="+mn-lt"/>
                <a:ea typeface="+mn-ea"/>
                <a:cs typeface="+mn-cs"/>
              </a:rPr>
              <a:t>emerging</a:t>
            </a:r>
            <a:r>
              <a:rPr lang="fr-CA" sz="1200" b="1" kern="1200" dirty="0">
                <a:solidFill>
                  <a:schemeClr val="tx1"/>
                </a:solidFill>
                <a:effectLst/>
                <a:latin typeface="+mn-lt"/>
                <a:ea typeface="+mn-ea"/>
                <a:cs typeface="+mn-cs"/>
              </a:rPr>
              <a:t> trends in </a:t>
            </a:r>
            <a:r>
              <a:rPr lang="fr-CA" sz="1200" b="1" kern="1200" dirty="0" err="1">
                <a:solidFill>
                  <a:schemeClr val="tx1"/>
                </a:solidFill>
                <a:effectLst/>
                <a:latin typeface="+mn-lt"/>
                <a:ea typeface="+mn-ea"/>
                <a:cs typeface="+mn-cs"/>
              </a:rPr>
              <a:t>Quality</a:t>
            </a:r>
            <a:r>
              <a:rPr lang="fr-CA" sz="1200" b="1" kern="1200" dirty="0">
                <a:solidFill>
                  <a:schemeClr val="tx1"/>
                </a:solidFill>
                <a:effectLst/>
                <a:latin typeface="+mn-lt"/>
                <a:ea typeface="+mn-ea"/>
                <a:cs typeface="+mn-cs"/>
              </a:rPr>
              <a:t> </a:t>
            </a:r>
            <a:r>
              <a:rPr lang="fr-CA" sz="1200" b="1" kern="1200" dirty="0" err="1">
                <a:solidFill>
                  <a:schemeClr val="tx1"/>
                </a:solidFill>
                <a:effectLst/>
                <a:latin typeface="+mn-lt"/>
                <a:ea typeface="+mn-ea"/>
                <a:cs typeface="+mn-cs"/>
              </a:rPr>
              <a:t>Improvement</a:t>
            </a:r>
            <a:r>
              <a:rPr lang="fr-CA" sz="1200" b="1" kern="1200" dirty="0">
                <a:solidFill>
                  <a:schemeClr val="tx1"/>
                </a:solidFill>
                <a:effectLst/>
                <a:latin typeface="+mn-lt"/>
                <a:ea typeface="+mn-ea"/>
                <a:cs typeface="+mn-cs"/>
              </a:rPr>
              <a:t> and Patient Safety: </a:t>
            </a:r>
            <a:r>
              <a:rPr lang="fr-CA" sz="1200" b="1" kern="1200" dirty="0" err="1">
                <a:solidFill>
                  <a:schemeClr val="tx1"/>
                </a:solidFill>
                <a:effectLst/>
                <a:latin typeface="+mn-lt"/>
                <a:ea typeface="+mn-ea"/>
                <a:cs typeface="+mn-cs"/>
              </a:rPr>
              <a:t>preparing</a:t>
            </a:r>
            <a:r>
              <a:rPr lang="fr-CA" sz="1200" b="1" kern="1200" dirty="0">
                <a:solidFill>
                  <a:schemeClr val="tx1"/>
                </a:solidFill>
                <a:effectLst/>
                <a:latin typeface="+mn-lt"/>
                <a:ea typeface="+mn-ea"/>
                <a:cs typeface="+mn-cs"/>
              </a:rPr>
              <a:t> for the future</a:t>
            </a:r>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95A85-39A0-422B-880F-4017165D5E3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127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Pour explorer cette idée de façon pratique, nous réaliserons une activité appelée « conversation sous forme de bande dessinée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3766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Cette activité fait partie de l’initiative </a:t>
            </a:r>
            <a:r>
              <a:rPr lang="fr-CA" sz="1200" b="1" kern="1200" dirty="0">
                <a:solidFill>
                  <a:schemeClr val="tx1"/>
                </a:solidFill>
                <a:effectLst/>
                <a:latin typeface="+mn-lt"/>
                <a:ea typeface="+mn-ea"/>
                <a:cs typeface="+mn-cs"/>
              </a:rPr>
              <a:t>Repenser la sécurité des patients</a:t>
            </a:r>
            <a:r>
              <a:rPr lang="fr-CA" sz="1200" kern="1200" dirty="0">
                <a:solidFill>
                  <a:schemeClr val="tx1"/>
                </a:solidFill>
                <a:effectLst/>
                <a:latin typeface="+mn-lt"/>
                <a:ea typeface="+mn-ea"/>
                <a:cs typeface="+mn-cs"/>
              </a:rPr>
              <a:t>, qui encourage les équipes à explorer l’aspect « fiabilité » du </a:t>
            </a:r>
            <a:r>
              <a:rPr lang="fr-CA" sz="1200" b="1" kern="1200" dirty="0">
                <a:solidFill>
                  <a:schemeClr val="tx1"/>
                </a:solidFill>
                <a:effectLst/>
                <a:latin typeface="+mn-lt"/>
                <a:ea typeface="+mn-ea"/>
                <a:cs typeface="+mn-cs"/>
              </a:rPr>
              <a:t>Cadre de mesure et de surveillance de la sécurité</a:t>
            </a:r>
            <a:r>
              <a:rPr lang="fr-C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 guide </a:t>
            </a:r>
            <a:r>
              <a:rPr lang="fr-CA" sz="1200" b="1" kern="1200" dirty="0">
                <a:solidFill>
                  <a:schemeClr val="tx1"/>
                </a:solidFill>
                <a:effectLst/>
                <a:latin typeface="+mn-lt"/>
                <a:ea typeface="+mn-ea"/>
                <a:cs typeface="+mn-cs"/>
              </a:rPr>
              <a:t>Repenser la sécurité des patients</a:t>
            </a:r>
            <a:r>
              <a:rPr lang="fr-CA" sz="1200" kern="1200" dirty="0">
                <a:solidFill>
                  <a:schemeClr val="tx1"/>
                </a:solidFill>
                <a:effectLst/>
                <a:latin typeface="+mn-lt"/>
                <a:ea typeface="+mn-ea"/>
                <a:cs typeface="+mn-cs"/>
              </a:rPr>
              <a:t> (Excellence en santé Canada, octobre 2023) reconnaît que la sécurité va bien au-delà de l’absence de préjudices. Il encourage les équipes à revoir la façon dont la sécurité est définie, mesurée et abordée. Ce changement crée une assise sur laquelle explorer l’écart entre les attentes liées au travail et la réalité.</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Remarques supplémentaires (facultatives)</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 guide </a:t>
            </a:r>
            <a:r>
              <a:rPr lang="fr-CA" sz="1200" i="1" kern="1200" dirty="0">
                <a:solidFill>
                  <a:schemeClr val="tx1"/>
                </a:solidFill>
                <a:effectLst/>
                <a:latin typeface="+mn-lt"/>
                <a:ea typeface="+mn-ea"/>
                <a:cs typeface="+mn-cs"/>
              </a:rPr>
              <a:t>Repenser la sécurité des patients</a:t>
            </a:r>
            <a:r>
              <a:rPr lang="fr-CA" sz="1200" kern="1200" dirty="0">
                <a:solidFill>
                  <a:schemeClr val="tx1"/>
                </a:solidFill>
                <a:effectLst/>
                <a:latin typeface="+mn-lt"/>
                <a:ea typeface="+mn-ea"/>
                <a:cs typeface="+mn-cs"/>
              </a:rPr>
              <a:t> a été publié en 2023 par </a:t>
            </a:r>
            <a:r>
              <a:rPr lang="fr-CA" sz="1200" b="1" kern="1200" dirty="0">
                <a:solidFill>
                  <a:schemeClr val="tx1"/>
                </a:solidFill>
                <a:effectLst/>
                <a:latin typeface="+mn-lt"/>
                <a:ea typeface="+mn-ea"/>
                <a:cs typeface="+mn-cs"/>
              </a:rPr>
              <a:t>Excellence en santé Canada</a:t>
            </a:r>
            <a:r>
              <a:rPr lang="fr-CA" sz="1200" kern="1200" dirty="0">
                <a:solidFill>
                  <a:schemeClr val="tx1"/>
                </a:solidFill>
                <a:effectLst/>
                <a:latin typeface="+mn-lt"/>
                <a:ea typeface="+mn-ea"/>
                <a:cs typeface="+mn-cs"/>
              </a:rPr>
              <a:t> pour améliorer la sécurité des patients, les efforts déployés pendant 20 ans n’ayant pas apporté les résultats escomptés. Excellence en santé Canada encourage chaque personne à repenser sa façon de définir et d’aborder son travail pour améliorer la sécurité des patients. </a:t>
            </a:r>
            <a:r>
              <a:rPr lang="fr-CA" sz="1200" strike="sng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L’approche </a:t>
            </a:r>
            <a:r>
              <a:rPr lang="fr-CA" sz="1200" i="1" kern="1200" dirty="0">
                <a:solidFill>
                  <a:schemeClr val="tx1"/>
                </a:solidFill>
                <a:effectLst/>
                <a:latin typeface="+mn-lt"/>
                <a:ea typeface="+mn-ea"/>
                <a:cs typeface="+mn-cs"/>
              </a:rPr>
              <a:t>Repenser la sécurité des patients</a:t>
            </a:r>
            <a:r>
              <a:rPr lang="fr-CA" sz="1200" kern="1200" dirty="0">
                <a:solidFill>
                  <a:schemeClr val="tx1"/>
                </a:solidFill>
                <a:effectLst/>
                <a:latin typeface="+mn-lt"/>
                <a:ea typeface="+mn-ea"/>
                <a:cs typeface="+mn-cs"/>
              </a:rPr>
              <a:t> repose sur un énoncé fondamental : </a:t>
            </a:r>
            <a:endParaRPr lang="en-US"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 Nous avons toutes et tous un rôle à jouer dans la sécurité des patients. Ensemble, nous devons tirer des enseignements et agir pour rendre les soins plus sûrs et diminuer toutes les formes de préjudices liées aux services de santé. »</a:t>
            </a:r>
            <a:endParaRPr lang="en-US"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Le guide propose par ailleurs des pistes de réflexion et une liste de questions pour alimenter les discussions. </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 guide de discussion est né de la mise en œuvre par ESC du Cadre de mesure et de surveillance de la sécurité (Vincent, Burnett et </a:t>
            </a:r>
            <a:r>
              <a:rPr lang="fr-CA" sz="1200" kern="1200" dirty="0" err="1">
                <a:solidFill>
                  <a:schemeClr val="tx1"/>
                </a:solidFill>
                <a:effectLst/>
                <a:latin typeface="+mn-lt"/>
                <a:ea typeface="+mn-ea"/>
                <a:cs typeface="+mn-cs"/>
              </a:rPr>
              <a:t>Carthey</a:t>
            </a:r>
            <a:r>
              <a:rPr lang="fr-CA" sz="1200" kern="1200" dirty="0">
                <a:solidFill>
                  <a:schemeClr val="tx1"/>
                </a:solidFill>
                <a:effectLst/>
                <a:latin typeface="+mn-lt"/>
                <a:ea typeface="+mn-ea"/>
                <a:cs typeface="+mn-cs"/>
              </a:rPr>
              <a:t>, 2013). </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Pour en savoir plus sur </a:t>
            </a:r>
            <a:r>
              <a:rPr lang="fr-CA" sz="1200" i="1" kern="1200" dirty="0">
                <a:solidFill>
                  <a:schemeClr val="tx1"/>
                </a:solidFill>
                <a:effectLst/>
                <a:latin typeface="+mn-lt"/>
                <a:ea typeface="+mn-ea"/>
                <a:cs typeface="+mn-cs"/>
              </a:rPr>
              <a:t>Repenser la sécurité des patients</a:t>
            </a:r>
            <a:r>
              <a:rPr lang="fr-CA" sz="1200" kern="1200" dirty="0">
                <a:solidFill>
                  <a:schemeClr val="tx1"/>
                </a:solidFill>
                <a:effectLst/>
                <a:latin typeface="+mn-lt"/>
                <a:ea typeface="+mn-ea"/>
                <a:cs typeface="+mn-cs"/>
              </a:rPr>
              <a:t>, cliquez sur le lien fourni dans la diapositive.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144B198-1CCF-724B-908F-5F66E990C5BE}" type="slidenum">
              <a:rPr lang="en-US" smtClean="0"/>
              <a:t>2</a:t>
            </a:fld>
            <a:endParaRPr lang="en-US"/>
          </a:p>
        </p:txBody>
      </p:sp>
    </p:spTree>
    <p:extLst>
      <p:ext uri="{BB962C8B-B14F-4D97-AF65-F5344CB8AC3E}">
        <p14:creationId xmlns:p14="http://schemas.microsoft.com/office/powerpoint/2010/main" val="3334316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Il s’agit simplement de raconter une histoire visuellement. Comme la bande dessinée est visuelle, elle est étonnamment efficace pour aider les équipes à comparer la version « officielle » du travail (attentes) à la version du quotidien (réalité). L’objectif est de susciter des idées et des discussions importantes.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FBFD2AF-493E-4747-AC9D-D960B2987111}" type="slidenum">
              <a:rPr lang="en-CA" smtClean="0"/>
              <a:t>20</a:t>
            </a:fld>
            <a:endParaRPr lang="en-CA"/>
          </a:p>
        </p:txBody>
      </p:sp>
    </p:spTree>
    <p:extLst>
      <p:ext uri="{BB962C8B-B14F-4D97-AF65-F5344CB8AC3E}">
        <p14:creationId xmlns:p14="http://schemas.microsoft.com/office/powerpoint/2010/main" val="1845428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Voici comment une conversation sous forme de bande dessinée peut se dérouler. Vous pouvez constater que les personnages sont de simples bonhommes allumettes. Pas besoin de talents d’artiste! </a:t>
            </a:r>
            <a:br>
              <a:rPr lang="fr-CA" sz="1200" kern="1200" dirty="0">
                <a:solidFill>
                  <a:schemeClr val="tx1"/>
                </a:solidFill>
                <a:effectLst/>
                <a:latin typeface="+mn-lt"/>
                <a:ea typeface="+mn-ea"/>
                <a:cs typeface="+mn-cs"/>
              </a:rPr>
            </a:br>
            <a:r>
              <a:rPr lang="fr-CA" sz="1200" kern="1200" dirty="0">
                <a:solidFill>
                  <a:schemeClr val="tx1"/>
                </a:solidFill>
                <a:effectLst/>
                <a:latin typeface="+mn-lt"/>
                <a:ea typeface="+mn-ea"/>
                <a:cs typeface="+mn-cs"/>
              </a:rPr>
              <a:t>Et remarquez comment les deux côtés interprètent différemment le travail à faire.</a:t>
            </a:r>
            <a:br>
              <a:rPr lang="fr-CA" sz="1200" kern="1200" dirty="0">
                <a:solidFill>
                  <a:schemeClr val="tx1"/>
                </a:solidFill>
                <a:effectLst/>
                <a:latin typeface="+mn-lt"/>
                <a:ea typeface="+mn-ea"/>
                <a:cs typeface="+mn-cs"/>
              </a:rPr>
            </a:br>
            <a:br>
              <a:rPr lang="fr-CA" sz="1200" kern="1200" dirty="0">
                <a:solidFill>
                  <a:schemeClr val="tx1"/>
                </a:solidFill>
                <a:effectLst/>
                <a:latin typeface="+mn-lt"/>
                <a:ea typeface="+mn-ea"/>
                <a:cs typeface="+mn-cs"/>
              </a:rPr>
            </a:br>
            <a:r>
              <a:rPr lang="fr-CA" sz="1200" kern="1200" dirty="0">
                <a:solidFill>
                  <a:schemeClr val="tx1"/>
                </a:solidFill>
                <a:effectLst/>
                <a:latin typeface="+mn-lt"/>
                <a:ea typeface="+mn-ea"/>
                <a:cs typeface="+mn-cs"/>
              </a:rPr>
              <a:t>Facultatif – Examinez les détails des bandes dessinées, en les décrivant un peu. Que voyez-vous dans chacune? Quelles sont les forces? Quels sont les écarts? </a:t>
            </a:r>
            <a:endParaRPr lang="en-US"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DFBFD2AF-493E-4747-AC9D-D960B2987111}" type="slidenum">
              <a:rPr lang="en-CA" smtClean="0"/>
              <a:t>21</a:t>
            </a:fld>
            <a:endParaRPr lang="en-CA"/>
          </a:p>
        </p:txBody>
      </p:sp>
    </p:spTree>
    <p:extLst>
      <p:ext uri="{BB962C8B-B14F-4D97-AF65-F5344CB8AC3E}">
        <p14:creationId xmlns:p14="http://schemas.microsoft.com/office/powerpoint/2010/main" val="1452629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Voici ce que nous savons sur les conversations sous forme de bande dessinée : cette activité réunit les gestionnaires et les prestataires de soins. En créant et en présentant des bandes dessinées, nous obtenons une compréhension commune des points de divergence entre les processus officiels et les pratiques réelles. À partir de là, nous pouvons avoir des conversations honnêtes sur la pertinence de nos mesures de la fiabilité (sont-elles utiles ou font-elles obstacle?) et commencer à penser à ce qui rendrait réellement les soins plus sûrs.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FBFD2AF-493E-4747-AC9D-D960B2987111}" type="slidenum">
              <a:rPr lang="en-CA" smtClean="0"/>
              <a:t>22</a:t>
            </a:fld>
            <a:endParaRPr lang="en-CA"/>
          </a:p>
        </p:txBody>
      </p:sp>
    </p:spTree>
    <p:extLst>
      <p:ext uri="{BB962C8B-B14F-4D97-AF65-F5344CB8AC3E}">
        <p14:creationId xmlns:p14="http://schemas.microsoft.com/office/powerpoint/2010/main" val="3122442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Choisissez le processus de soins de santé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Si vous avez déjà choisi une politique ou un processus particulier sur lequel axer la discussion, c’est le moment de le préciser aux personnes participantes.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Si vous avez décidé de les laisser choisir leur propre processus, donnez-leur du temps pour discuter et faire leur choix.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Une autre option consiste à utiliser une activité de suffrage pour faciliter le choix parmi une liste d’options.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FBFD2AF-493E-4747-AC9D-D960B2987111}" type="slidenum">
              <a:rPr lang="en-CA" smtClean="0"/>
              <a:t>23</a:t>
            </a:fld>
            <a:endParaRPr lang="en-CA"/>
          </a:p>
        </p:txBody>
      </p:sp>
    </p:spTree>
    <p:extLst>
      <p:ext uri="{BB962C8B-B14F-4D97-AF65-F5344CB8AC3E}">
        <p14:creationId xmlns:p14="http://schemas.microsoft.com/office/powerpoint/2010/main" val="3766459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Demandez à chaque groupe de huit de former deux groupes : les personnes qui </a:t>
            </a:r>
            <a:r>
              <a:rPr lang="fr-CA" sz="1200" b="1" kern="1200" dirty="0">
                <a:solidFill>
                  <a:schemeClr val="tx1"/>
                </a:solidFill>
                <a:effectLst/>
                <a:latin typeface="+mn-lt"/>
                <a:ea typeface="+mn-ea"/>
                <a:cs typeface="+mn-cs"/>
              </a:rPr>
              <a:t>établissent les politiques et s’assurent de la conformité (attentes liées au travail)</a:t>
            </a:r>
            <a:r>
              <a:rPr lang="fr-CA" sz="1200" kern="1200" dirty="0">
                <a:solidFill>
                  <a:schemeClr val="tx1"/>
                </a:solidFill>
                <a:effectLst/>
                <a:latin typeface="+mn-lt"/>
                <a:ea typeface="+mn-ea"/>
                <a:cs typeface="+mn-cs"/>
              </a:rPr>
              <a:t> et celles qui </a:t>
            </a:r>
            <a:r>
              <a:rPr lang="fr-CA" sz="1200" b="1" kern="1200" dirty="0">
                <a:solidFill>
                  <a:schemeClr val="tx1"/>
                </a:solidFill>
                <a:effectLst/>
                <a:latin typeface="+mn-lt"/>
                <a:ea typeface="+mn-ea"/>
                <a:cs typeface="+mn-cs"/>
              </a:rPr>
              <a:t>effectuent le travail et fournissent les soins (réalité).</a:t>
            </a:r>
            <a:endParaRPr lang="en-US" sz="1200" kern="1200" dirty="0">
              <a:solidFill>
                <a:schemeClr val="tx1"/>
              </a:solidFill>
              <a:effectLst/>
              <a:latin typeface="+mn-lt"/>
              <a:ea typeface="+mn-ea"/>
              <a:cs typeface="+mn-cs"/>
            </a:endParaRPr>
          </a:p>
          <a:p>
            <a:endParaRPr lang="en-GB" sz="1800" dirty="0">
              <a:effectLst/>
              <a:latin typeface="Aptos" panose="020B0004020202020204" pitchFamily="34" charset="0"/>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2567822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Le groupe « attentes liées au travail » crée une bande dessinée qui illustre le processus officiel, tel que décrit dans la politique ou procédure, ainsi que l’approche et les résultats d’audit. Pour lancer la discussion, vous pourriez dire par exemple : « Imaginez que vous siégez au comité de sécurité de votre organisme. Quelles données relatives au processus de soins choisi vous transmet-on? Que vous révèlent les résultats d’audit?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Le groupe « réalité » illustre comment le même processus de soins se déroule concrètement, par exemple dans une unité, au domicile d’un patient ou d’une patiente, dans un établissement de soins en hébergement ou dans la communauté. Ce groupe tient compte des difficultés, des obstacles, des adaptations et des compromis qui caractérisent la prestation de soins dans le cadre du processus de soins de santé choisi. Une question pour encadrer cette discussion pourrait ressembler à : « Imaginez que vous travaillez aujourd’hui, quels sont les obstacles que vous rencontrez et les adaptations que vous devez faire pour accomplir la tâche de soins choisie? »</a:t>
            </a:r>
            <a:endParaRPr lang="en-US" sz="1200"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3818716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Présentation, comparaison et discussion</a:t>
            </a:r>
            <a:r>
              <a:rPr lang="fr-CA" sz="1200" kern="1200" dirty="0">
                <a:solidFill>
                  <a:schemeClr val="tx1"/>
                </a:solidFill>
                <a:effectLst/>
                <a:latin typeface="+mn-lt"/>
                <a:ea typeface="+mn-ea"/>
                <a:cs typeface="+mn-cs"/>
              </a:rPr>
              <a:t> – Une fois que les deux groupes ont créé leur bande dessinée, ils se réunissent pour la présenter. La conversation « présentation et comparaison » devrait être axée sur les écarts entre les attentes liées au travail et la réalité.  Voici quelques exemples de questions pour orienter la discussion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Remarquez-vous des écarts entre le processus décrit et la prestation de soins réelle?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Le cas échéant, où se situent les écarts?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Selon vous, est-il possible pour le personnel de suivre le processus à la lettre en tout temps?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Les résultats de l’audit correspondent-ils davantage aux attentes ou à la réalité?</a:t>
            </a:r>
            <a:endParaRPr lang="en-US" sz="1200" kern="1200" dirty="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1061747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En équipe, indiquez les mesures de fiabilité associées au processus que vous avez sélectionné. </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Discutez des possibles conséquences imprévues de ces mesures de la fiabilité. Pensez aux exemples de conséquences imprévues des mesures de la fiabilité (diapositives 6 à 10).  Posez la question suivante au groupe : « Est-ce que votre façon actuelle de mesurer et de surveiller le processus entraîne des conséquences imprévues? Le cas échéant, quelles sont ces conséquences? »</a:t>
            </a:r>
            <a:endParaRPr lang="en-US"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DFBFD2AF-493E-4747-AC9D-D960B2987111}" type="slidenum">
              <a:rPr lang="en-CA" smtClean="0"/>
              <a:t>27</a:t>
            </a:fld>
            <a:endParaRPr lang="en-CA"/>
          </a:p>
        </p:txBody>
      </p:sp>
    </p:spTree>
    <p:extLst>
      <p:ext uri="{BB962C8B-B14F-4D97-AF65-F5344CB8AC3E}">
        <p14:creationId xmlns:p14="http://schemas.microsoft.com/office/powerpoint/2010/main" val="1205399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5F95E-634B-21ED-1A67-255998395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0EC32-7435-3F0B-E066-214511DC6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C580B-7139-F8C2-146E-5B0178F110A0}"/>
              </a:ext>
            </a:extLst>
          </p:cNvPr>
          <p:cNvSpPr>
            <a:spLocks noGrp="1"/>
          </p:cNvSpPr>
          <p:nvPr>
            <p:ph type="body" idx="1"/>
          </p:nvPr>
        </p:nvSpPr>
        <p:spPr/>
        <p:txBody>
          <a:bodyPr/>
          <a:lstStyle/>
          <a:p>
            <a:r>
              <a:rPr lang="fr-CA" sz="1200" kern="1200" dirty="0">
                <a:solidFill>
                  <a:schemeClr val="tx1"/>
                </a:solidFill>
                <a:effectLst/>
                <a:latin typeface="+mn-lt"/>
                <a:ea typeface="+mn-ea"/>
                <a:cs typeface="+mn-cs"/>
              </a:rPr>
              <a:t>Maintenant que l’écart entre les attentes liées au travail et la réalité a été exploré et que vous avez relevé certaines conséquences imprévues de la mesure de la fiabilité :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Faites un remue-méninges sur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les façons de combler l’écart entre les attentes liées au travail et la réalité;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ce que votre organisation pourrait faire pour mieux répondre à la question « Le processus xx est-il sécuritaire et fiable?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Voici quelques exemples de questions pour orienter la discussion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Compte tenu de vos observations, que pourriez-vous faire différemment à l’avenir pour améliorer la fiabilité du processus?</a:t>
            </a: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De quelle manière pourrait-on améliorer l’approche de votre organisation en matière de mesure et de contrôle du processus de soins?</a:t>
            </a:r>
            <a:endParaRPr lang="en-US" sz="1200" kern="1200" dirty="0">
              <a:solidFill>
                <a:schemeClr val="tx1"/>
              </a:solidFill>
              <a:effectLst/>
              <a:latin typeface="+mn-lt"/>
              <a:ea typeface="+mn-ea"/>
              <a:cs typeface="+mn-cs"/>
            </a:endParaRPr>
          </a:p>
          <a:p>
            <a:endParaRPr lang="en-CA" dirty="0"/>
          </a:p>
        </p:txBody>
      </p:sp>
      <p:sp>
        <p:nvSpPr>
          <p:cNvPr id="4" name="Slide Number Placeholder 3">
            <a:extLst>
              <a:ext uri="{FF2B5EF4-FFF2-40B4-BE49-F238E27FC236}">
                <a16:creationId xmlns:a16="http://schemas.microsoft.com/office/drawing/2014/main" id="{7DEB7C07-0FB4-6A3C-D832-0835870CB5CF}"/>
              </a:ext>
            </a:extLst>
          </p:cNvPr>
          <p:cNvSpPr>
            <a:spLocks noGrp="1"/>
          </p:cNvSpPr>
          <p:nvPr>
            <p:ph type="sldNum" sz="quarter" idx="5"/>
          </p:nvPr>
        </p:nvSpPr>
        <p:spPr/>
        <p:txBody>
          <a:bodyPr/>
          <a:lstStyle/>
          <a:p>
            <a:fld id="{DFBFD2AF-493E-4747-AC9D-D960B2987111}" type="slidenum">
              <a:rPr lang="en-CA" smtClean="0"/>
              <a:t>28</a:t>
            </a:fld>
            <a:endParaRPr lang="en-CA"/>
          </a:p>
        </p:txBody>
      </p:sp>
    </p:spTree>
    <p:extLst>
      <p:ext uri="{BB962C8B-B14F-4D97-AF65-F5344CB8AC3E}">
        <p14:creationId xmlns:p14="http://schemas.microsoft.com/office/powerpoint/2010/main" val="134021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84353-7365-D051-6564-9375AF3C8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353CF-D148-7789-39D8-6AAE472E08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CB4941-A7BF-0D5B-7337-97C5298023F3}"/>
              </a:ext>
            </a:extLst>
          </p:cNvPr>
          <p:cNvSpPr>
            <a:spLocks noGrp="1"/>
          </p:cNvSpPr>
          <p:nvPr>
            <p:ph type="body" idx="1"/>
          </p:nvPr>
        </p:nvSpPr>
        <p:spPr/>
        <p:txBody>
          <a:bodyPr/>
          <a:lstStyle/>
          <a:p>
            <a:r>
              <a:rPr lang="fr-CA" sz="1200" kern="1200" dirty="0">
                <a:solidFill>
                  <a:schemeClr val="tx1"/>
                </a:solidFill>
                <a:effectLst/>
                <a:latin typeface="+mn-lt"/>
                <a:ea typeface="+mn-ea"/>
                <a:cs typeface="+mn-cs"/>
              </a:rPr>
              <a:t>Après l’activité, organisez une séance de </a:t>
            </a:r>
            <a:r>
              <a:rPr lang="fr-CA" sz="1200" kern="1200" dirty="0" err="1">
                <a:solidFill>
                  <a:schemeClr val="tx1"/>
                </a:solidFill>
                <a:effectLst/>
                <a:latin typeface="+mn-lt"/>
                <a:ea typeface="+mn-ea"/>
                <a:cs typeface="+mn-cs"/>
              </a:rPr>
              <a:t>débreffage</a:t>
            </a:r>
            <a:r>
              <a:rPr lang="fr-CA" sz="1200" kern="1200" dirty="0">
                <a:solidFill>
                  <a:schemeClr val="tx1"/>
                </a:solidFill>
                <a:effectLst/>
                <a:latin typeface="+mn-lt"/>
                <a:ea typeface="+mn-ea"/>
                <a:cs typeface="+mn-cs"/>
              </a:rPr>
              <a:t> avec le groupe, en invitant des volontaires à partager le contenu de leur discussion, à indiquer ce qu’ils ont appris et à faire part des mesures qu’ils prévoient prendre.  </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En tant que personne responsable de l’animation, faites une synthèse de ce qui a été dit et ajoutez-y les points essentiels n’ayant pas été abordés, au besoin.</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333121A-73EE-E076-3DB5-3C27BCCC6460}"/>
              </a:ext>
            </a:extLst>
          </p:cNvPr>
          <p:cNvSpPr>
            <a:spLocks noGrp="1"/>
          </p:cNvSpPr>
          <p:nvPr>
            <p:ph type="sldNum" sz="quarter" idx="5"/>
          </p:nvPr>
        </p:nvSpPr>
        <p:spPr/>
        <p:txBody>
          <a:bodyPr/>
          <a:lstStyle/>
          <a:p>
            <a:fld id="{DFBFD2AF-493E-4747-AC9D-D960B2987111}" type="slidenum">
              <a:rPr lang="en-CA" smtClean="0"/>
              <a:t>29</a:t>
            </a:fld>
            <a:endParaRPr lang="en-CA"/>
          </a:p>
        </p:txBody>
      </p:sp>
    </p:spTree>
    <p:extLst>
      <p:ext uri="{BB962C8B-B14F-4D97-AF65-F5344CB8AC3E}">
        <p14:creationId xmlns:p14="http://schemas.microsoft.com/office/powerpoint/2010/main" val="1873730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Le </a:t>
            </a:r>
            <a:r>
              <a:rPr lang="fr-CA" sz="1200" i="1" kern="1200" dirty="0">
                <a:solidFill>
                  <a:schemeClr val="tx1"/>
                </a:solidFill>
                <a:effectLst/>
                <a:latin typeface="+mn-lt"/>
                <a:ea typeface="+mn-ea"/>
                <a:cs typeface="+mn-cs"/>
              </a:rPr>
              <a:t>Cadre de mesure et de surveillance de la sécurité</a:t>
            </a:r>
            <a:r>
              <a:rPr lang="fr-CA" sz="1200" kern="1200" dirty="0">
                <a:solidFill>
                  <a:schemeClr val="tx1"/>
                </a:solidFill>
                <a:effectLst/>
                <a:latin typeface="+mn-lt"/>
                <a:ea typeface="+mn-ea"/>
                <a:cs typeface="+mn-cs"/>
              </a:rPr>
              <a:t> (CMSS) présente un modèle conceptuel qui guide les organismes de santé dans leurs démarches pour améliorer la sécurité. La nature de la sécurité a fait l’objet de discussions dans la littérature générale, mais, du moins en soins de santé, il n’y a pas vraiment de consensus sur ses dimensions principales ou sur ce qui devrait être mesuré et surveillé. Le CMSS présente et intègre toutes les dimensions fondamentales de la sécurité et illustre la mise en pratique potentielle de ces divers concepts dans les organismes des </a:t>
            </a:r>
            <a:r>
              <a:rPr lang="fr-CA" sz="1200" b="1" kern="1200" dirty="0">
                <a:solidFill>
                  <a:schemeClr val="tx1"/>
                </a:solidFill>
                <a:effectLst/>
                <a:latin typeface="+mn-lt"/>
                <a:ea typeface="+mn-ea"/>
                <a:cs typeface="+mn-cs"/>
              </a:rPr>
              <a:t>secteurs de la santé (soins de courte durée, réadaptation, soins de longue durée, soins communautaires et à domicile)</a:t>
            </a:r>
            <a:r>
              <a:rPr lang="fr-CA"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Il a été conçu pour synthétiser les fondements théoriques, la littérature et les pratiques, tant dans les services de la santé que dans d’autres secteurs, sous une forme se voulant accessible et utile à </a:t>
            </a:r>
            <a:r>
              <a:rPr lang="fr-CA" sz="1200" b="1" kern="1200" dirty="0">
                <a:solidFill>
                  <a:schemeClr val="tx1"/>
                </a:solidFill>
                <a:effectLst/>
                <a:latin typeface="+mn-lt"/>
                <a:ea typeface="+mn-ea"/>
                <a:cs typeface="+mn-cs"/>
              </a:rPr>
              <a:t>l’ensemble</a:t>
            </a:r>
            <a:r>
              <a:rPr lang="fr-CA" sz="1200" kern="1200" dirty="0">
                <a:solidFill>
                  <a:schemeClr val="tx1"/>
                </a:solidFill>
                <a:effectLst/>
                <a:latin typeface="+mn-lt"/>
                <a:ea typeface="+mn-ea"/>
                <a:cs typeface="+mn-cs"/>
              </a:rPr>
              <a:t> des organismes de santé. Le cadre s’articule autour de cinq dimensions de la sécurité : les préjudices passés, la fiabilité, la sensibilité au déroulement des activités, l’anticipation et l’état de préparation, ainsi que l’intégration et l’apprentissage.</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Pour en savoir plus sur le </a:t>
            </a:r>
            <a:r>
              <a:rPr lang="fr-CA" sz="1200" i="1" kern="1200" dirty="0">
                <a:solidFill>
                  <a:schemeClr val="tx1"/>
                </a:solidFill>
                <a:effectLst/>
                <a:latin typeface="+mn-lt"/>
                <a:ea typeface="+mn-ea"/>
                <a:cs typeface="+mn-cs"/>
              </a:rPr>
              <a:t>Cadre de mesure et de surveillance de la sécurité</a:t>
            </a:r>
            <a:r>
              <a:rPr lang="fr-CA" sz="1200" kern="1200" dirty="0">
                <a:solidFill>
                  <a:schemeClr val="tx1"/>
                </a:solidFill>
                <a:effectLst/>
                <a:latin typeface="+mn-lt"/>
                <a:ea typeface="+mn-ea"/>
                <a:cs typeface="+mn-cs"/>
              </a:rPr>
              <a:t>, cliquez sur le lien fourni dans la diapositive.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144B198-1CCF-724B-908F-5F66E990C5BE}" type="slidenum">
              <a:rPr lang="en-US" smtClean="0"/>
              <a:t>3</a:t>
            </a:fld>
            <a:endParaRPr lang="en-US"/>
          </a:p>
        </p:txBody>
      </p:sp>
    </p:spTree>
    <p:extLst>
      <p:ext uri="{BB962C8B-B14F-4D97-AF65-F5344CB8AC3E}">
        <p14:creationId xmlns:p14="http://schemas.microsoft.com/office/powerpoint/2010/main" val="3103419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Pour évaluer la séance, songez à poser les questions suivantes aux personnes participantes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Qu’avez-vous appris?  Avez-vous eu des déclics?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Quelles sont vos idées pour mettre en pratique ce que vous avez appris aujourd’hui?</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Qu’est-ce qui a bien été?</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Que pourrait-on mieux faire?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Pour obtenir de la rétroaction, vous pouvez, par exemple, écrire chaque question sur une grande feuille de papier que vous affichez au mur, puis demander aux personnes participantes d’écrire leurs réponses sur des notes autocollantes et de les placer sur la feuille correspondante.</a:t>
            </a:r>
            <a:endParaRPr lang="en-US"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4144B198-1CCF-724B-908F-5F66E990C5BE}" type="slidenum">
              <a:rPr lang="en-US" smtClean="0"/>
              <a:t>30</a:t>
            </a:fld>
            <a:endParaRPr lang="en-US"/>
          </a:p>
        </p:txBody>
      </p:sp>
    </p:spTree>
    <p:extLst>
      <p:ext uri="{BB962C8B-B14F-4D97-AF65-F5344CB8AC3E}">
        <p14:creationId xmlns:p14="http://schemas.microsoft.com/office/powerpoint/2010/main" val="1488695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523E2-30AF-CF4E-E92E-D591677F67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B7614-B544-B3B7-08B1-80C4EF071D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2FE1C-A319-08EF-64D4-DDF87E238019}"/>
              </a:ext>
            </a:extLst>
          </p:cNvPr>
          <p:cNvSpPr>
            <a:spLocks noGrp="1"/>
          </p:cNvSpPr>
          <p:nvPr>
            <p:ph type="body" idx="1"/>
          </p:nvPr>
        </p:nvSpPr>
        <p:spPr/>
        <p:txBody>
          <a:bodyPr/>
          <a:lstStyle/>
          <a:p>
            <a:r>
              <a:rPr lang="fr-CA" sz="1200" kern="1200" dirty="0">
                <a:solidFill>
                  <a:schemeClr val="tx1"/>
                </a:solidFill>
                <a:effectLst/>
                <a:latin typeface="+mn-lt"/>
                <a:ea typeface="+mn-ea"/>
                <a:cs typeface="+mn-cs"/>
              </a:rPr>
              <a:t>La discussion et l’activité visent d’abord à explorer en profondeur le domaine « fiabilité » du CMSS. </a:t>
            </a:r>
            <a:endParaRPr lang="en-US"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 fiabilité nous aide à examiner à quelle fréquence le travail est effectué comme prévu, et à quoi sont dus les écarts entre les attentes et la réalité.</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0AF3C84-B729-47A2-D975-B3BD58E30FA7}"/>
              </a:ext>
            </a:extLst>
          </p:cNvPr>
          <p:cNvSpPr>
            <a:spLocks noGrp="1"/>
          </p:cNvSpPr>
          <p:nvPr>
            <p:ph type="sldNum" sz="quarter" idx="5"/>
          </p:nvPr>
        </p:nvSpPr>
        <p:spPr/>
        <p:txBody>
          <a:bodyPr/>
          <a:lstStyle/>
          <a:p>
            <a:fld id="{4144B198-1CCF-724B-908F-5F66E990C5BE}" type="slidenum">
              <a:rPr lang="en-US" smtClean="0"/>
              <a:t>4</a:t>
            </a:fld>
            <a:endParaRPr lang="en-US"/>
          </a:p>
        </p:txBody>
      </p:sp>
    </p:spTree>
    <p:extLst>
      <p:ext uri="{BB962C8B-B14F-4D97-AF65-F5344CB8AC3E}">
        <p14:creationId xmlns:p14="http://schemas.microsoft.com/office/powerpoint/2010/main" val="299694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Fiabilité</a:t>
            </a:r>
            <a:r>
              <a:rPr lang="fr-CA" sz="1200" kern="1200" dirty="0">
                <a:solidFill>
                  <a:schemeClr val="tx1"/>
                </a:solidFill>
                <a:effectLst/>
                <a:latin typeface="+mn-lt"/>
                <a:ea typeface="+mn-ea"/>
                <a:cs typeface="+mn-cs"/>
              </a:rPr>
              <a:t> — Nos systèmes et processus cliniques sont-ils fiables?</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Ce domaine soulève la question suivante : « Nos systèmes et processus cliniques sont-ils fiables? Dans le cas contraire, quelles implications cela a-t-il pour la sécurité des patients? »</a:t>
            </a:r>
          </a:p>
          <a:p>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Qu’est-ce que la fiabilité?</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 « fonctionnement sans défaillance dans le temps » s’applique essentiellement à la technologie.</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La fiabilité correspond à la probabilité qu’une tâche, un processus, une intervention ou un plan d’intervention soit exécuté ou suivi comme prévu. »</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Dans le secteur de la santé, on doit </a:t>
            </a:r>
            <a:r>
              <a:rPr lang="fr-CA" sz="1200" b="1" kern="1200" dirty="0">
                <a:solidFill>
                  <a:schemeClr val="tx1"/>
                </a:solidFill>
                <a:effectLst/>
                <a:latin typeface="+mn-lt"/>
                <a:ea typeface="+mn-ea"/>
                <a:cs typeface="+mn-cs"/>
              </a:rPr>
              <a:t>s’attendre à une certaine variabilité</a:t>
            </a:r>
            <a:r>
              <a:rPr lang="fr-CA" sz="1200" kern="1200" dirty="0">
                <a:solidFill>
                  <a:schemeClr val="tx1"/>
                </a:solidFill>
                <a:effectLst/>
                <a:latin typeface="+mn-lt"/>
                <a:ea typeface="+mn-ea"/>
                <a:cs typeface="+mn-cs"/>
              </a:rPr>
              <a:t> en raison des différences entre les bénéficiaires et les environnements de soins; les traitements sont adaptés aux besoins individuels.</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 manque de fiabilité est souvent associé aux compétences et à l’expérience du personnel, à des facteurs propres à l’équipe tels qu’une mauvaise communication, à la conception inadéquate des environnements cliniques et des systèmes de soutien et au point de vue du personnel clinique selon lequel les systèmes sont peu fiables et leur fiabilité ne relève pas de sa responsabilité.</a:t>
            </a:r>
          </a:p>
          <a:p>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Exemples de mesures de fiabilité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hygiène des mains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administration en temps opportun d’antibiotiques préopératoires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prescription en temps opportun de tests diagnostiques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révision et bilan comparatif de la médication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listes de contrôle chirurgicales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disponibilité d’information clinique ou de dossiers patients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disponibilité et fonctionnement efficace de l’équipement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administration de la radiothérapie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disponibilité des fournitures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visites à l’heure prévue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continuité des soins – fréquence à laquelle les patientes, patients, clientes et clients reçoivent des soins d’un même prestataire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achèvement de la formation du personnel et de la formation continue</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144B198-1CCF-724B-908F-5F66E990C5BE}" type="slidenum">
              <a:rPr lang="en-US" smtClean="0"/>
              <a:t>5</a:t>
            </a:fld>
            <a:endParaRPr lang="en-US"/>
          </a:p>
        </p:txBody>
      </p:sp>
    </p:spTree>
    <p:extLst>
      <p:ext uri="{BB962C8B-B14F-4D97-AF65-F5344CB8AC3E}">
        <p14:creationId xmlns:p14="http://schemas.microsoft.com/office/powerpoint/2010/main" val="3975857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FBFD2AF-493E-4747-AC9D-D960B2987111}" type="slidenum">
              <a:rPr lang="en-CA" smtClean="0"/>
              <a:t>6</a:t>
            </a:fld>
            <a:endParaRPr lang="en-CA"/>
          </a:p>
        </p:txBody>
      </p:sp>
    </p:spTree>
    <p:extLst>
      <p:ext uri="{BB962C8B-B14F-4D97-AF65-F5344CB8AC3E}">
        <p14:creationId xmlns:p14="http://schemas.microsoft.com/office/powerpoint/2010/main" val="75842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Vos mesures de la fiabilité évaluent-elles ce que vous souhaitez réellement évaluer ou s’agit-il simplement de vérifications de documents?  </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Par exemple :</a:t>
            </a:r>
          </a:p>
          <a:p>
            <a:br>
              <a:rPr lang="fr-CA" sz="1200" kern="1200" dirty="0">
                <a:solidFill>
                  <a:schemeClr val="tx1"/>
                </a:solidFill>
                <a:effectLst/>
                <a:latin typeface="+mn-lt"/>
                <a:ea typeface="+mn-ea"/>
                <a:cs typeface="+mn-cs"/>
              </a:rPr>
            </a:br>
            <a:r>
              <a:rPr lang="fr-CA" sz="1200" kern="1200" dirty="0">
                <a:solidFill>
                  <a:schemeClr val="tx1"/>
                </a:solidFill>
                <a:effectLst/>
                <a:latin typeface="+mn-lt"/>
                <a:ea typeface="+mn-ea"/>
                <a:cs typeface="+mn-cs"/>
              </a:rPr>
              <a:t>La liste de contrôle chirurgicale est conçue pour être utilisée avant, pendant et après une opération afin de repérer les risques potentiels et de réduire les erreurs grâce à l’amélioration du travail d’équipe et de la communication. Mais vos mesures de fiabilité des listes de contrôle chirurgicales mesurent-elles réellement le travail d’équipe et la communication, ou visent-elles simplement à confirmer que les listes ont été vérifiées?</a:t>
            </a:r>
          </a:p>
          <a:p>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Vos mesures de la fiabilité vous donnent-elles, à vous et aux autres, un faux sentiment de sécurité?</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Exemple : Songez aux vérifications de l’hygiène des mains. Beaucoup de régions du Canada obligent les établissements à mener des vérifications et à publier des rapports sur la conformité.</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Un examen récent des données publiques a montré qu’en Ontario, le respect de l’hygiène des mains atteignait </a:t>
            </a:r>
            <a:r>
              <a:rPr lang="fr-CA" sz="1200" b="1" kern="1200" dirty="0">
                <a:solidFill>
                  <a:schemeClr val="tx1"/>
                </a:solidFill>
                <a:effectLst/>
                <a:latin typeface="+mn-lt"/>
                <a:ea typeface="+mn-ea"/>
                <a:cs typeface="+mn-cs"/>
              </a:rPr>
              <a:t>85,3 %</a:t>
            </a:r>
            <a:r>
              <a:rPr lang="fr-CA" sz="1200" kern="1200" dirty="0">
                <a:solidFill>
                  <a:schemeClr val="tx1"/>
                </a:solidFill>
                <a:effectLst/>
                <a:latin typeface="+mn-lt"/>
                <a:ea typeface="+mn-ea"/>
                <a:cs typeface="+mn-cs"/>
              </a:rPr>
              <a:t> avant les contacts avec des patientes et patients, et </a:t>
            </a:r>
            <a:r>
              <a:rPr lang="fr-CA" sz="1200" b="1" kern="1200" dirty="0">
                <a:solidFill>
                  <a:schemeClr val="tx1"/>
                </a:solidFill>
                <a:effectLst/>
                <a:latin typeface="+mn-lt"/>
                <a:ea typeface="+mn-ea"/>
                <a:cs typeface="+mn-cs"/>
              </a:rPr>
              <a:t>90,2 %</a:t>
            </a:r>
            <a:r>
              <a:rPr lang="fr-CA" sz="1200" kern="1200" dirty="0">
                <a:solidFill>
                  <a:schemeClr val="tx1"/>
                </a:solidFill>
                <a:effectLst/>
                <a:latin typeface="+mn-lt"/>
                <a:ea typeface="+mn-ea"/>
                <a:cs typeface="+mn-cs"/>
              </a:rPr>
              <a:t> après ces contacts. Certains établissements ont même indiqué </a:t>
            </a:r>
            <a:r>
              <a:rPr lang="fr-CA" sz="1200" b="1" kern="1200" dirty="0">
                <a:solidFill>
                  <a:schemeClr val="tx1"/>
                </a:solidFill>
                <a:effectLst/>
                <a:latin typeface="+mn-lt"/>
                <a:ea typeface="+mn-ea"/>
                <a:cs typeface="+mn-cs"/>
              </a:rPr>
              <a:t>100 % de conformité</a:t>
            </a:r>
            <a:r>
              <a:rPr lang="fr-CA"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Mais ces chiffres reflètent-ils la réalité? Mènent-ils à l’amélioration, ou créent-ils simplement un faux sentiment de sécurité des soins?</a:t>
            </a:r>
          </a:p>
          <a:p>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Vos mesures de la fiabilité entraînent-elles parfois des automatismes involontaires, autrement dit un « syndrome de la case à cocher »?</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Votre personnel doit-il remplir tellement de listes et de formulaires que la consignation est devenue une tâche machinale et automatique?</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Est-ce que la consignation au dossier se fait par habitude?</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 prochaine diapositive illustre le nombre écrasant de listes de contrôle et de documents que le personnel infirmier en santé mentale doit remplir dans un seul quart de travail.</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Diapositive adaptée de la présentation de Jane </a:t>
            </a:r>
            <a:r>
              <a:rPr lang="fr-CA" sz="1200" kern="1200" dirty="0" err="1">
                <a:solidFill>
                  <a:schemeClr val="tx1"/>
                </a:solidFill>
                <a:effectLst/>
                <a:latin typeface="+mn-lt"/>
                <a:ea typeface="+mn-ea"/>
                <a:cs typeface="+mn-cs"/>
              </a:rPr>
              <a:t>Carthey</a:t>
            </a:r>
            <a:r>
              <a:rPr lang="fr-CA" sz="1200" kern="1200" dirty="0">
                <a:solidFill>
                  <a:schemeClr val="tx1"/>
                </a:solidFill>
                <a:effectLst/>
                <a:latin typeface="+mn-lt"/>
                <a:ea typeface="+mn-ea"/>
                <a:cs typeface="+mn-cs"/>
              </a:rPr>
              <a:t> et Sarah Garrett : CMSS – Projet collaboratif d’amélioration de la sécurité, séance 2, mars 2019.</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CDFF455-2AA2-44FA-9AC1-E7A1499EDB5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39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Cette citation illustre le fardeau que représente la consignation pour le personnel infirmier en santé mentale. </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Lisez-la ou paraphrasez-la au groupe, puis demandez : </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Cela correspond-il à votre expérience? En quoi le travail de consignation affecte-t-il votre capacité à vous concentrer sur les soins? »</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Diapositive adaptée de la présentation de Jane </a:t>
            </a:r>
            <a:r>
              <a:rPr lang="fr-CA" sz="1200" kern="1200" dirty="0" err="1">
                <a:solidFill>
                  <a:schemeClr val="tx1"/>
                </a:solidFill>
                <a:effectLst/>
                <a:latin typeface="+mn-lt"/>
                <a:ea typeface="+mn-ea"/>
                <a:cs typeface="+mn-cs"/>
              </a:rPr>
              <a:t>Carthey</a:t>
            </a:r>
            <a:r>
              <a:rPr lang="fr-CA" sz="1200" kern="1200" dirty="0">
                <a:solidFill>
                  <a:schemeClr val="tx1"/>
                </a:solidFill>
                <a:effectLst/>
                <a:latin typeface="+mn-lt"/>
                <a:ea typeface="+mn-ea"/>
                <a:cs typeface="+mn-cs"/>
              </a:rPr>
              <a:t> et Sarah Garrett : CMSS – Projet collaboratif d’amélioration de la sécurité, séance 2, mars 2019.</a:t>
            </a:r>
            <a:endParaRPr lang="en-US"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DFBFD2AF-493E-4747-AC9D-D960B2987111}" type="slidenum">
              <a:rPr lang="en-CA" smtClean="0"/>
              <a:t>8</a:t>
            </a:fld>
            <a:endParaRPr lang="en-CA"/>
          </a:p>
        </p:txBody>
      </p:sp>
    </p:spTree>
    <p:extLst>
      <p:ext uri="{BB962C8B-B14F-4D97-AF65-F5344CB8AC3E}">
        <p14:creationId xmlns:p14="http://schemas.microsoft.com/office/powerpoint/2010/main" val="3462341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Vos mesures de fiabilité vous distraient-elles parfois? Vous font-elles passer à côté de l’évidence?</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Laissez-moi vous raconter une histoire qui illustre ce point.</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Dans un établissement de soins de longue durée, le personnel consacrait toute son attention à la consignation et au traitement d’une plaie de pression. Tous les protocoles étaient rigoureusement suivis. Le personnel était tellement concentré sur cette tâche qu’il a manqué les premiers signes de pneumonie. La résidente a développé une septicémie qui a nécessité un transfert en urgence. Selon le médecin urgentiste, cela arrive souvent. Cet exemple nous montre qu’une attention soutenue aux tâches mesurées peut faire perdre de vue l’évaluation globale et la sécurité des bénéficiaires de soins.</a:t>
            </a:r>
          </a:p>
          <a:p>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Notre approche en matière de mesure de la fiabilité contribue-t-elle à créer un sentiment de jugement et une insécurité psychologique chez les gens?</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Nous devons aussi nous demander si notre approche de mesure donne aux gens l’impression d’être jugés. Lorsque les choses vont mal, nous avons tendance à ajouter des règles, des politiques, des vérifications. Cela équivaut souvent à jeter le blâme sur les personnes, alors que c’est une amélioration des systèmes qui est requise. Comme Mate, Clark et </a:t>
            </a:r>
            <a:r>
              <a:rPr lang="fr-CA" sz="1200" kern="1200" dirty="0" err="1">
                <a:solidFill>
                  <a:schemeClr val="tx1"/>
                </a:solidFill>
                <a:effectLst/>
                <a:latin typeface="+mn-lt"/>
                <a:ea typeface="+mn-ea"/>
                <a:cs typeface="+mn-cs"/>
              </a:rPr>
              <a:t>Salvon</a:t>
            </a:r>
            <a:r>
              <a:rPr lang="fr-CA" sz="1200" kern="1200" dirty="0">
                <a:solidFill>
                  <a:schemeClr val="tx1"/>
                </a:solidFill>
                <a:effectLst/>
                <a:latin typeface="+mn-lt"/>
                <a:ea typeface="+mn-ea"/>
                <a:cs typeface="+mn-cs"/>
              </a:rPr>
              <a:t>-Harman l’ont écrit en 2024, « ce sont les systèmes qui doivent être réparés, pas les gens ». Le travail de fiabilité devrait aider le personnel, et non ajouter un fardeau ou des craintes.</a:t>
            </a:r>
          </a:p>
          <a:p>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Référence</a:t>
            </a:r>
            <a:r>
              <a:rPr lang="fr-CA" sz="1200" kern="1200" dirty="0">
                <a:solidFill>
                  <a:schemeClr val="tx1"/>
                </a:solidFill>
                <a:effectLst/>
                <a:latin typeface="+mn-lt"/>
                <a:ea typeface="+mn-ea"/>
                <a:cs typeface="+mn-cs"/>
              </a:rPr>
              <a:t> : Mate, K. S., J. Clark et J. </a:t>
            </a:r>
            <a:r>
              <a:rPr lang="fr-CA" sz="1200" kern="1200" dirty="0" err="1">
                <a:solidFill>
                  <a:schemeClr val="tx1"/>
                </a:solidFill>
                <a:effectLst/>
                <a:latin typeface="+mn-lt"/>
                <a:ea typeface="+mn-ea"/>
                <a:cs typeface="+mn-cs"/>
              </a:rPr>
              <a:t>Salvon</a:t>
            </a:r>
            <a:r>
              <a:rPr lang="fr-CA" sz="1200" kern="1200" dirty="0">
                <a:solidFill>
                  <a:schemeClr val="tx1"/>
                </a:solidFill>
                <a:effectLst/>
                <a:latin typeface="+mn-lt"/>
                <a:ea typeface="+mn-ea"/>
                <a:cs typeface="+mn-cs"/>
              </a:rPr>
              <a:t>-Harman (12 juillet 2024). </a:t>
            </a:r>
            <a:r>
              <a:rPr lang="en-CA" sz="1200" kern="1200" dirty="0">
                <a:solidFill>
                  <a:schemeClr val="tx1"/>
                </a:solidFill>
                <a:effectLst/>
                <a:latin typeface="+mn-lt"/>
                <a:ea typeface="+mn-ea"/>
                <a:cs typeface="+mn-cs"/>
              </a:rPr>
              <a:t>To improve health care, focus on fixing systems — not people. </a:t>
            </a:r>
            <a:r>
              <a:rPr lang="en-CA" sz="1200" i="1" kern="1200" dirty="0">
                <a:solidFill>
                  <a:schemeClr val="tx1"/>
                </a:solidFill>
                <a:effectLst/>
                <a:latin typeface="+mn-lt"/>
                <a:ea typeface="+mn-ea"/>
                <a:cs typeface="+mn-cs"/>
              </a:rPr>
              <a:t>Harvard Business Review</a:t>
            </a:r>
            <a:r>
              <a:rPr lang="en-CA" sz="1200" kern="1200" dirty="0">
                <a:solidFill>
                  <a:schemeClr val="tx1"/>
                </a:solidFill>
                <a:effectLst/>
                <a:latin typeface="+mn-lt"/>
                <a:ea typeface="+mn-ea"/>
                <a:cs typeface="+mn-cs"/>
              </a:rPr>
              <a:t>. </a:t>
            </a:r>
            <a:r>
              <a:rPr lang="en-CA" sz="1200" u="sng" kern="1200" dirty="0">
                <a:solidFill>
                  <a:schemeClr val="tx1"/>
                </a:solidFill>
                <a:effectLst/>
                <a:latin typeface="+mn-lt"/>
                <a:ea typeface="+mn-ea"/>
                <a:cs typeface="+mn-cs"/>
                <a:hlinkClick r:id="rId3"/>
              </a:rPr>
              <a:t>https://hbr.org/2024/07/to-improve-health-care-focus-on-fixing-systems-not-people</a:t>
            </a:r>
            <a:r>
              <a:rPr lang="en-C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8E97F-7C4D-439B-BCDD-B339C37D391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736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0ACE4-C272-465E-8D5F-E7F167227EDE}"/>
              </a:ext>
            </a:extLst>
          </p:cNvPr>
          <p:cNvSpPr>
            <a:spLocks noGrp="1"/>
          </p:cNvSpPr>
          <p:nvPr>
            <p:ph type="title"/>
          </p:nvPr>
        </p:nvSpPr>
        <p:spPr>
          <a:xfrm>
            <a:off x="831850" y="2486025"/>
            <a:ext cx="8607425" cy="2076450"/>
          </a:xfrm>
        </p:spPr>
        <p:txBody>
          <a:bodyPr anchor="b">
            <a:normAutofit/>
          </a:bodyPr>
          <a:lstStyle>
            <a:lvl1pPr>
              <a:defRPr sz="6000">
                <a:solidFill>
                  <a:schemeClr val="accent1"/>
                </a:solidFill>
              </a:defRPr>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8D6EB1E-DA05-4D3D-BEAE-C55037ED33CD}"/>
              </a:ext>
            </a:extLst>
          </p:cNvPr>
          <p:cNvSpPr>
            <a:spLocks noGrp="1"/>
          </p:cNvSpPr>
          <p:nvPr>
            <p:ph type="body" idx="1"/>
          </p:nvPr>
        </p:nvSpPr>
        <p:spPr>
          <a:xfrm>
            <a:off x="831850" y="4705350"/>
            <a:ext cx="8607425" cy="138430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9AD14A34-A252-40C8-87C2-1A383D517834}"/>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26566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DMIN Layout Slide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4484E1-642A-4BF3-9E06-D68015D80B14}"/>
              </a:ext>
            </a:extLst>
          </p:cNvPr>
          <p:cNvPicPr>
            <a:picLocks noChangeAspect="1"/>
          </p:cNvPicPr>
          <p:nvPr userDrawn="1"/>
        </p:nvPicPr>
        <p:blipFill>
          <a:blip r:embed="rId2"/>
          <a:stretch>
            <a:fillRect/>
          </a:stretch>
        </p:blipFill>
        <p:spPr>
          <a:xfrm>
            <a:off x="2368" y="0"/>
            <a:ext cx="12187263" cy="6858000"/>
          </a:xfrm>
          <a:prstGeom prst="rect">
            <a:avLst/>
          </a:prstGeom>
        </p:spPr>
      </p:pic>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lvl1pPr>
              <a:defRPr>
                <a:solidFill>
                  <a:schemeClr val="bg1"/>
                </a:solidFill>
              </a:defRPr>
            </a:lvl1pPr>
          </a:lstStyle>
          <a:p>
            <a:fld id="{7D0AB2B7-A222-44FF-B180-C8F0FD623967}" type="slidenum">
              <a:rPr lang="en-CA" smtClean="0"/>
              <a:pPr/>
              <a:t>‹#›</a:t>
            </a:fld>
            <a:endParaRPr lang="en-CA"/>
          </a:p>
        </p:txBody>
      </p:sp>
      <p:pic>
        <p:nvPicPr>
          <p:cNvPr id="7" name="Picture 6">
            <a:extLst>
              <a:ext uri="{FF2B5EF4-FFF2-40B4-BE49-F238E27FC236}">
                <a16:creationId xmlns:a16="http://schemas.microsoft.com/office/drawing/2014/main" id="{DB604DCD-A452-4954-B52C-0DCFC8E8BD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5213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DMIN Layout Slide 6">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D9735E4F-D0CA-409F-9865-A87B8BD6D8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13770" y="1638300"/>
            <a:ext cx="9275861" cy="5219700"/>
          </a:xfrm>
          <a:prstGeom prst="rect">
            <a:avLst/>
          </a:prstGeom>
        </p:spPr>
      </p:pic>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lvl1pPr>
              <a:defRPr>
                <a:solidFill>
                  <a:schemeClr val="tx1"/>
                </a:solidFill>
              </a:defRPr>
            </a:lvl1pPr>
          </a:lstStyle>
          <a:p>
            <a:fld id="{7D0AB2B7-A222-44FF-B180-C8F0FD623967}" type="slidenum">
              <a:rPr lang="en-CA" smtClean="0"/>
              <a:pPr/>
              <a:t>‹#›</a:t>
            </a:fld>
            <a:endParaRPr lang="en-CA"/>
          </a:p>
        </p:txBody>
      </p:sp>
      <p:pic>
        <p:nvPicPr>
          <p:cNvPr id="7" name="Picture 6">
            <a:extLst>
              <a:ext uri="{FF2B5EF4-FFF2-40B4-BE49-F238E27FC236}">
                <a16:creationId xmlns:a16="http://schemas.microsoft.com/office/drawing/2014/main" id="{DB604DCD-A452-4954-B52C-0DCFC8E8BD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1398922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Exi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7555-6837-CD41-8818-17C352AAAA33}"/>
              </a:ext>
            </a:extLst>
          </p:cNvPr>
          <p:cNvSpPr>
            <a:spLocks noGrp="1"/>
          </p:cNvSpPr>
          <p:nvPr>
            <p:ph type="ctrTitle"/>
          </p:nvPr>
        </p:nvSpPr>
        <p:spPr>
          <a:xfrm>
            <a:off x="1149703" y="943430"/>
            <a:ext cx="8336350" cy="1016000"/>
          </a:xfrm>
        </p:spPr>
        <p:txBody>
          <a:bodyPr anchor="t">
            <a:normAutofit/>
          </a:bodyPr>
          <a:lstStyle>
            <a:lvl1pPr algn="l">
              <a:defRPr sz="4400" b="1">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222660E3-CBBE-8144-8335-7BAB5C2919E6}"/>
              </a:ext>
            </a:extLst>
          </p:cNvPr>
          <p:cNvSpPr>
            <a:spLocks noGrp="1"/>
          </p:cNvSpPr>
          <p:nvPr>
            <p:ph type="subTitle" idx="1"/>
          </p:nvPr>
        </p:nvSpPr>
        <p:spPr>
          <a:xfrm>
            <a:off x="1149703" y="2289778"/>
            <a:ext cx="8336350" cy="1655762"/>
          </a:xfrm>
        </p:spPr>
        <p:txBody>
          <a:bodyPr/>
          <a:lstStyle>
            <a:lvl1pPr marL="0" indent="0" algn="l">
              <a:buNone/>
              <a:defRPr sz="2400" kern="2000"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7A1B6F66-0A57-4574-BFFD-7256E3BF11A6}"/>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157351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General Content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B00EBA-4156-49E0-9259-2C70AF3767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3228"/>
          <a:stretch/>
        </p:blipFill>
        <p:spPr>
          <a:xfrm>
            <a:off x="2" y="0"/>
            <a:ext cx="12191998" cy="5950857"/>
          </a:xfrm>
          <a:prstGeom prst="rect">
            <a:avLst/>
          </a:prstGeom>
        </p:spPr>
      </p:pic>
      <p:sp>
        <p:nvSpPr>
          <p:cNvPr id="2" name="Title 1">
            <a:extLst>
              <a:ext uri="{FF2B5EF4-FFF2-40B4-BE49-F238E27FC236}">
                <a16:creationId xmlns:a16="http://schemas.microsoft.com/office/drawing/2014/main" id="{1A9ED866-9FD9-4FB0-8C01-B6C8EDA222C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B4510F9-3B27-447C-834F-A07ADC66DD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7" name="Picture 6">
            <a:extLst>
              <a:ext uri="{FF2B5EF4-FFF2-40B4-BE49-F238E27FC236}">
                <a16:creationId xmlns:a16="http://schemas.microsoft.com/office/drawing/2014/main" id="{DB604DCD-A452-4954-B52C-0DCFC8E8BD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2920701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General Content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8D3FA6-1374-4DCF-86F7-BC009D6528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4630" r="50000"/>
          <a:stretch/>
        </p:blipFill>
        <p:spPr>
          <a:xfrm>
            <a:off x="0" y="3060700"/>
            <a:ext cx="6096000" cy="3797300"/>
          </a:xfrm>
          <a:prstGeom prst="rect">
            <a:avLst/>
          </a:prstGeom>
        </p:spPr>
      </p:pic>
      <p:sp>
        <p:nvSpPr>
          <p:cNvPr id="2" name="Title 1">
            <a:extLst>
              <a:ext uri="{FF2B5EF4-FFF2-40B4-BE49-F238E27FC236}">
                <a16:creationId xmlns:a16="http://schemas.microsoft.com/office/drawing/2014/main" id="{1A9ED866-9FD9-4FB0-8C01-B6C8EDA222C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B4510F9-3B27-447C-834F-A07ADC66DD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7" name="Picture 6">
            <a:extLst>
              <a:ext uri="{FF2B5EF4-FFF2-40B4-BE49-F238E27FC236}">
                <a16:creationId xmlns:a16="http://schemas.microsoft.com/office/drawing/2014/main" id="{DB604DCD-A452-4954-B52C-0DCFC8E8BD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1216626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EC0470-625F-4852-940D-26AB3B36CA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3228"/>
          <a:stretch/>
        </p:blipFill>
        <p:spPr>
          <a:xfrm rot="10800000">
            <a:off x="2" y="907143"/>
            <a:ext cx="12191998" cy="5950857"/>
          </a:xfrm>
          <a:prstGeom prst="rect">
            <a:avLst/>
          </a:prstGeom>
        </p:spPr>
      </p:pic>
      <p:sp>
        <p:nvSpPr>
          <p:cNvPr id="2" name="Title 1">
            <a:extLst>
              <a:ext uri="{FF2B5EF4-FFF2-40B4-BE49-F238E27FC236}">
                <a16:creationId xmlns:a16="http://schemas.microsoft.com/office/drawing/2014/main" id="{C4A4CBA6-BF61-4E57-86BE-04286227416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6AE42C8-92BE-45FC-AF71-EAA026829F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006ADC7-7864-42C5-82CB-DB5CF7EFE1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CF07B76B-E54A-4F9E-8BBD-8ABD9955FAF9}"/>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9" name="Picture 8">
            <a:extLst>
              <a:ext uri="{FF2B5EF4-FFF2-40B4-BE49-F238E27FC236}">
                <a16:creationId xmlns:a16="http://schemas.microsoft.com/office/drawing/2014/main" id="{446B4F21-44F8-40B9-B2C6-1190996CE3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24984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16EE724-3247-422E-8B0B-1A0DA62FE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4630" r="50000"/>
          <a:stretch/>
        </p:blipFill>
        <p:spPr>
          <a:xfrm rot="10800000">
            <a:off x="6096000" y="0"/>
            <a:ext cx="6096000" cy="3797300"/>
          </a:xfrm>
          <a:prstGeom prst="rect">
            <a:avLst/>
          </a:prstGeom>
        </p:spPr>
      </p:pic>
      <p:sp>
        <p:nvSpPr>
          <p:cNvPr id="2" name="Title 1">
            <a:extLst>
              <a:ext uri="{FF2B5EF4-FFF2-40B4-BE49-F238E27FC236}">
                <a16:creationId xmlns:a16="http://schemas.microsoft.com/office/drawing/2014/main" id="{3439448E-3C0B-4AC5-A49B-B31F037ADEA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B263171-85C1-4513-8D57-1233A6AD7E56}"/>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80638C-09E8-4325-A9E5-355BCF3344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7FB4A45-B488-4240-AF1F-6D8F43AE3515}"/>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30D646-8067-4F11-A500-BD2D8E7EB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1EB194A0-CA30-4472-BCA0-B485A5CEF5F5}"/>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10" name="Picture 9">
            <a:extLst>
              <a:ext uri="{FF2B5EF4-FFF2-40B4-BE49-F238E27FC236}">
                <a16:creationId xmlns:a16="http://schemas.microsoft.com/office/drawing/2014/main" id="{68C45C89-0C55-4868-BF7B-810F1413FD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2779166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4276-AE76-4308-8A94-EAF0FC29CA20}"/>
              </a:ext>
            </a:extLst>
          </p:cNvPr>
          <p:cNvSpPr>
            <a:spLocks noGrp="1"/>
          </p:cNvSpPr>
          <p:nvPr>
            <p:ph type="title"/>
          </p:nvPr>
        </p:nvSpPr>
        <p:spPr/>
        <p:txBody>
          <a:bodyPr/>
          <a:lstStyle/>
          <a:p>
            <a:r>
              <a:rPr lang="en-US"/>
              <a:t>Click to edit Master title style</a:t>
            </a:r>
            <a:endParaRPr lang="en-CA"/>
          </a:p>
        </p:txBody>
      </p:sp>
      <p:sp>
        <p:nvSpPr>
          <p:cNvPr id="5" name="Slide Number Placeholder 4">
            <a:extLst>
              <a:ext uri="{FF2B5EF4-FFF2-40B4-BE49-F238E27FC236}">
                <a16:creationId xmlns:a16="http://schemas.microsoft.com/office/drawing/2014/main" id="{9C39F74C-26AE-4B87-B3B0-F582B165EF8F}"/>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6" name="Picture 5">
            <a:extLst>
              <a:ext uri="{FF2B5EF4-FFF2-40B4-BE49-F238E27FC236}">
                <a16:creationId xmlns:a16="http://schemas.microsoft.com/office/drawing/2014/main" id="{A7E2B1E1-0F43-4B01-ADBB-F5DE097FB9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3724402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39F74C-26AE-4B87-B3B0-F582B165EF8F}"/>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6" name="Picture 5">
            <a:extLst>
              <a:ext uri="{FF2B5EF4-FFF2-40B4-BE49-F238E27FC236}">
                <a16:creationId xmlns:a16="http://schemas.microsoft.com/office/drawing/2014/main" id="{A7E2B1E1-0F43-4B01-ADBB-F5DE097FB9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1386637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95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urp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1CF90C-9FCC-44C2-92AA-7FF35437817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EBE637-6A37-46CF-8B64-DE4A8289D49A}"/>
              </a:ext>
            </a:extLst>
          </p:cNvPr>
          <p:cNvSpPr>
            <a:spLocks noGrp="1"/>
          </p:cNvSpPr>
          <p:nvPr>
            <p:ph type="title"/>
          </p:nvPr>
        </p:nvSpPr>
        <p:spPr>
          <a:xfrm>
            <a:off x="838200" y="2766218"/>
            <a:ext cx="7607300" cy="2059782"/>
          </a:xfrm>
        </p:spPr>
        <p:txBody>
          <a:bodyPr/>
          <a:lstStyle>
            <a:lvl1pPr>
              <a:defRPr>
                <a:solidFill>
                  <a:schemeClr val="bg1"/>
                </a:solidFill>
              </a:defRPr>
            </a:lvl1p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DF8EB016-6D8E-49B6-B27F-F91566E00917}"/>
              </a:ext>
            </a:extLst>
          </p:cNvPr>
          <p:cNvSpPr>
            <a:spLocks noGrp="1"/>
          </p:cNvSpPr>
          <p:nvPr>
            <p:ph type="sldNum" sz="quarter" idx="10"/>
          </p:nvPr>
        </p:nvSpPr>
        <p:spPr>
          <a:xfrm>
            <a:off x="8813800" y="6356350"/>
            <a:ext cx="2743200" cy="365125"/>
          </a:xfrm>
        </p:spPr>
        <p:txBody>
          <a:bodyPr/>
          <a:lstStyle>
            <a:lvl1pPr>
              <a:defRPr>
                <a:solidFill>
                  <a:schemeClr val="bg1"/>
                </a:solidFill>
              </a:defRPr>
            </a:lvl1pPr>
          </a:lstStyle>
          <a:p>
            <a:fld id="{7D0AB2B7-A222-44FF-B180-C8F0FD623967}" type="slidenum">
              <a:rPr lang="en-CA" smtClean="0"/>
              <a:pPr/>
              <a:t>‹#›</a:t>
            </a:fld>
            <a:endParaRPr lang="en-CA"/>
          </a:p>
        </p:txBody>
      </p:sp>
      <p:pic>
        <p:nvPicPr>
          <p:cNvPr id="6" name="Picture 5">
            <a:extLst>
              <a:ext uri="{FF2B5EF4-FFF2-40B4-BE49-F238E27FC236}">
                <a16:creationId xmlns:a16="http://schemas.microsoft.com/office/drawing/2014/main" id="{99EED2DD-148C-457B-AB5E-6D2030A3A6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6673"/>
            <a:ext cx="3899984" cy="257121"/>
          </a:xfrm>
          <a:prstGeom prst="rect">
            <a:avLst/>
          </a:prstGeom>
        </p:spPr>
      </p:pic>
    </p:spTree>
    <p:extLst>
      <p:ext uri="{BB962C8B-B14F-4D97-AF65-F5344CB8AC3E}">
        <p14:creationId xmlns:p14="http://schemas.microsoft.com/office/powerpoint/2010/main" val="3407339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B0F0-1976-4374-B6BB-66387EC80352}"/>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1BCF3EE9-70EF-4FE9-8622-7D76E72ED0A8}"/>
              </a:ext>
            </a:extLst>
          </p:cNvPr>
          <p:cNvSpPr>
            <a:spLocks noGrp="1"/>
          </p:cNvSpPr>
          <p:nvPr>
            <p:ph type="sldNum" sz="quarter" idx="10"/>
          </p:nvPr>
        </p:nvSpPr>
        <p:spPr/>
        <p:txBody>
          <a:bodyPr/>
          <a:lstStyle/>
          <a:p>
            <a:fld id="{3A01B4BE-AD97-7B4E-824A-3EBA68F4506A}" type="slidenum">
              <a:rPr lang="en-US" smtClean="0"/>
              <a:pPr/>
              <a:t>‹#›</a:t>
            </a:fld>
            <a:endParaRPr lang="en-US"/>
          </a:p>
        </p:txBody>
      </p:sp>
    </p:spTree>
    <p:extLst>
      <p:ext uri="{BB962C8B-B14F-4D97-AF65-F5344CB8AC3E}">
        <p14:creationId xmlns:p14="http://schemas.microsoft.com/office/powerpoint/2010/main" val="2123316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B0F0-1976-4374-B6BB-66387EC80352}"/>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1BCF3EE9-70EF-4FE9-8622-7D76E72ED0A8}"/>
              </a:ext>
            </a:extLst>
          </p:cNvPr>
          <p:cNvSpPr>
            <a:spLocks noGrp="1"/>
          </p:cNvSpPr>
          <p:nvPr>
            <p:ph type="sldNum" sz="quarter" idx="10"/>
          </p:nvPr>
        </p:nvSpPr>
        <p:spPr/>
        <p:txBody>
          <a:bodyPr/>
          <a:lstStyle/>
          <a:p>
            <a:fld id="{3A01B4BE-AD97-7B4E-824A-3EBA68F4506A}" type="slidenum">
              <a:rPr lang="en-US" smtClean="0"/>
              <a:pPr/>
              <a:t>‹#›</a:t>
            </a:fld>
            <a:endParaRPr lang="en-US"/>
          </a:p>
        </p:txBody>
      </p:sp>
      <p:sp>
        <p:nvSpPr>
          <p:cNvPr id="4" name="Content Placeholder 2">
            <a:extLst>
              <a:ext uri="{FF2B5EF4-FFF2-40B4-BE49-F238E27FC236}">
                <a16:creationId xmlns:a16="http://schemas.microsoft.com/office/drawing/2014/main" id="{D4C36E85-DBB7-4A63-87B0-DBC13FE10084}"/>
              </a:ext>
            </a:extLst>
          </p:cNvPr>
          <p:cNvSpPr>
            <a:spLocks noGrp="1"/>
          </p:cNvSpPr>
          <p:nvPr>
            <p:ph idx="1"/>
          </p:nvPr>
        </p:nvSpPr>
        <p:spPr>
          <a:xfrm>
            <a:off x="335999" y="1211202"/>
            <a:ext cx="11520000" cy="5040000"/>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sz="2800" baseline="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baseline="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400" baseline="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baseline="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2000" baseline="0"/>
            </a:lvl5pPr>
            <a:lvl6pPr>
              <a:defRPr sz="2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1512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11887200" y="3145999"/>
            <a:ext cx="219848" cy="179537"/>
          </a:xfrm>
          <a:prstGeom prst="rect">
            <a:avLst/>
          </a:prstGeom>
        </p:spPr>
        <p:txBody>
          <a:bodyPr lIns="0" tIns="0" rIns="0" bIns="0"/>
          <a:lstStyle>
            <a:lvl1pPr algn="ctr">
              <a:defRPr>
                <a:solidFill>
                  <a:srgbClr val="00295C"/>
                </a:solidFill>
              </a:defRPr>
            </a:lvl1pPr>
          </a:lstStyle>
          <a:p>
            <a:fld id="{B6F15528-21DE-4FAA-801E-634DDDAF4B2B}" type="slidenum">
              <a:rPr lang="en-US" smtClean="0"/>
              <a:pPr/>
              <a:t>‹#›</a:t>
            </a:fld>
            <a:endParaRPr lang="en-US"/>
          </a:p>
        </p:txBody>
      </p:sp>
      <p:sp>
        <p:nvSpPr>
          <p:cNvPr id="12" name="Title 7">
            <a:extLst>
              <a:ext uri="{FF2B5EF4-FFF2-40B4-BE49-F238E27FC236}">
                <a16:creationId xmlns:a16="http://schemas.microsoft.com/office/drawing/2014/main" id="{CED0B465-F59C-FA48-9191-01E782BC1DB6}"/>
              </a:ext>
            </a:extLst>
          </p:cNvPr>
          <p:cNvSpPr>
            <a:spLocks noGrp="1"/>
          </p:cNvSpPr>
          <p:nvPr>
            <p:ph type="title"/>
          </p:nvPr>
        </p:nvSpPr>
        <p:spPr>
          <a:xfrm>
            <a:off x="571498" y="508000"/>
            <a:ext cx="11062503" cy="1077000"/>
          </a:xfrm>
          <a:prstGeom prst="rect">
            <a:avLst/>
          </a:prstGeom>
        </p:spPr>
        <p:txBody>
          <a:bodyPr/>
          <a:lstStyle>
            <a:lvl1pPr>
              <a:defRPr sz="3500" b="1">
                <a:solidFill>
                  <a:srgbClr val="00295C"/>
                </a:solidFill>
              </a:defRPr>
            </a:lvl1pPr>
          </a:lstStyle>
          <a:p>
            <a:r>
              <a:rPr lang="en-US"/>
              <a:t>Click to edit Master title style</a:t>
            </a:r>
          </a:p>
        </p:txBody>
      </p:sp>
      <p:sp>
        <p:nvSpPr>
          <p:cNvPr id="8" name="Content Placeholder 2"/>
          <p:cNvSpPr>
            <a:spLocks noGrp="1"/>
          </p:cNvSpPr>
          <p:nvPr>
            <p:ph idx="1"/>
          </p:nvPr>
        </p:nvSpPr>
        <p:spPr>
          <a:xfrm>
            <a:off x="571497" y="1673723"/>
            <a:ext cx="11062503" cy="4233000"/>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9803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Te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FFB6B0-A9F2-4985-A933-8E141F2F435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EBE637-6A37-46CF-8B64-DE4A8289D49A}"/>
              </a:ext>
            </a:extLst>
          </p:cNvPr>
          <p:cNvSpPr>
            <a:spLocks noGrp="1"/>
          </p:cNvSpPr>
          <p:nvPr>
            <p:ph type="title"/>
          </p:nvPr>
        </p:nvSpPr>
        <p:spPr>
          <a:xfrm>
            <a:off x="838200" y="2766218"/>
            <a:ext cx="7607300" cy="2059782"/>
          </a:xfrm>
        </p:spPr>
        <p:txBody>
          <a:bodyPr/>
          <a:lstStyle>
            <a:lvl1pPr>
              <a:defRPr>
                <a:solidFill>
                  <a:schemeClr val="tx1"/>
                </a:solidFill>
              </a:defRPr>
            </a:lvl1pPr>
          </a:lstStyle>
          <a:p>
            <a:r>
              <a:rPr lang="en-US" dirty="0"/>
              <a:t>Click to edit Master title style</a:t>
            </a:r>
            <a:endParaRPr lang="en-CA" dirty="0"/>
          </a:p>
        </p:txBody>
      </p:sp>
      <p:sp>
        <p:nvSpPr>
          <p:cNvPr id="3" name="Slide Number Placeholder 2">
            <a:extLst>
              <a:ext uri="{FF2B5EF4-FFF2-40B4-BE49-F238E27FC236}">
                <a16:creationId xmlns:a16="http://schemas.microsoft.com/office/drawing/2014/main" id="{DF8EB016-6D8E-49B6-B27F-F91566E00917}"/>
              </a:ext>
            </a:extLst>
          </p:cNvPr>
          <p:cNvSpPr>
            <a:spLocks noGrp="1"/>
          </p:cNvSpPr>
          <p:nvPr>
            <p:ph type="sldNum" sz="quarter" idx="10"/>
          </p:nvPr>
        </p:nvSpPr>
        <p:spPr>
          <a:xfrm>
            <a:off x="8813800" y="6356350"/>
            <a:ext cx="2743200" cy="365125"/>
          </a:xfrm>
        </p:spPr>
        <p:txBody>
          <a:bodyPr/>
          <a:lstStyle>
            <a:lvl1pPr>
              <a:defRPr>
                <a:solidFill>
                  <a:schemeClr val="bg1"/>
                </a:solidFill>
              </a:defRPr>
            </a:lvl1pPr>
          </a:lstStyle>
          <a:p>
            <a:fld id="{7D0AB2B7-A222-44FF-B180-C8F0FD623967}" type="slidenum">
              <a:rPr lang="en-CA" smtClean="0"/>
              <a:pPr/>
              <a:t>‹#›</a:t>
            </a:fld>
            <a:endParaRPr lang="en-CA"/>
          </a:p>
        </p:txBody>
      </p:sp>
      <p:pic>
        <p:nvPicPr>
          <p:cNvPr id="4" name="Picture 3">
            <a:extLst>
              <a:ext uri="{FF2B5EF4-FFF2-40B4-BE49-F238E27FC236}">
                <a16:creationId xmlns:a16="http://schemas.microsoft.com/office/drawing/2014/main" id="{3F60FF85-9B40-C54E-B228-C2B68A00FE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56832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Oran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BB9F23-91E7-4B08-9F76-907223C7A0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ED381F9-AE0D-4B04-87DE-4E8ABE68E3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1" y="6418549"/>
            <a:ext cx="3899984" cy="255245"/>
          </a:xfrm>
          <a:prstGeom prst="rect">
            <a:avLst/>
          </a:prstGeom>
        </p:spPr>
      </p:pic>
      <p:sp>
        <p:nvSpPr>
          <p:cNvPr id="2" name="Title 1">
            <a:extLst>
              <a:ext uri="{FF2B5EF4-FFF2-40B4-BE49-F238E27FC236}">
                <a16:creationId xmlns:a16="http://schemas.microsoft.com/office/drawing/2014/main" id="{93EBE637-6A37-46CF-8B64-DE4A8289D49A}"/>
              </a:ext>
            </a:extLst>
          </p:cNvPr>
          <p:cNvSpPr>
            <a:spLocks noGrp="1"/>
          </p:cNvSpPr>
          <p:nvPr>
            <p:ph type="title"/>
          </p:nvPr>
        </p:nvSpPr>
        <p:spPr>
          <a:xfrm>
            <a:off x="838200" y="2766218"/>
            <a:ext cx="6642100" cy="2059782"/>
          </a:xfrm>
        </p:spPr>
        <p:txBody>
          <a:bodyPr/>
          <a:lstStyle>
            <a:lvl1pPr>
              <a:defRPr>
                <a:solidFill>
                  <a:schemeClr val="tx1"/>
                </a:solidFill>
              </a:defRPr>
            </a:lvl1p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DF8EB016-6D8E-49B6-B27F-F91566E00917}"/>
              </a:ext>
            </a:extLst>
          </p:cNvPr>
          <p:cNvSpPr>
            <a:spLocks noGrp="1"/>
          </p:cNvSpPr>
          <p:nvPr>
            <p:ph type="sldNum" sz="quarter" idx="10"/>
          </p:nvPr>
        </p:nvSpPr>
        <p:spPr>
          <a:xfrm>
            <a:off x="8813800" y="6356350"/>
            <a:ext cx="2743200" cy="365125"/>
          </a:xfrm>
        </p:spPr>
        <p:txBody>
          <a:bodyPr/>
          <a:lstStyle>
            <a:lvl1pPr>
              <a:defRPr>
                <a:solidFill>
                  <a:schemeClr val="bg1"/>
                </a:solidFill>
              </a:defRPr>
            </a:lvl1pPr>
          </a:lstStyle>
          <a:p>
            <a:fld id="{7D0AB2B7-A222-44FF-B180-C8F0FD623967}" type="slidenum">
              <a:rPr lang="en-CA" smtClean="0"/>
              <a:pPr/>
              <a:t>‹#›</a:t>
            </a:fld>
            <a:endParaRPr lang="en-CA"/>
          </a:p>
        </p:txBody>
      </p:sp>
    </p:spTree>
    <p:extLst>
      <p:ext uri="{BB962C8B-B14F-4D97-AF65-F5344CB8AC3E}">
        <p14:creationId xmlns:p14="http://schemas.microsoft.com/office/powerpoint/2010/main" val="251239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Pi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9BE27A-EF3C-41AF-B340-54642D879A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76"/>
            <a:ext cx="12192000" cy="6849448"/>
          </a:xfrm>
          <a:prstGeom prst="rect">
            <a:avLst/>
          </a:prstGeom>
        </p:spPr>
      </p:pic>
      <p:sp>
        <p:nvSpPr>
          <p:cNvPr id="2" name="Title 1">
            <a:extLst>
              <a:ext uri="{FF2B5EF4-FFF2-40B4-BE49-F238E27FC236}">
                <a16:creationId xmlns:a16="http://schemas.microsoft.com/office/drawing/2014/main" id="{93EBE637-6A37-46CF-8B64-DE4A8289D49A}"/>
              </a:ext>
            </a:extLst>
          </p:cNvPr>
          <p:cNvSpPr>
            <a:spLocks noGrp="1"/>
          </p:cNvSpPr>
          <p:nvPr>
            <p:ph type="title"/>
          </p:nvPr>
        </p:nvSpPr>
        <p:spPr>
          <a:xfrm>
            <a:off x="838200" y="2766218"/>
            <a:ext cx="6642100" cy="2059782"/>
          </a:xfrm>
        </p:spPr>
        <p:txBody>
          <a:bodyPr/>
          <a:lstStyle>
            <a:lvl1pPr>
              <a:defRPr>
                <a:solidFill>
                  <a:schemeClr val="bg1"/>
                </a:solidFill>
              </a:defRPr>
            </a:lvl1p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DF8EB016-6D8E-49B6-B27F-F91566E00917}"/>
              </a:ext>
            </a:extLst>
          </p:cNvPr>
          <p:cNvSpPr>
            <a:spLocks noGrp="1"/>
          </p:cNvSpPr>
          <p:nvPr>
            <p:ph type="sldNum" sz="quarter" idx="10"/>
          </p:nvPr>
        </p:nvSpPr>
        <p:spPr>
          <a:xfrm>
            <a:off x="8813800" y="6356350"/>
            <a:ext cx="2743200" cy="365125"/>
          </a:xfrm>
        </p:spPr>
        <p:txBody>
          <a:bodyPr/>
          <a:lstStyle>
            <a:lvl1pPr>
              <a:defRPr>
                <a:solidFill>
                  <a:schemeClr val="tx1"/>
                </a:solidFill>
              </a:defRPr>
            </a:lvl1pPr>
          </a:lstStyle>
          <a:p>
            <a:fld id="{7D0AB2B7-A222-44FF-B180-C8F0FD623967}" type="slidenum">
              <a:rPr lang="en-CA" smtClean="0"/>
              <a:pPr/>
              <a:t>‹#›</a:t>
            </a:fld>
            <a:endParaRPr lang="en-CA"/>
          </a:p>
        </p:txBody>
      </p:sp>
      <p:pic>
        <p:nvPicPr>
          <p:cNvPr id="10" name="Picture 9">
            <a:extLst>
              <a:ext uri="{FF2B5EF4-FFF2-40B4-BE49-F238E27FC236}">
                <a16:creationId xmlns:a16="http://schemas.microsoft.com/office/drawing/2014/main" id="{CF51A679-CCD0-4634-87F2-BFE986353E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6673"/>
            <a:ext cx="3899984" cy="257121"/>
          </a:xfrm>
          <a:prstGeom prst="rect">
            <a:avLst/>
          </a:prstGeom>
        </p:spPr>
      </p:pic>
    </p:spTree>
    <p:extLst>
      <p:ext uri="{BB962C8B-B14F-4D97-AF65-F5344CB8AC3E}">
        <p14:creationId xmlns:p14="http://schemas.microsoft.com/office/powerpoint/2010/main" val="270687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MIN background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B00EBA-4156-49E0-9259-2C70AF3767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3228"/>
          <a:stretch/>
        </p:blipFill>
        <p:spPr>
          <a:xfrm>
            <a:off x="2" y="0"/>
            <a:ext cx="12191998" cy="5950857"/>
          </a:xfrm>
          <a:prstGeom prst="rect">
            <a:avLst/>
          </a:prstGeom>
        </p:spPr>
      </p:pic>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7" name="Picture 6">
            <a:extLst>
              <a:ext uri="{FF2B5EF4-FFF2-40B4-BE49-F238E27FC236}">
                <a16:creationId xmlns:a16="http://schemas.microsoft.com/office/drawing/2014/main" id="{DB604DCD-A452-4954-B52C-0DCFC8E8BD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77696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MIN background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8D3FA6-1374-4DCF-86F7-BC009D6528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4630" r="50000"/>
          <a:stretch/>
        </p:blipFill>
        <p:spPr>
          <a:xfrm>
            <a:off x="0" y="3060700"/>
            <a:ext cx="6096000" cy="3797300"/>
          </a:xfrm>
          <a:prstGeom prst="rect">
            <a:avLst/>
          </a:prstGeom>
        </p:spPr>
      </p:pic>
      <p:sp>
        <p:nvSpPr>
          <p:cNvPr id="8" name="Slide Number Placeholder 5">
            <a:extLst>
              <a:ext uri="{FF2B5EF4-FFF2-40B4-BE49-F238E27FC236}">
                <a16:creationId xmlns:a16="http://schemas.microsoft.com/office/drawing/2014/main" id="{60C4080E-272B-4FD0-83C7-808A0E1673F5}"/>
              </a:ext>
            </a:extLst>
          </p:cNvPr>
          <p:cNvSpPr>
            <a:spLocks noGrp="1"/>
          </p:cNvSpPr>
          <p:nvPr>
            <p:ph type="sldNum" sz="quarter" idx="12"/>
          </p:nvPr>
        </p:nvSpPr>
        <p:spPr>
          <a:xfrm>
            <a:off x="8610600" y="6356350"/>
            <a:ext cx="2743200" cy="365125"/>
          </a:xfrm>
        </p:spPr>
        <p:txBody>
          <a:bodyPr/>
          <a:lstStyle/>
          <a:p>
            <a:fld id="{7D0AB2B7-A222-44FF-B180-C8F0FD623967}" type="slidenum">
              <a:rPr lang="en-CA" smtClean="0"/>
              <a:t>‹#›</a:t>
            </a:fld>
            <a:endParaRPr lang="en-CA"/>
          </a:p>
        </p:txBody>
      </p:sp>
      <p:pic>
        <p:nvPicPr>
          <p:cNvPr id="10" name="Picture 9">
            <a:extLst>
              <a:ext uri="{FF2B5EF4-FFF2-40B4-BE49-F238E27FC236}">
                <a16:creationId xmlns:a16="http://schemas.microsoft.com/office/drawing/2014/main" id="{18E1056C-8AD5-4292-8191-6606AEFCC5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401287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DMIN background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45B41F-7620-4805-9706-B290E60021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3228"/>
          <a:stretch/>
        </p:blipFill>
        <p:spPr>
          <a:xfrm rot="10800000">
            <a:off x="2" y="907143"/>
            <a:ext cx="12191998" cy="5950857"/>
          </a:xfrm>
          <a:prstGeom prst="rect">
            <a:avLst/>
          </a:prstGeom>
        </p:spPr>
      </p:pic>
      <p:sp>
        <p:nvSpPr>
          <p:cNvPr id="8" name="Slide Number Placeholder 5">
            <a:extLst>
              <a:ext uri="{FF2B5EF4-FFF2-40B4-BE49-F238E27FC236}">
                <a16:creationId xmlns:a16="http://schemas.microsoft.com/office/drawing/2014/main" id="{60C4080E-272B-4FD0-83C7-808A0E1673F5}"/>
              </a:ext>
            </a:extLst>
          </p:cNvPr>
          <p:cNvSpPr>
            <a:spLocks noGrp="1"/>
          </p:cNvSpPr>
          <p:nvPr>
            <p:ph type="sldNum" sz="quarter" idx="12"/>
          </p:nvPr>
        </p:nvSpPr>
        <p:spPr>
          <a:xfrm>
            <a:off x="8610600" y="6356350"/>
            <a:ext cx="2743200" cy="365125"/>
          </a:xfrm>
        </p:spPr>
        <p:txBody>
          <a:bodyPr/>
          <a:lstStyle/>
          <a:p>
            <a:fld id="{7D0AB2B7-A222-44FF-B180-C8F0FD623967}" type="slidenum">
              <a:rPr lang="en-CA" smtClean="0"/>
              <a:t>‹#›</a:t>
            </a:fld>
            <a:endParaRPr lang="en-CA"/>
          </a:p>
        </p:txBody>
      </p:sp>
      <p:pic>
        <p:nvPicPr>
          <p:cNvPr id="10" name="Picture 9">
            <a:extLst>
              <a:ext uri="{FF2B5EF4-FFF2-40B4-BE49-F238E27FC236}">
                <a16:creationId xmlns:a16="http://schemas.microsoft.com/office/drawing/2014/main" id="{18E1056C-8AD5-4292-8191-6606AEFCC5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298962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MIN background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943F3C-317A-45A0-8388-4819F8CF7A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4630" r="50000"/>
          <a:stretch/>
        </p:blipFill>
        <p:spPr>
          <a:xfrm rot="10800000">
            <a:off x="6096000" y="0"/>
            <a:ext cx="6096000" cy="3797300"/>
          </a:xfrm>
          <a:prstGeom prst="rect">
            <a:avLst/>
          </a:prstGeom>
        </p:spPr>
      </p:pic>
      <p:sp>
        <p:nvSpPr>
          <p:cNvPr id="8" name="Slide Number Placeholder 5">
            <a:extLst>
              <a:ext uri="{FF2B5EF4-FFF2-40B4-BE49-F238E27FC236}">
                <a16:creationId xmlns:a16="http://schemas.microsoft.com/office/drawing/2014/main" id="{60C4080E-272B-4FD0-83C7-808A0E1673F5}"/>
              </a:ext>
            </a:extLst>
          </p:cNvPr>
          <p:cNvSpPr>
            <a:spLocks noGrp="1"/>
          </p:cNvSpPr>
          <p:nvPr>
            <p:ph type="sldNum" sz="quarter" idx="12"/>
          </p:nvPr>
        </p:nvSpPr>
        <p:spPr>
          <a:xfrm>
            <a:off x="8610600" y="6356350"/>
            <a:ext cx="2743200" cy="365125"/>
          </a:xfrm>
        </p:spPr>
        <p:txBody>
          <a:bodyPr/>
          <a:lstStyle/>
          <a:p>
            <a:fld id="{7D0AB2B7-A222-44FF-B180-C8F0FD623967}" type="slidenum">
              <a:rPr lang="en-CA" smtClean="0"/>
              <a:t>‹#›</a:t>
            </a:fld>
            <a:endParaRPr lang="en-CA"/>
          </a:p>
        </p:txBody>
      </p:sp>
      <p:pic>
        <p:nvPicPr>
          <p:cNvPr id="10" name="Picture 9">
            <a:extLst>
              <a:ext uri="{FF2B5EF4-FFF2-40B4-BE49-F238E27FC236}">
                <a16:creationId xmlns:a16="http://schemas.microsoft.com/office/drawing/2014/main" id="{18E1056C-8AD5-4292-8191-6606AEFCC5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106585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17FBB-DB2F-4FBC-8F32-5E78E96BD6E3}"/>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B54D0D6-E8FA-4AF8-8F2D-CD2CD0B057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2DAEFAA8-0645-4E97-9A9B-C8DD260A4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7D0AB2B7-A222-44FF-B180-C8F0FD623967}" type="slidenum">
              <a:rPr lang="en-CA" smtClean="0"/>
              <a:pPr/>
              <a:t>‹#›</a:t>
            </a:fld>
            <a:endParaRPr lang="en-CA"/>
          </a:p>
        </p:txBody>
      </p:sp>
    </p:spTree>
    <p:extLst>
      <p:ext uri="{BB962C8B-B14F-4D97-AF65-F5344CB8AC3E}">
        <p14:creationId xmlns:p14="http://schemas.microsoft.com/office/powerpoint/2010/main" val="3789212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s://www.healthcareexcellence.ca/media/aivgohxf/repenser-la-se-curite-des-patients.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org.uk/publications/the-measurement-and-monitoring-of-safety"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gif"/><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AF1D81-A422-4CE1-9F5B-D82A545F26D7}"/>
              </a:ext>
            </a:extLst>
          </p:cNvPr>
          <p:cNvSpPr>
            <a:spLocks noGrp="1"/>
          </p:cNvSpPr>
          <p:nvPr>
            <p:ph type="title"/>
          </p:nvPr>
        </p:nvSpPr>
        <p:spPr>
          <a:xfrm>
            <a:off x="838200" y="2766218"/>
            <a:ext cx="7005034" cy="3016396"/>
          </a:xfrm>
        </p:spPr>
        <p:txBody>
          <a:bodyPr>
            <a:noAutofit/>
          </a:bodyPr>
          <a:lstStyle/>
          <a:p>
            <a:pPr algn="l" rtl="0"/>
            <a:r>
              <a:rPr lang="fr-ca" sz="4800" b="1" i="0" u="none" baseline="0" dirty="0"/>
              <a:t>Activité : conversation sous forme de </a:t>
            </a:r>
            <a:br>
              <a:rPr lang="fr-CA" sz="4800" b="1" i="0" u="none" baseline="0" dirty="0"/>
            </a:br>
            <a:r>
              <a:rPr lang="fr-ca" sz="4800" b="1" i="0" u="none" baseline="0" dirty="0"/>
              <a:t>bande dessinée</a:t>
            </a:r>
            <a:br>
              <a:rPr lang="fr-ca" sz="4800" dirty="0"/>
            </a:br>
            <a:br>
              <a:rPr lang="fr-ca" sz="4000" dirty="0">
                <a:latin typeface="+mn-lt"/>
              </a:rPr>
            </a:br>
            <a:r>
              <a:rPr lang="fr-ca" sz="4000" b="1" i="0" u="none" kern="100" baseline="0" dirty="0">
                <a:effectLst/>
                <a:latin typeface="+mn-lt"/>
                <a:ea typeface="Aptos" panose="020B0004020202020204" pitchFamily="34" charset="0"/>
                <a:cs typeface="Times New Roman" panose="02020603050405020304" pitchFamily="18" charset="0"/>
              </a:rPr>
              <a:t>Réfléchir à la fiabilité </a:t>
            </a:r>
            <a:br>
              <a:rPr lang="fr-CA" sz="4000" b="1" i="0" u="none" kern="100" baseline="0" dirty="0">
                <a:effectLst/>
                <a:latin typeface="+mn-lt"/>
                <a:ea typeface="Aptos" panose="020B0004020202020204" pitchFamily="34" charset="0"/>
                <a:cs typeface="Times New Roman" panose="02020603050405020304" pitchFamily="18" charset="0"/>
              </a:rPr>
            </a:br>
            <a:r>
              <a:rPr lang="fr-ca" sz="4000" b="1" i="0" u="none" kern="100" baseline="0" dirty="0">
                <a:effectLst/>
                <a:latin typeface="+mn-lt"/>
                <a:ea typeface="Aptos" panose="020B0004020202020204" pitchFamily="34" charset="0"/>
                <a:cs typeface="Times New Roman" panose="02020603050405020304" pitchFamily="18" charset="0"/>
              </a:rPr>
              <a:t>en évaluant l’écart entre </a:t>
            </a:r>
            <a:br>
              <a:rPr lang="fr-ca" sz="4000" b="1" kern="100" dirty="0">
                <a:effectLst/>
                <a:latin typeface="+mn-lt"/>
                <a:ea typeface="Aptos" panose="020B0004020202020204" pitchFamily="34" charset="0"/>
                <a:cs typeface="Times New Roman" panose="02020603050405020304" pitchFamily="18" charset="0"/>
              </a:rPr>
            </a:br>
            <a:r>
              <a:rPr lang="fr-ca" sz="4000" b="1" i="0" u="none" kern="100" baseline="0" dirty="0">
                <a:effectLst/>
                <a:latin typeface="+mn-lt"/>
                <a:ea typeface="Aptos" panose="020B0004020202020204" pitchFamily="34" charset="0"/>
                <a:cs typeface="Times New Roman" panose="02020603050405020304" pitchFamily="18" charset="0"/>
              </a:rPr>
              <a:t>les attentes liées au </a:t>
            </a:r>
            <a:br>
              <a:rPr lang="fr-CA" sz="4000" b="1" i="0" u="none" kern="100" baseline="0" dirty="0">
                <a:effectLst/>
                <a:latin typeface="+mn-lt"/>
                <a:ea typeface="Aptos" panose="020B0004020202020204" pitchFamily="34" charset="0"/>
                <a:cs typeface="Times New Roman" panose="02020603050405020304" pitchFamily="18" charset="0"/>
              </a:rPr>
            </a:br>
            <a:r>
              <a:rPr lang="fr-ca" sz="4000" b="1" i="0" u="none" kern="100" baseline="0" dirty="0">
                <a:effectLst/>
                <a:latin typeface="+mn-lt"/>
                <a:ea typeface="Aptos" panose="020B0004020202020204" pitchFamily="34" charset="0"/>
                <a:cs typeface="Times New Roman" panose="02020603050405020304" pitchFamily="18" charset="0"/>
              </a:rPr>
              <a:t>travail et la réalité</a:t>
            </a:r>
            <a:br>
              <a:rPr lang="fr-ca" sz="4000" kern="100" dirty="0">
                <a:effectLst/>
                <a:latin typeface="+mn-lt"/>
                <a:ea typeface="Aptos" panose="020B0004020202020204" pitchFamily="34" charset="0"/>
                <a:cs typeface="Times New Roman" panose="02020603050405020304" pitchFamily="18" charset="0"/>
              </a:rPr>
            </a:br>
            <a:endParaRPr lang="fr-ca" sz="4000" dirty="0">
              <a:latin typeface="+mn-lt"/>
            </a:endParaRPr>
          </a:p>
        </p:txBody>
      </p:sp>
    </p:spTree>
    <p:extLst>
      <p:ext uri="{BB962C8B-B14F-4D97-AF65-F5344CB8AC3E}">
        <p14:creationId xmlns:p14="http://schemas.microsoft.com/office/powerpoint/2010/main" val="862950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C0BF-2498-13D0-7950-5734A876358E}"/>
              </a:ext>
            </a:extLst>
          </p:cNvPr>
          <p:cNvSpPr>
            <a:spLocks noGrp="1"/>
          </p:cNvSpPr>
          <p:nvPr>
            <p:ph type="title"/>
          </p:nvPr>
        </p:nvSpPr>
        <p:spPr>
          <a:xfrm>
            <a:off x="725855" y="365125"/>
            <a:ext cx="10515600" cy="1325563"/>
          </a:xfrm>
        </p:spPr>
        <p:txBody>
          <a:bodyPr>
            <a:normAutofit/>
          </a:bodyPr>
          <a:lstStyle/>
          <a:p>
            <a:pPr algn="l" rtl="0"/>
            <a:r>
              <a:rPr lang="fr-ca" b="1" i="0" u="none" baseline="0" dirty="0">
                <a:solidFill>
                  <a:schemeClr val="accent1"/>
                </a:solidFill>
              </a:rPr>
              <a:t>Vos mesures de la fiabilité </a:t>
            </a:r>
            <a:br>
              <a:rPr lang="fr-CA" b="1" i="0" u="none" baseline="0" dirty="0">
                <a:solidFill>
                  <a:schemeClr val="accent1"/>
                </a:solidFill>
              </a:rPr>
            </a:br>
            <a:r>
              <a:rPr lang="fr-ca" b="1" i="0" u="none" baseline="0" dirty="0">
                <a:solidFill>
                  <a:schemeClr val="accent1"/>
                </a:solidFill>
              </a:rPr>
              <a:t>conduisent-elles à prioriser</a:t>
            </a:r>
          </a:p>
        </p:txBody>
      </p:sp>
      <p:sp>
        <p:nvSpPr>
          <p:cNvPr id="7" name="Content Placeholder 6">
            <a:extLst>
              <a:ext uri="{FF2B5EF4-FFF2-40B4-BE49-F238E27FC236}">
                <a16:creationId xmlns:a16="http://schemas.microsoft.com/office/drawing/2014/main" id="{146E042E-9DBD-CE6E-2C3C-1D1569C67A5B}"/>
              </a:ext>
            </a:extLst>
          </p:cNvPr>
          <p:cNvSpPr>
            <a:spLocks noGrp="1"/>
          </p:cNvSpPr>
          <p:nvPr>
            <p:ph sz="half" idx="2"/>
          </p:nvPr>
        </p:nvSpPr>
        <p:spPr>
          <a:xfrm>
            <a:off x="7956784" y="1850920"/>
            <a:ext cx="3367345" cy="734694"/>
          </a:xfrm>
        </p:spPr>
        <p:txBody>
          <a:bodyPr>
            <a:normAutofit fontScale="70000" lnSpcReduction="20000"/>
          </a:bodyPr>
          <a:lstStyle/>
          <a:p>
            <a:pPr marL="0" indent="0" algn="ctr" rtl="0">
              <a:buNone/>
            </a:pPr>
            <a:r>
              <a:rPr lang="fr-ca" b="0" i="0" u="none" baseline="0"/>
              <a:t>la sécurité au travail?</a:t>
            </a:r>
          </a:p>
        </p:txBody>
      </p:sp>
      <p:sp>
        <p:nvSpPr>
          <p:cNvPr id="4" name="Slide Number Placeholder 3">
            <a:extLst>
              <a:ext uri="{FF2B5EF4-FFF2-40B4-BE49-F238E27FC236}">
                <a16:creationId xmlns:a16="http://schemas.microsoft.com/office/drawing/2014/main" id="{42EA39A7-9BB9-5BD8-F503-C62402CB12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sz="12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5915C062-3905-DF05-C15F-8FE8616C1436}"/>
              </a:ext>
            </a:extLst>
          </p:cNvPr>
          <p:cNvSpPr txBox="1"/>
          <p:nvPr/>
        </p:nvSpPr>
        <p:spPr>
          <a:xfrm>
            <a:off x="8224519" y="2560319"/>
            <a:ext cx="33673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028" name="Picture 4" descr="Photographie montrant une grande pile de documents papier blancs agrafés ensemble à l’aide de trombones de différentes couleurs – vert, jaune, marron… ">
            <a:extLst>
              <a:ext uri="{FF2B5EF4-FFF2-40B4-BE49-F238E27FC236}">
                <a16:creationId xmlns:a16="http://schemas.microsoft.com/office/drawing/2014/main" id="{C0F6E308-625B-4A52-D6D5-6F6F2201951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4496" t="1584" r="19320" b="1033"/>
          <a:stretch>
            <a:fillRect/>
          </a:stretch>
        </p:blipFill>
        <p:spPr bwMode="auto">
          <a:xfrm>
            <a:off x="829848" y="2427858"/>
            <a:ext cx="3906826" cy="3814557"/>
          </a:xfrm>
          <a:prstGeom prst="ellipse">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F98C7B67-6E78-7055-FBE6-49F83F86416B}"/>
              </a:ext>
            </a:extLst>
          </p:cNvPr>
          <p:cNvSpPr>
            <a:spLocks noGrp="1"/>
          </p:cNvSpPr>
          <p:nvPr>
            <p:ph sz="half" idx="1"/>
          </p:nvPr>
        </p:nvSpPr>
        <p:spPr>
          <a:xfrm>
            <a:off x="829848" y="1822498"/>
            <a:ext cx="3906826" cy="529516"/>
          </a:xfrm>
        </p:spPr>
        <p:txBody>
          <a:bodyPr>
            <a:normAutofit fontScale="70000" lnSpcReduction="20000"/>
          </a:bodyPr>
          <a:lstStyle/>
          <a:p>
            <a:pPr marL="0" indent="0" algn="ctr" rtl="0">
              <a:buNone/>
            </a:pPr>
            <a:r>
              <a:rPr lang="fr-ca" b="0" i="0" u="none" baseline="0" dirty="0"/>
              <a:t>le travail en matière de sécurité?</a:t>
            </a:r>
          </a:p>
        </p:txBody>
      </p:sp>
      <p:pic>
        <p:nvPicPr>
          <p:cNvPr id="1030" name="Picture 6" descr="Photographie montrant un professionnel de santé en blouse blanche tenant la main d’une personne assise vêtue d’un chandail rose pâle, illustrant un sentiment de sécurité.">
            <a:extLst>
              <a:ext uri="{FF2B5EF4-FFF2-40B4-BE49-F238E27FC236}">
                <a16:creationId xmlns:a16="http://schemas.microsoft.com/office/drawing/2014/main" id="{7C9B6D6C-43E4-EE25-4E04-88A59FFDA2B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0464" t="21689" r="16806" b="4051"/>
          <a:stretch>
            <a:fillRect/>
          </a:stretch>
        </p:blipFill>
        <p:spPr bwMode="auto">
          <a:xfrm>
            <a:off x="7594920" y="2423702"/>
            <a:ext cx="3906826" cy="3820160"/>
          </a:xfrm>
          <a:prstGeom prst="ellipse">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07E4535B-6FAA-CA41-767A-B149907FEFC2}"/>
              </a:ext>
            </a:extLst>
          </p:cNvPr>
          <p:cNvSpPr/>
          <p:nvPr/>
        </p:nvSpPr>
        <p:spPr>
          <a:xfrm>
            <a:off x="4439789" y="3687451"/>
            <a:ext cx="3452016" cy="646331"/>
          </a:xfrm>
          <a:prstGeom prst="rect">
            <a:avLst/>
          </a:prstGeom>
          <a:noFill/>
        </p:spPr>
        <p:txBody>
          <a:bodyPr wrap="square" lIns="91440" tIns="45720" rIns="91440" bIns="45720">
            <a:spAutoFit/>
          </a:bodyPr>
          <a:lstStyle/>
          <a:p>
            <a:pPr lvl="0" algn="ctr" rtl="0">
              <a:defRPr/>
            </a:pPr>
            <a:r>
              <a:rPr lang="fr-ca" sz="3600" b="1" i="0" u="none" baseline="0">
                <a:solidFill>
                  <a:schemeClr val="accent1"/>
                </a:solidFill>
              </a:rPr>
              <a:t>plutôt que</a:t>
            </a:r>
            <a:endParaRPr kumimoji="0" lang="fr-ca" sz="3600" b="1" i="0" u="none" strike="noStrike" kern="1200" cap="none" spc="0" normalizeH="0" baseline="0" noProof="0" dirty="0">
              <a:ln w="6600">
                <a:solidFill>
                  <a:srgbClr val="02A8A5"/>
                </a:solidFill>
                <a:prstDash val="solid"/>
              </a:ln>
              <a:solidFill>
                <a:srgbClr val="3F358F"/>
              </a:solidFill>
              <a:effectLst>
                <a:outerShdw dist="38100" dir="2700000" algn="tl" rotWithShape="0">
                  <a:srgbClr val="02A8A5"/>
                </a:outerShdw>
              </a:effectLst>
              <a:uLnTx/>
              <a:uFillTx/>
              <a:latin typeface="Arial" panose="020B0604020202020204"/>
              <a:ea typeface="+mn-ea"/>
              <a:cs typeface="+mn-cs"/>
            </a:endParaRPr>
          </a:p>
        </p:txBody>
      </p:sp>
    </p:spTree>
    <p:extLst>
      <p:ext uri="{BB962C8B-B14F-4D97-AF65-F5344CB8AC3E}">
        <p14:creationId xmlns:p14="http://schemas.microsoft.com/office/powerpoint/2010/main" val="1716303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95A6-79B4-152E-2574-C411D0C29C7B}"/>
              </a:ext>
            </a:extLst>
          </p:cNvPr>
          <p:cNvSpPr>
            <a:spLocks noGrp="1"/>
          </p:cNvSpPr>
          <p:nvPr>
            <p:ph type="title" idx="4294967295"/>
          </p:nvPr>
        </p:nvSpPr>
        <p:spPr>
          <a:xfrm>
            <a:off x="671513" y="0"/>
            <a:ext cx="10515600" cy="1325562"/>
          </a:xfrm>
        </p:spPr>
        <p:txBody>
          <a:bodyPr/>
          <a:lstStyle/>
          <a:p>
            <a:pPr algn="l" rtl="0"/>
            <a:r>
              <a:rPr lang="fr-ca" b="1" i="0" u="none" baseline="0" dirty="0">
                <a:solidFill>
                  <a:schemeClr val="accent1"/>
                </a:solidFill>
              </a:rPr>
              <a:t>Dilemme</a:t>
            </a:r>
            <a:endParaRPr lang="fr-ca" dirty="0">
              <a:solidFill>
                <a:schemeClr val="accent1"/>
              </a:solidFill>
            </a:endParaRPr>
          </a:p>
        </p:txBody>
      </p:sp>
      <p:sp>
        <p:nvSpPr>
          <p:cNvPr id="3" name="Content Placeholder 2">
            <a:extLst>
              <a:ext uri="{FF2B5EF4-FFF2-40B4-BE49-F238E27FC236}">
                <a16:creationId xmlns:a16="http://schemas.microsoft.com/office/drawing/2014/main" id="{FE9464B5-9E18-4038-5462-6F0F975FF873}"/>
              </a:ext>
            </a:extLst>
          </p:cNvPr>
          <p:cNvSpPr>
            <a:spLocks noGrp="1"/>
          </p:cNvSpPr>
          <p:nvPr>
            <p:ph idx="4294967295"/>
          </p:nvPr>
        </p:nvSpPr>
        <p:spPr>
          <a:xfrm>
            <a:off x="671513" y="1517651"/>
            <a:ext cx="5564187" cy="4514850"/>
          </a:xfrm>
        </p:spPr>
        <p:txBody>
          <a:bodyPr>
            <a:normAutofit lnSpcReduction="10000"/>
          </a:bodyPr>
          <a:lstStyle/>
          <a:p>
            <a:pPr algn="l" rtl="0"/>
            <a:r>
              <a:rPr lang="fr-ca" b="0" i="0" u="none" baseline="0" dirty="0"/>
              <a:t>La fiabilité est essentielle </a:t>
            </a:r>
            <a:br>
              <a:rPr lang="fr-CA" b="0" i="0" u="none" baseline="0" dirty="0"/>
            </a:br>
            <a:r>
              <a:rPr lang="fr-ca" b="0" i="0" u="none" baseline="0" dirty="0"/>
              <a:t>à la sécurité</a:t>
            </a:r>
          </a:p>
          <a:p>
            <a:endParaRPr lang="fr-ca" dirty="0"/>
          </a:p>
          <a:p>
            <a:pPr marL="0" indent="0" algn="ctr" rtl="0">
              <a:buNone/>
            </a:pPr>
            <a:r>
              <a:rPr lang="fr-ca" sz="3600" b="1" i="0" u="none" baseline="0" dirty="0">
                <a:solidFill>
                  <a:schemeClr val="accent1"/>
                </a:solidFill>
              </a:rPr>
              <a:t>MAIS</a:t>
            </a:r>
          </a:p>
          <a:p>
            <a:pPr marL="0" indent="0" algn="l" rtl="0">
              <a:buNone/>
            </a:pPr>
            <a:endParaRPr lang="fr-ca" dirty="0"/>
          </a:p>
          <a:p>
            <a:pPr algn="l" rtl="0"/>
            <a:r>
              <a:rPr lang="fr-ca" b="0" i="0" u="none" baseline="0" dirty="0"/>
              <a:t>Comment pouvons-nous améliorer notre approche en matière </a:t>
            </a:r>
            <a:r>
              <a:rPr lang="fr-ca" b="1" i="0" u="none" baseline="0" dirty="0"/>
              <a:t>de mesure et de surveillance</a:t>
            </a:r>
            <a:r>
              <a:rPr lang="fr-ca" b="0" i="0" u="none" baseline="0" dirty="0"/>
              <a:t> de la fiabilité?</a:t>
            </a:r>
          </a:p>
          <a:p>
            <a:pPr algn="l" rtl="0"/>
            <a:r>
              <a:rPr lang="fr-ca" b="0" i="0" u="none" baseline="0" dirty="0"/>
              <a:t>Comment </a:t>
            </a:r>
            <a:r>
              <a:rPr lang="fr-ca" b="1" i="0" u="sng" baseline="0" dirty="0"/>
              <a:t>améliorer</a:t>
            </a:r>
            <a:r>
              <a:rPr lang="fr-ca" b="0" i="0" baseline="0" dirty="0"/>
              <a:t> la fiabilité</a:t>
            </a:r>
            <a:r>
              <a:rPr lang="fr-ca" b="0" i="0" u="none" baseline="0" dirty="0"/>
              <a:t>? </a:t>
            </a:r>
            <a:endParaRPr lang="fr-ca" dirty="0"/>
          </a:p>
        </p:txBody>
      </p:sp>
      <p:pic>
        <p:nvPicPr>
          <p:cNvPr id="5" name="Picture 4">
            <a:extLst>
              <a:ext uri="{FF2B5EF4-FFF2-40B4-BE49-F238E27FC236}">
                <a16:creationId xmlns:a16="http://schemas.microsoft.com/office/drawing/2014/main" id="{0EF277CA-2C27-8C9B-62C3-761D6DB5E5D8}"/>
              </a:ext>
            </a:extLst>
          </p:cNvPr>
          <p:cNvPicPr>
            <a:picLocks noChangeAspect="1"/>
          </p:cNvPicPr>
          <p:nvPr/>
        </p:nvPicPr>
        <p:blipFill>
          <a:blip r:embed="rId3"/>
          <a:stretch>
            <a:fillRect/>
          </a:stretch>
        </p:blipFill>
        <p:spPr>
          <a:xfrm>
            <a:off x="6539595" y="1086644"/>
            <a:ext cx="3668665" cy="5040313"/>
          </a:xfrm>
          <a:prstGeom prst="rect">
            <a:avLst/>
          </a:prstGeom>
        </p:spPr>
      </p:pic>
    </p:spTree>
    <p:extLst>
      <p:ext uri="{BB962C8B-B14F-4D97-AF65-F5344CB8AC3E}">
        <p14:creationId xmlns:p14="http://schemas.microsoft.com/office/powerpoint/2010/main" val="3728512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D8A9-E608-4AD5-A4B2-1BE98A0B8F02}"/>
              </a:ext>
            </a:extLst>
          </p:cNvPr>
          <p:cNvSpPr>
            <a:spLocks noGrp="1"/>
          </p:cNvSpPr>
          <p:nvPr>
            <p:ph type="title"/>
          </p:nvPr>
        </p:nvSpPr>
        <p:spPr>
          <a:xfrm>
            <a:off x="371475" y="493534"/>
            <a:ext cx="10982325" cy="1655782"/>
          </a:xfrm>
        </p:spPr>
        <p:txBody>
          <a:bodyPr>
            <a:normAutofit fontScale="90000"/>
          </a:bodyPr>
          <a:lstStyle/>
          <a:p>
            <a:pPr algn="l" rtl="0"/>
            <a:r>
              <a:rPr lang="fr-ca" b="1" i="0" u="none" baseline="0">
                <a:solidFill>
                  <a:schemeClr val="accent1"/>
                </a:solidFill>
              </a:rPr>
              <a:t>Attentes liées au travail et réalité</a:t>
            </a:r>
            <a:r>
              <a:rPr lang="fr-ca" b="0" i="0" u="none" baseline="0">
                <a:solidFill>
                  <a:schemeClr val="accent1"/>
                </a:solidFill>
                <a:effectLst/>
                <a:latin typeface="Roboto" panose="02000000000000000000" pitchFamily="2" charset="0"/>
                <a:ea typeface="Roboto" panose="02000000000000000000" pitchFamily="2" charset="0"/>
                <a:cs typeface="Roboto" panose="02000000000000000000" pitchFamily="2" charset="0"/>
              </a:rPr>
              <a:t> :</a:t>
            </a:r>
            <a:br>
              <a:rPr lang="fr-ca" b="0" i="0">
                <a:solidFill>
                  <a:schemeClr val="accent1"/>
                </a:solidFill>
                <a:effectLst/>
                <a:latin typeface="Roboto" panose="02000000000000000000" pitchFamily="2" charset="0"/>
              </a:rPr>
            </a:br>
            <a:r>
              <a:rPr lang="fr-ca" b="0" i="0" u="none" baseline="0">
                <a:solidFill>
                  <a:schemeClr val="accent1"/>
                </a:solidFill>
                <a:effectLst/>
                <a:latin typeface="Roboto" panose="02000000000000000000" pitchFamily="2" charset="0"/>
                <a:ea typeface="Roboto" panose="02000000000000000000" pitchFamily="2" charset="0"/>
                <a:cs typeface="Roboto" panose="02000000000000000000" pitchFamily="2" charset="0"/>
              </a:rPr>
              <a:t>COMBLER L’ÉCART</a:t>
            </a:r>
            <a:br>
              <a:rPr lang="fr-ca" b="0" i="0">
                <a:solidFill>
                  <a:schemeClr val="accent1"/>
                </a:solidFill>
                <a:effectLst/>
                <a:latin typeface="Roboto" panose="02000000000000000000" pitchFamily="2" charset="0"/>
              </a:rPr>
            </a:br>
            <a:endParaRPr lang="fr-ca">
              <a:solidFill>
                <a:schemeClr val="accent1"/>
              </a:solidFill>
            </a:endParaRPr>
          </a:p>
        </p:txBody>
      </p:sp>
      <p:pic>
        <p:nvPicPr>
          <p:cNvPr id="1026" name="Picture 2" descr="Diagramme comportant deux cercles qui se chevauchent, l’un rouge portant la mention « Attentes liées au travail », et l’autre, de couleur grise et beaucoup plus grand, portant la mention « Réalité ». Le diagramme met en évidence la différence et le chevauchement limité entre les processus de travail planifiés et l’exécution réelle du travail.">
            <a:extLst>
              <a:ext uri="{FF2B5EF4-FFF2-40B4-BE49-F238E27FC236}">
                <a16:creationId xmlns:a16="http://schemas.microsoft.com/office/drawing/2014/main" id="{6196D52F-53A3-4351-A76C-C13B0DBBFAC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475" y="1661580"/>
            <a:ext cx="4723765" cy="46737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graphie montrant le bord d’un quai de gare avec l’inscription « MIND THE GAP » peinte en lettres blanches au-dessus de deux lignes de sécurité jaunes. ">
            <a:extLst>
              <a:ext uri="{FF2B5EF4-FFF2-40B4-BE49-F238E27FC236}">
                <a16:creationId xmlns:a16="http://schemas.microsoft.com/office/drawing/2014/main" id="{CA4CD8DE-EE0C-4951-965A-F717AB0E674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3350" r="14557" b="27906"/>
          <a:stretch>
            <a:fillRect/>
          </a:stretch>
        </p:blipFill>
        <p:spPr bwMode="auto">
          <a:xfrm>
            <a:off x="5895996" y="2269672"/>
            <a:ext cx="5095280" cy="3396852"/>
          </a:xfrm>
          <a:prstGeom prst="round2Diag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DFEC05-F1A0-EEA9-AFE8-5129B45903F4}"/>
              </a:ext>
            </a:extLst>
          </p:cNvPr>
          <p:cNvSpPr txBox="1"/>
          <p:nvPr/>
        </p:nvSpPr>
        <p:spPr>
          <a:xfrm>
            <a:off x="936208" y="1978662"/>
            <a:ext cx="3683510" cy="461665"/>
          </a:xfrm>
          <a:prstGeom prst="rect">
            <a:avLst/>
          </a:prstGeom>
          <a:solidFill>
            <a:schemeClr val="bg1"/>
          </a:solidFill>
        </p:spPr>
        <p:txBody>
          <a:bodyPr wrap="square" rtlCol="0">
            <a:spAutoFit/>
          </a:bodyPr>
          <a:lstStyle/>
          <a:p>
            <a:pPr algn="ctr"/>
            <a:r>
              <a:rPr lang="en-CA" sz="2400" b="1" dirty="0" err="1">
                <a:solidFill>
                  <a:srgbClr val="B42421"/>
                </a:solidFill>
              </a:rPr>
              <a:t>Attentes</a:t>
            </a:r>
            <a:r>
              <a:rPr lang="en-CA" sz="2400" b="1" dirty="0">
                <a:solidFill>
                  <a:srgbClr val="B42421"/>
                </a:solidFill>
              </a:rPr>
              <a:t> </a:t>
            </a:r>
            <a:r>
              <a:rPr lang="en-CA" sz="2400" b="1" dirty="0" err="1">
                <a:solidFill>
                  <a:srgbClr val="B42421"/>
                </a:solidFill>
              </a:rPr>
              <a:t>liées</a:t>
            </a:r>
            <a:r>
              <a:rPr lang="en-CA" sz="2400" b="1" dirty="0">
                <a:solidFill>
                  <a:srgbClr val="B42421"/>
                </a:solidFill>
              </a:rPr>
              <a:t> au travail</a:t>
            </a:r>
          </a:p>
        </p:txBody>
      </p:sp>
      <p:sp>
        <p:nvSpPr>
          <p:cNvPr id="4" name="TextBox 3">
            <a:extLst>
              <a:ext uri="{FF2B5EF4-FFF2-40B4-BE49-F238E27FC236}">
                <a16:creationId xmlns:a16="http://schemas.microsoft.com/office/drawing/2014/main" id="{2B409DA8-00AB-53B7-1DCB-77EED69C0310}"/>
              </a:ext>
            </a:extLst>
          </p:cNvPr>
          <p:cNvSpPr txBox="1"/>
          <p:nvPr/>
        </p:nvSpPr>
        <p:spPr>
          <a:xfrm>
            <a:off x="1601007" y="4291624"/>
            <a:ext cx="2353912" cy="461665"/>
          </a:xfrm>
          <a:prstGeom prst="rect">
            <a:avLst/>
          </a:prstGeom>
          <a:solidFill>
            <a:srgbClr val="7F7F7F"/>
          </a:solidFill>
        </p:spPr>
        <p:txBody>
          <a:bodyPr wrap="square" rtlCol="0">
            <a:spAutoFit/>
          </a:bodyPr>
          <a:lstStyle/>
          <a:p>
            <a:pPr algn="ctr"/>
            <a:r>
              <a:rPr lang="en-CA" sz="2400" b="1" dirty="0" err="1">
                <a:solidFill>
                  <a:schemeClr val="bg1"/>
                </a:solidFill>
              </a:rPr>
              <a:t>Réalité</a:t>
            </a:r>
            <a:endParaRPr lang="en-CA" sz="2400" b="1" dirty="0">
              <a:solidFill>
                <a:schemeClr val="bg1"/>
              </a:solidFill>
            </a:endParaRPr>
          </a:p>
        </p:txBody>
      </p:sp>
    </p:spTree>
    <p:extLst>
      <p:ext uri="{BB962C8B-B14F-4D97-AF65-F5344CB8AC3E}">
        <p14:creationId xmlns:p14="http://schemas.microsoft.com/office/powerpoint/2010/main" val="2528683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569CEB0-46FE-4DFA-A641-4351E11EEE13}"/>
              </a:ext>
            </a:extLst>
          </p:cNvPr>
          <p:cNvSpPr>
            <a:spLocks noGrp="1"/>
          </p:cNvSpPr>
          <p:nvPr>
            <p:ph type="title"/>
          </p:nvPr>
        </p:nvSpPr>
        <p:spPr>
          <a:xfrm>
            <a:off x="514462" y="57860"/>
            <a:ext cx="10515600" cy="1325563"/>
          </a:xfrm>
        </p:spPr>
        <p:txBody>
          <a:bodyPr/>
          <a:lstStyle/>
          <a:p>
            <a:pPr algn="l" rtl="0"/>
            <a:r>
              <a:rPr lang="fr-ca" b="1" i="0" u="none" baseline="0">
                <a:solidFill>
                  <a:schemeClr val="accent1"/>
                </a:solidFill>
              </a:rPr>
              <a:t>Attentes liées au travail et réalité</a:t>
            </a:r>
          </a:p>
        </p:txBody>
      </p:sp>
      <p:sp>
        <p:nvSpPr>
          <p:cNvPr id="4" name="Slide Number Placeholder 3">
            <a:extLst>
              <a:ext uri="{FF2B5EF4-FFF2-40B4-BE49-F238E27FC236}">
                <a16:creationId xmlns:a16="http://schemas.microsoft.com/office/drawing/2014/main" id="{8C01D61F-9A90-42A8-A758-65A0A3204F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sz="12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Illustration représentant une frise chronologique triangulaire s’élargissant de gauche à droite. À l’extrémité gauche étroite, une image représentant un « lieu de travail réel » montre un patient alité avec un prestataire de soins de santé à ses côtés. Vers la droite, le triangle s’élargit à travers des couches successives : « Gestion du travail », « Gestion du département », « Haute direction », puis « Autorités/organismes de réglementation ». Au bas du graphique, les échelles de temps passent de « Minutes-heures-jours » à « Semaines », à « Mois » puis à « Années » à l’échelle des organismes de réglementation, indiquant un écart croissant entre le travail de première ligne et la surveillance effectuée par la haute direction.">
            <a:extLst>
              <a:ext uri="{FF2B5EF4-FFF2-40B4-BE49-F238E27FC236}">
                <a16:creationId xmlns:a16="http://schemas.microsoft.com/office/drawing/2014/main" id="{688B489E-5ABF-4A83-9AFA-9FDD6A05DE44}"/>
              </a:ext>
            </a:extLst>
          </p:cNvPr>
          <p:cNvPicPr>
            <a:picLocks noChangeAspect="1"/>
          </p:cNvPicPr>
          <p:nvPr/>
        </p:nvPicPr>
        <p:blipFill>
          <a:blip r:embed="rId3">
            <a:extLst>
              <a:ext uri="{28A0092B-C50C-407E-A947-70E740481C1C}">
                <a14:useLocalDpi xmlns:a14="http://schemas.microsoft.com/office/drawing/2010/main" val="0"/>
              </a:ext>
            </a:extLst>
          </a:blip>
          <a:srcRect t="2032" b="2032"/>
          <a:stretch/>
        </p:blipFill>
        <p:spPr>
          <a:xfrm>
            <a:off x="2218346" y="1431564"/>
            <a:ext cx="8069344" cy="4705794"/>
          </a:xfrm>
          <a:prstGeom prst="rect">
            <a:avLst/>
          </a:prstGeom>
        </p:spPr>
      </p:pic>
      <p:sp>
        <p:nvSpPr>
          <p:cNvPr id="8" name="TextBox 7">
            <a:extLst>
              <a:ext uri="{FF2B5EF4-FFF2-40B4-BE49-F238E27FC236}">
                <a16:creationId xmlns:a16="http://schemas.microsoft.com/office/drawing/2014/main" id="{F26A4987-76F8-443A-90AA-D3F4FA04CFFF}"/>
              </a:ext>
            </a:extLst>
          </p:cNvPr>
          <p:cNvSpPr txBox="1"/>
          <p:nvPr/>
        </p:nvSpPr>
        <p:spPr>
          <a:xfrm>
            <a:off x="7278254" y="6308209"/>
            <a:ext cx="28524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a:ln>
                  <a:noFill/>
                </a:ln>
                <a:solidFill>
                  <a:srgbClr val="000000"/>
                </a:solidFill>
                <a:effectLst/>
                <a:uLnTx/>
                <a:uFillTx/>
                <a:latin typeface="Arial" panose="020B0604020202020204" pitchFamily="34" charset="0"/>
                <a:ea typeface="+mn-ea"/>
                <a:cs typeface="+mn-cs"/>
              </a:rPr>
              <a:t>[Hollnagel, 2015]</a:t>
            </a:r>
            <a:endParaRPr kumimoji="0" lang="fr-c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8FB7CDF0-3A6D-43D0-A7EE-575A094DB04C}"/>
              </a:ext>
            </a:extLst>
          </p:cNvPr>
          <p:cNvSpPr txBox="1"/>
          <p:nvPr/>
        </p:nvSpPr>
        <p:spPr>
          <a:xfrm>
            <a:off x="10130672" y="2031747"/>
            <a:ext cx="1798781"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a:ln>
                  <a:noFill/>
                </a:ln>
                <a:solidFill>
                  <a:prstClr val="black"/>
                </a:solidFill>
                <a:effectLst/>
                <a:uLnTx/>
                <a:uFillTx/>
                <a:latin typeface="Arial" panose="020B0604020202020204"/>
                <a:ea typeface="+mn-ea"/>
                <a:cs typeface="+mn-cs"/>
              </a:rPr>
              <a:t>Côté émoussé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8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a:ln>
                  <a:noFill/>
                </a:ln>
                <a:solidFill>
                  <a:prstClr val="black"/>
                </a:solidFill>
                <a:effectLst/>
                <a:uLnTx/>
                <a:uFillTx/>
                <a:latin typeface="Arial" panose="020B0604020202020204"/>
                <a:ea typeface="+mn-ea"/>
                <a:cs typeface="+mn-cs"/>
              </a:rPr>
              <a:t>Attentes liées au travail</a:t>
            </a:r>
          </a:p>
        </p:txBody>
      </p:sp>
      <p:sp>
        <p:nvSpPr>
          <p:cNvPr id="11" name="TextBox 10">
            <a:extLst>
              <a:ext uri="{FF2B5EF4-FFF2-40B4-BE49-F238E27FC236}">
                <a16:creationId xmlns:a16="http://schemas.microsoft.com/office/drawing/2014/main" id="{D3DFD66C-7D36-4CD4-8D88-AA8881492485}"/>
              </a:ext>
            </a:extLst>
          </p:cNvPr>
          <p:cNvSpPr txBox="1"/>
          <p:nvPr/>
        </p:nvSpPr>
        <p:spPr>
          <a:xfrm>
            <a:off x="509965" y="2225964"/>
            <a:ext cx="203661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a:ln>
                  <a:noFill/>
                </a:ln>
                <a:solidFill>
                  <a:prstClr val="black"/>
                </a:solidFill>
                <a:effectLst/>
                <a:uLnTx/>
                <a:uFillTx/>
                <a:latin typeface="Arial" panose="020B0604020202020204"/>
                <a:ea typeface="+mn-ea"/>
                <a:cs typeface="+mn-cs"/>
              </a:rPr>
              <a:t>Côté pointu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8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a:ln>
                  <a:noFill/>
                </a:ln>
                <a:solidFill>
                  <a:prstClr val="black"/>
                </a:solidFill>
                <a:effectLst/>
                <a:uLnTx/>
                <a:uFillTx/>
                <a:latin typeface="Arial" panose="020B0604020202020204"/>
                <a:ea typeface="+mn-ea"/>
                <a:cs typeface="+mn-cs"/>
              </a:rPr>
              <a:t>Réalité</a:t>
            </a:r>
          </a:p>
        </p:txBody>
      </p:sp>
    </p:spTree>
    <p:extLst>
      <p:ext uri="{BB962C8B-B14F-4D97-AF65-F5344CB8AC3E}">
        <p14:creationId xmlns:p14="http://schemas.microsoft.com/office/powerpoint/2010/main" val="1653101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llustration de deux profils humains, l’un bleu et l’autre orange, se faisant face, reliés par une ligne passant par des cercles qui se chevauchent, évoquant une compréhension commune. Une ampoule lumineuse au-dessus symbolise la compréhension commune.">
            <a:extLst>
              <a:ext uri="{FF2B5EF4-FFF2-40B4-BE49-F238E27FC236}">
                <a16:creationId xmlns:a16="http://schemas.microsoft.com/office/drawing/2014/main" id="{D63B1149-4EAD-6B2D-C288-EA8CE554CD52}"/>
              </a:ext>
            </a:extLst>
          </p:cNvPr>
          <p:cNvPicPr>
            <a:picLocks noChangeAspect="1"/>
          </p:cNvPicPr>
          <p:nvPr/>
        </p:nvPicPr>
        <p:blipFill>
          <a:blip r:embed="rId3"/>
          <a:srcRect b="12863"/>
          <a:stretch>
            <a:fillRect/>
          </a:stretch>
        </p:blipFill>
        <p:spPr>
          <a:xfrm>
            <a:off x="2398453" y="1690689"/>
            <a:ext cx="6866312" cy="4351338"/>
          </a:xfrm>
          <a:prstGeom prst="rect">
            <a:avLst/>
          </a:prstGeom>
        </p:spPr>
      </p:pic>
      <p:sp>
        <p:nvSpPr>
          <p:cNvPr id="2" name="Title 1">
            <a:extLst>
              <a:ext uri="{FF2B5EF4-FFF2-40B4-BE49-F238E27FC236}">
                <a16:creationId xmlns:a16="http://schemas.microsoft.com/office/drawing/2014/main" id="{AF86B114-91D4-4067-9D03-26945293E534}"/>
              </a:ext>
            </a:extLst>
          </p:cNvPr>
          <p:cNvSpPr>
            <a:spLocks noGrp="1"/>
          </p:cNvSpPr>
          <p:nvPr>
            <p:ph type="title"/>
          </p:nvPr>
        </p:nvSpPr>
        <p:spPr/>
        <p:txBody>
          <a:bodyPr/>
          <a:lstStyle/>
          <a:p>
            <a:pPr algn="l" rtl="0"/>
            <a:r>
              <a:rPr lang="fr-ca" b="1" i="0" u="none" baseline="0">
                <a:solidFill>
                  <a:schemeClr val="accent1"/>
                </a:solidFill>
              </a:rPr>
              <a:t>Du côté émoussé, on cherche à :</a:t>
            </a:r>
          </a:p>
        </p:txBody>
      </p:sp>
      <p:sp>
        <p:nvSpPr>
          <p:cNvPr id="4" name="Content Placeholder 3">
            <a:extLst>
              <a:ext uri="{FF2B5EF4-FFF2-40B4-BE49-F238E27FC236}">
                <a16:creationId xmlns:a16="http://schemas.microsoft.com/office/drawing/2014/main" id="{DF806CB5-8F6B-4939-A542-139D50C55542}"/>
              </a:ext>
            </a:extLst>
          </p:cNvPr>
          <p:cNvSpPr>
            <a:spLocks noGrp="1"/>
          </p:cNvSpPr>
          <p:nvPr>
            <p:ph idx="1"/>
          </p:nvPr>
        </p:nvSpPr>
        <p:spPr>
          <a:xfrm>
            <a:off x="838200" y="1690688"/>
            <a:ext cx="9746672" cy="4351338"/>
          </a:xfrm>
        </p:spPr>
        <p:txBody>
          <a:bodyPr>
            <a:noAutofit/>
          </a:bodyPr>
          <a:lstStyle/>
          <a:p>
            <a:pPr marL="0" indent="0" algn="l" rtl="0">
              <a:buNone/>
            </a:pPr>
            <a:r>
              <a:rPr lang="fr-ca" sz="3200" b="0" i="0" u="none" baseline="0" dirty="0"/>
              <a:t>Façonner, influencer et encourager le comportement</a:t>
            </a:r>
          </a:p>
          <a:p>
            <a:endParaRPr lang="fr-ca" sz="2400" dirty="0"/>
          </a:p>
          <a:p>
            <a:endParaRPr lang="fr-ca" sz="2400" dirty="0"/>
          </a:p>
        </p:txBody>
      </p:sp>
      <p:sp>
        <p:nvSpPr>
          <p:cNvPr id="3" name="Slide Number Placeholder 2">
            <a:extLst>
              <a:ext uri="{FF2B5EF4-FFF2-40B4-BE49-F238E27FC236}">
                <a16:creationId xmlns:a16="http://schemas.microsoft.com/office/drawing/2014/main" id="{650BA620-E466-4F5A-9059-DD446A0CF8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sz="12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2617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BA620-E466-4F5A-9059-DD446A0CF8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sz="12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DF806CB5-8F6B-4939-A542-139D50C55542}"/>
              </a:ext>
            </a:extLst>
          </p:cNvPr>
          <p:cNvSpPr>
            <a:spLocks noGrp="1"/>
          </p:cNvSpPr>
          <p:nvPr>
            <p:ph idx="4294967295"/>
          </p:nvPr>
        </p:nvSpPr>
        <p:spPr>
          <a:xfrm>
            <a:off x="609335" y="1028822"/>
            <a:ext cx="6505575" cy="3449638"/>
          </a:xfrm>
        </p:spPr>
        <p:txBody>
          <a:bodyPr>
            <a:noAutofit/>
          </a:bodyPr>
          <a:lstStyle/>
          <a:p>
            <a:pPr marL="0" indent="0" algn="ctr" rtl="0">
              <a:buNone/>
            </a:pPr>
            <a:r>
              <a:rPr lang="fr-ca" b="1" i="0" u="none" strike="noStrike" baseline="0" dirty="0">
                <a:solidFill>
                  <a:srgbClr val="000000"/>
                </a:solidFill>
                <a:latin typeface="Arial" panose="020B0604020202020204" pitchFamily="34" charset="0"/>
                <a:ea typeface="Arial" panose="020B0604020202020204" pitchFamily="34" charset="0"/>
                <a:cs typeface="Arial" panose="020B0604020202020204" pitchFamily="34" charset="0"/>
              </a:rPr>
              <a:t>Dans le domaine des soins de santé, les personnes qui sont du côté </a:t>
            </a:r>
          </a:p>
          <a:p>
            <a:pPr marL="0" indent="0" algn="ctr" rtl="0">
              <a:buNone/>
            </a:pPr>
            <a:r>
              <a:rPr lang="fr-ca" b="1" i="0" u="none" strike="noStrike" baseline="0" dirty="0">
                <a:solidFill>
                  <a:srgbClr val="000000"/>
                </a:solidFill>
                <a:latin typeface="Arial" panose="020B0604020202020204" pitchFamily="34" charset="0"/>
                <a:ea typeface="Arial" panose="020B0604020202020204" pitchFamily="34" charset="0"/>
                <a:cs typeface="Arial" panose="020B0604020202020204" pitchFamily="34" charset="0"/>
              </a:rPr>
              <a:t>ATTENTES LIÉES AU TRAVAIL ont conçu toute une gamme d’outils, </a:t>
            </a:r>
            <a:br>
              <a:rPr lang="fr-CA" b="1" i="0" u="none" strike="noStrike" baseline="0" dirty="0">
                <a:solidFill>
                  <a:srgbClr val="000000"/>
                </a:solidFill>
                <a:latin typeface="Arial" panose="020B0604020202020204" pitchFamily="34" charset="0"/>
                <a:ea typeface="Arial" panose="020B0604020202020204" pitchFamily="34" charset="0"/>
                <a:cs typeface="Arial" panose="020B0604020202020204" pitchFamily="34" charset="0"/>
              </a:rPr>
            </a:br>
            <a:r>
              <a:rPr lang="fr-ca" b="1" i="0" u="none" strike="noStrike" baseline="0" dirty="0">
                <a:solidFill>
                  <a:srgbClr val="000000"/>
                </a:solidFill>
                <a:latin typeface="Arial" panose="020B0604020202020204" pitchFamily="34" charset="0"/>
                <a:ea typeface="Arial" panose="020B0604020202020204" pitchFamily="34" charset="0"/>
                <a:cs typeface="Arial" panose="020B0604020202020204" pitchFamily="34" charset="0"/>
              </a:rPr>
              <a:t>de techniques et de méthodes visant à réduire les préjudices causés aux patients et patientes, ont formé </a:t>
            </a:r>
            <a:br>
              <a:rPr lang="fr-CA" b="1" i="0" u="none" strike="noStrike" baseline="0" dirty="0">
                <a:solidFill>
                  <a:srgbClr val="000000"/>
                </a:solidFill>
                <a:latin typeface="Arial" panose="020B0604020202020204" pitchFamily="34" charset="0"/>
                <a:ea typeface="Arial" panose="020B0604020202020204" pitchFamily="34" charset="0"/>
                <a:cs typeface="Arial" panose="020B0604020202020204" pitchFamily="34" charset="0"/>
              </a:rPr>
            </a:br>
            <a:r>
              <a:rPr lang="fr-ca" b="1" i="0" u="none" strike="noStrike" baseline="0" dirty="0">
                <a:solidFill>
                  <a:srgbClr val="000000"/>
                </a:solidFill>
                <a:latin typeface="Arial" panose="020B0604020202020204" pitchFamily="34" charset="0"/>
                <a:ea typeface="Arial" panose="020B0604020202020204" pitchFamily="34" charset="0"/>
                <a:cs typeface="Arial" panose="020B0604020202020204" pitchFamily="34" charset="0"/>
              </a:rPr>
              <a:t>le personnel à leur utilisation </a:t>
            </a:r>
            <a:br>
              <a:rPr lang="fr-CA" b="1" i="0" u="none" strike="noStrike" baseline="0" dirty="0">
                <a:solidFill>
                  <a:srgbClr val="000000"/>
                </a:solidFill>
                <a:latin typeface="Arial" panose="020B0604020202020204" pitchFamily="34" charset="0"/>
                <a:ea typeface="Arial" panose="020B0604020202020204" pitchFamily="34" charset="0"/>
                <a:cs typeface="Arial" panose="020B0604020202020204" pitchFamily="34" charset="0"/>
              </a:rPr>
            </a:br>
            <a:r>
              <a:rPr lang="fr-ca" b="1" i="0" u="none" strike="noStrike" baseline="0" dirty="0">
                <a:solidFill>
                  <a:srgbClr val="000000"/>
                </a:solidFill>
                <a:latin typeface="Arial" panose="020B0604020202020204" pitchFamily="34" charset="0"/>
                <a:ea typeface="Arial" panose="020B0604020202020204" pitchFamily="34" charset="0"/>
                <a:cs typeface="Arial" panose="020B0604020202020204" pitchFamily="34" charset="0"/>
              </a:rPr>
              <a:t>et encouragé leur adoption.</a:t>
            </a:r>
            <a:endParaRPr lang="fr-ca" dirty="0"/>
          </a:p>
        </p:txBody>
      </p:sp>
      <p:pic>
        <p:nvPicPr>
          <p:cNvPr id="6" name="Picture 5" descr="Photo d’une pile haute et irrégulière de dossiers et de documents papier. ">
            <a:extLst>
              <a:ext uri="{FF2B5EF4-FFF2-40B4-BE49-F238E27FC236}">
                <a16:creationId xmlns:a16="http://schemas.microsoft.com/office/drawing/2014/main" id="{A7D61172-1268-4B4A-AC9B-980979F84A78}"/>
              </a:ext>
            </a:extLst>
          </p:cNvPr>
          <p:cNvPicPr>
            <a:picLocks noChangeAspect="1"/>
          </p:cNvPicPr>
          <p:nvPr/>
        </p:nvPicPr>
        <p:blipFill>
          <a:blip r:embed="rId3"/>
          <a:stretch>
            <a:fillRect/>
          </a:stretch>
        </p:blipFill>
        <p:spPr>
          <a:xfrm>
            <a:off x="7435374" y="0"/>
            <a:ext cx="4913542" cy="6858000"/>
          </a:xfrm>
          <a:prstGeom prst="rect">
            <a:avLst/>
          </a:prstGeom>
        </p:spPr>
      </p:pic>
    </p:spTree>
    <p:extLst>
      <p:ext uri="{BB962C8B-B14F-4D97-AF65-F5344CB8AC3E}">
        <p14:creationId xmlns:p14="http://schemas.microsoft.com/office/powerpoint/2010/main" val="65417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41C842B-0FE5-46A3-A50E-3C026B5C22CC}"/>
              </a:ext>
            </a:extLst>
          </p:cNvPr>
          <p:cNvSpPr>
            <a:spLocks noGrp="1"/>
          </p:cNvSpPr>
          <p:nvPr>
            <p:ph sz="half" idx="1"/>
          </p:nvPr>
        </p:nvSpPr>
        <p:spPr>
          <a:xfrm>
            <a:off x="992535" y="1132835"/>
            <a:ext cx="5658400" cy="5040000"/>
          </a:xfrm>
        </p:spPr>
        <p:txBody>
          <a:bodyPr>
            <a:normAutofit/>
          </a:bodyPr>
          <a:lstStyle/>
          <a:p>
            <a:pPr marL="0" indent="0" algn="l" rtl="0">
              <a:buNone/>
            </a:pPr>
            <a:r>
              <a:rPr lang="fr-ca" sz="4800" b="1" i="0" u="none" strike="noStrike" baseline="0" dirty="0">
                <a:solidFill>
                  <a:schemeClr val="accent1"/>
                </a:solidFill>
                <a:latin typeface="Arial" panose="020B0604020202020204" pitchFamily="34" charset="0"/>
                <a:ea typeface="Arial" panose="020B0604020202020204" pitchFamily="34" charset="0"/>
                <a:cs typeface="Arial" panose="020B0604020202020204" pitchFamily="34" charset="0"/>
              </a:rPr>
              <a:t>Ces méthodes </a:t>
            </a:r>
            <a:br>
              <a:rPr lang="fr-CA" sz="4800" b="1" i="0" u="none" strike="noStrike" baseline="0" dirty="0">
                <a:solidFill>
                  <a:schemeClr val="accent1"/>
                </a:solidFill>
                <a:latin typeface="Arial" panose="020B0604020202020204" pitchFamily="34" charset="0"/>
                <a:ea typeface="Arial" panose="020B0604020202020204" pitchFamily="34" charset="0"/>
                <a:cs typeface="Arial" panose="020B0604020202020204" pitchFamily="34" charset="0"/>
              </a:rPr>
            </a:br>
            <a:r>
              <a:rPr lang="fr-ca" sz="4800" b="1" i="0" u="none" strike="noStrike" baseline="0" dirty="0">
                <a:solidFill>
                  <a:schemeClr val="accent1"/>
                </a:solidFill>
                <a:latin typeface="Arial" panose="020B0604020202020204" pitchFamily="34" charset="0"/>
                <a:ea typeface="Arial" panose="020B0604020202020204" pitchFamily="34" charset="0"/>
                <a:cs typeface="Arial" panose="020B0604020202020204" pitchFamily="34" charset="0"/>
              </a:rPr>
              <a:t>et approches semblent tout </a:t>
            </a:r>
            <a:br>
              <a:rPr lang="fr-CA" sz="4800" b="1" i="0" u="none" strike="noStrike" baseline="0" dirty="0">
                <a:solidFill>
                  <a:schemeClr val="accent1"/>
                </a:solidFill>
                <a:latin typeface="Arial" panose="020B0604020202020204" pitchFamily="34" charset="0"/>
                <a:ea typeface="Arial" panose="020B0604020202020204" pitchFamily="34" charset="0"/>
                <a:cs typeface="Arial" panose="020B0604020202020204" pitchFamily="34" charset="0"/>
              </a:rPr>
            </a:br>
            <a:r>
              <a:rPr lang="fr-ca" sz="4800" b="1" i="0" u="none" strike="noStrike" baseline="0" dirty="0">
                <a:solidFill>
                  <a:schemeClr val="accent1"/>
                </a:solidFill>
                <a:latin typeface="Arial" panose="020B0604020202020204" pitchFamily="34" charset="0"/>
                <a:ea typeface="Arial" panose="020B0604020202020204" pitchFamily="34" charset="0"/>
                <a:cs typeface="Arial" panose="020B0604020202020204" pitchFamily="34" charset="0"/>
              </a:rPr>
              <a:t>à fait logiques, évidentes </a:t>
            </a:r>
            <a:br>
              <a:rPr lang="fr-CA" sz="4800" b="1" i="0" u="none" strike="noStrike" baseline="0" dirty="0">
                <a:solidFill>
                  <a:schemeClr val="accent1"/>
                </a:solidFill>
                <a:latin typeface="Arial" panose="020B0604020202020204" pitchFamily="34" charset="0"/>
                <a:ea typeface="Arial" panose="020B0604020202020204" pitchFamily="34" charset="0"/>
                <a:cs typeface="Arial" panose="020B0604020202020204" pitchFamily="34" charset="0"/>
              </a:rPr>
            </a:br>
            <a:r>
              <a:rPr lang="fr-ca" sz="4800" b="1" i="0" u="none" strike="noStrike" baseline="0" dirty="0">
                <a:solidFill>
                  <a:schemeClr val="accent1"/>
                </a:solidFill>
                <a:latin typeface="Arial" panose="020B0604020202020204" pitchFamily="34" charset="0"/>
                <a:ea typeface="Arial" panose="020B0604020202020204" pitchFamily="34" charset="0"/>
                <a:cs typeface="Arial" panose="020B0604020202020204" pitchFamily="34" charset="0"/>
              </a:rPr>
              <a:t>et faisables.</a:t>
            </a:r>
            <a:endParaRPr lang="fr-ca" sz="4800" dirty="0">
              <a:solidFill>
                <a:schemeClr val="accent1"/>
              </a:solidFill>
            </a:endParaRPr>
          </a:p>
        </p:txBody>
      </p:sp>
      <p:sp>
        <p:nvSpPr>
          <p:cNvPr id="3" name="Slide Number Placeholder 2">
            <a:extLst>
              <a:ext uri="{FF2B5EF4-FFF2-40B4-BE49-F238E27FC236}">
                <a16:creationId xmlns:a16="http://schemas.microsoft.com/office/drawing/2014/main" id="{650BA620-E466-4F5A-9059-DD446A0CF8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sz="12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9F9EA780-7DE3-94C7-2765-2BEE9DDFE516}"/>
              </a:ext>
            </a:extLst>
          </p:cNvPr>
          <p:cNvPicPr>
            <a:picLocks noChangeAspect="1"/>
          </p:cNvPicPr>
          <p:nvPr/>
        </p:nvPicPr>
        <p:blipFill>
          <a:blip r:embed="rId3"/>
          <a:stretch>
            <a:fillRect/>
          </a:stretch>
        </p:blipFill>
        <p:spPr>
          <a:xfrm>
            <a:off x="7527140" y="809958"/>
            <a:ext cx="2961080" cy="4470347"/>
          </a:xfrm>
          <a:prstGeom prst="rect">
            <a:avLst/>
          </a:prstGeom>
        </p:spPr>
      </p:pic>
    </p:spTree>
    <p:extLst>
      <p:ext uri="{BB962C8B-B14F-4D97-AF65-F5344CB8AC3E}">
        <p14:creationId xmlns:p14="http://schemas.microsoft.com/office/powerpoint/2010/main" val="1565591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B114-91D4-4067-9D03-26945293E534}"/>
              </a:ext>
            </a:extLst>
          </p:cNvPr>
          <p:cNvSpPr>
            <a:spLocks noGrp="1"/>
          </p:cNvSpPr>
          <p:nvPr>
            <p:ph type="title"/>
          </p:nvPr>
        </p:nvSpPr>
        <p:spPr>
          <a:xfrm>
            <a:off x="514926" y="78047"/>
            <a:ext cx="11019125" cy="1325563"/>
          </a:xfrm>
        </p:spPr>
        <p:txBody>
          <a:bodyPr>
            <a:normAutofit/>
          </a:bodyPr>
          <a:lstStyle/>
          <a:p>
            <a:pPr algn="l" rtl="0"/>
            <a:r>
              <a:rPr lang="fr-ca" sz="4000" b="1" i="0" u="none" baseline="0" dirty="0">
                <a:solidFill>
                  <a:schemeClr val="accent1"/>
                </a:solidFill>
              </a:rPr>
              <a:t>Pendant ce temps, au point d’intervention…</a:t>
            </a:r>
          </a:p>
        </p:txBody>
      </p:sp>
      <p:sp>
        <p:nvSpPr>
          <p:cNvPr id="3" name="Slide Number Placeholder 2">
            <a:extLst>
              <a:ext uri="{FF2B5EF4-FFF2-40B4-BE49-F238E27FC236}">
                <a16:creationId xmlns:a16="http://schemas.microsoft.com/office/drawing/2014/main" id="{650BA620-E466-4F5A-9059-DD446A0CF8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sz="12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Organigramme dense, à l’échelle du système, qui cartographie les mouvements des patients et patientes dans des services d’urgence et un système hospitalier, avec de nombreuses cases et flèches interreliées représentant l’aiguillage vers d’autres services, les listes d’attente, les admissions, les congés, le personnel, la capacité d’accueil, les consultations externes, la chirurgie et la médecine de jour. Flèches rouges et bleues indiquant des boucles de rétroaction et des interactions entre les soins d’urgence, les soins hospitaliers et les soins en clinique externe.">
            <a:extLst>
              <a:ext uri="{FF2B5EF4-FFF2-40B4-BE49-F238E27FC236}">
                <a16:creationId xmlns:a16="http://schemas.microsoft.com/office/drawing/2014/main" id="{EC8F4948-D279-4ACA-B72F-685C9FBEF310}"/>
              </a:ext>
            </a:extLst>
          </p:cNvPr>
          <p:cNvPicPr>
            <a:picLocks noChangeAspect="1"/>
          </p:cNvPicPr>
          <p:nvPr/>
        </p:nvPicPr>
        <p:blipFill>
          <a:blip r:embed="rId3"/>
          <a:stretch>
            <a:fillRect/>
          </a:stretch>
        </p:blipFill>
        <p:spPr>
          <a:xfrm>
            <a:off x="1662545" y="1464708"/>
            <a:ext cx="8220363" cy="4501627"/>
          </a:xfrm>
          <a:prstGeom prst="rect">
            <a:avLst/>
          </a:prstGeom>
        </p:spPr>
      </p:pic>
      <p:sp>
        <p:nvSpPr>
          <p:cNvPr id="4" name="TextBox 3">
            <a:extLst>
              <a:ext uri="{FF2B5EF4-FFF2-40B4-BE49-F238E27FC236}">
                <a16:creationId xmlns:a16="http://schemas.microsoft.com/office/drawing/2014/main" id="{1CB531E7-EAFA-0322-E126-0D0E85943446}"/>
              </a:ext>
            </a:extLst>
          </p:cNvPr>
          <p:cNvSpPr txBox="1"/>
          <p:nvPr/>
        </p:nvSpPr>
        <p:spPr>
          <a:xfrm>
            <a:off x="7843234" y="6027434"/>
            <a:ext cx="3953814" cy="307777"/>
          </a:xfrm>
          <a:prstGeom prst="rect">
            <a:avLst/>
          </a:prstGeom>
          <a:noFill/>
        </p:spPr>
        <p:txBody>
          <a:bodyPr wrap="square" rtlCol="0">
            <a:spAutoFit/>
          </a:bodyPr>
          <a:lstStyle/>
          <a:p>
            <a:pPr algn="l" rtl="0"/>
            <a:r>
              <a:rPr lang="fr-ca" sz="1400" b="0" i="0" u="none" baseline="0"/>
              <a:t>Braithwaite et coll., 2017</a:t>
            </a:r>
          </a:p>
        </p:txBody>
      </p:sp>
    </p:spTree>
    <p:extLst>
      <p:ext uri="{BB962C8B-B14F-4D97-AF65-F5344CB8AC3E}">
        <p14:creationId xmlns:p14="http://schemas.microsoft.com/office/powerpoint/2010/main" val="293550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graphie montrant six professionnels de la santé faisant du tir à la corde, trois portant des blouses blanches d’un côté et trois portant des blouses bleues de l’autre. ">
            <a:extLst>
              <a:ext uri="{FF2B5EF4-FFF2-40B4-BE49-F238E27FC236}">
                <a16:creationId xmlns:a16="http://schemas.microsoft.com/office/drawing/2014/main" id="{CE81E8EE-FBE7-4434-924E-4465C6D10F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012" b="-6024"/>
          <a:stretch>
            <a:fillRect/>
          </a:stretch>
        </p:blipFill>
        <p:spPr>
          <a:xfrm>
            <a:off x="1572201" y="3114891"/>
            <a:ext cx="9047597" cy="2771560"/>
          </a:xfrm>
          <a:prstGeom prst="round2DiagRect">
            <a:avLst/>
          </a:prstGeom>
        </p:spPr>
      </p:pic>
      <p:sp>
        <p:nvSpPr>
          <p:cNvPr id="2" name="Title 1">
            <a:extLst>
              <a:ext uri="{FF2B5EF4-FFF2-40B4-BE49-F238E27FC236}">
                <a16:creationId xmlns:a16="http://schemas.microsoft.com/office/drawing/2014/main" id="{AF86B114-91D4-4067-9D03-26945293E534}"/>
              </a:ext>
            </a:extLst>
          </p:cNvPr>
          <p:cNvSpPr>
            <a:spLocks noGrp="1"/>
          </p:cNvSpPr>
          <p:nvPr>
            <p:ph type="title"/>
          </p:nvPr>
        </p:nvSpPr>
        <p:spPr>
          <a:xfrm>
            <a:off x="524740" y="704850"/>
            <a:ext cx="7038110" cy="2946952"/>
          </a:xfrm>
        </p:spPr>
        <p:txBody>
          <a:bodyPr>
            <a:normAutofit fontScale="90000"/>
          </a:bodyPr>
          <a:lstStyle/>
          <a:p>
            <a:pPr algn="l" rtl="0"/>
            <a:r>
              <a:rPr lang="fr-ca" b="1" i="0" u="none" baseline="0">
                <a:solidFill>
                  <a:schemeClr val="accent1"/>
                </a:solidFill>
              </a:rPr>
              <a:t>On doit chercher à combler l’écart entre les attentes liées au travail et la réalité</a:t>
            </a:r>
            <a:br>
              <a:rPr lang="fr-ca" dirty="0">
                <a:solidFill>
                  <a:schemeClr val="accent1"/>
                </a:solidFill>
              </a:rPr>
            </a:br>
            <a:endParaRPr lang="fr-ca" dirty="0">
              <a:solidFill>
                <a:schemeClr val="accent1"/>
              </a:solidFill>
            </a:endParaRPr>
          </a:p>
        </p:txBody>
      </p:sp>
      <p:sp>
        <p:nvSpPr>
          <p:cNvPr id="3" name="Slide Number Placeholder 2">
            <a:extLst>
              <a:ext uri="{FF2B5EF4-FFF2-40B4-BE49-F238E27FC236}">
                <a16:creationId xmlns:a16="http://schemas.microsoft.com/office/drawing/2014/main" id="{650BA620-E466-4F5A-9059-DD446A0CF8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sz="12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7716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26FFA-91D2-A704-6ECA-F6729C11B6BA}"/>
              </a:ext>
            </a:extLst>
          </p:cNvPr>
          <p:cNvSpPr>
            <a:spLocks noGrp="1"/>
          </p:cNvSpPr>
          <p:nvPr>
            <p:ph type="title" idx="4294967295"/>
          </p:nvPr>
        </p:nvSpPr>
        <p:spPr>
          <a:xfrm>
            <a:off x="44144" y="50899"/>
            <a:ext cx="11925037" cy="1077913"/>
          </a:xfrm>
        </p:spPr>
        <p:txBody>
          <a:bodyPr>
            <a:noAutofit/>
          </a:bodyPr>
          <a:lstStyle/>
          <a:p>
            <a:pPr algn="ctr" rtl="0"/>
            <a:r>
              <a:rPr kumimoji="0" lang="fr-ca" sz="3500" b="1" i="0" u="none" strike="noStrike" kern="1200" cap="none" spc="0" normalizeH="0" baseline="0" dirty="0">
                <a:ln>
                  <a:noFill/>
                </a:ln>
                <a:solidFill>
                  <a:srgbClr val="3F358F"/>
                </a:solidFill>
                <a:effectLst/>
                <a:uLnTx/>
                <a:uFillTx/>
                <a:latin typeface="Arial" panose="020B0604020202020204" pitchFamily="34" charset="0"/>
                <a:ea typeface="+mj-ea"/>
                <a:cs typeface="Arial" panose="020B0604020202020204" pitchFamily="34" charset="0"/>
              </a:rPr>
              <a:t>Activité : conversation sous forme de bande dessinée</a:t>
            </a:r>
            <a:endParaRPr lang="fr-ca" sz="3500" dirty="0"/>
          </a:p>
        </p:txBody>
      </p:sp>
      <p:sp>
        <p:nvSpPr>
          <p:cNvPr id="8" name="TextBox 7">
            <a:extLst>
              <a:ext uri="{FF2B5EF4-FFF2-40B4-BE49-F238E27FC236}">
                <a16:creationId xmlns:a16="http://schemas.microsoft.com/office/drawing/2014/main" id="{4918CE36-3F7A-02E2-B942-34D0D8C8B140}"/>
              </a:ext>
            </a:extLst>
          </p:cNvPr>
          <p:cNvSpPr txBox="1"/>
          <p:nvPr/>
        </p:nvSpPr>
        <p:spPr>
          <a:xfrm>
            <a:off x="1189279" y="4701092"/>
            <a:ext cx="9813441"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fr-ca" sz="2800" b="1" i="0" u="none" strike="noStrike" kern="1200" cap="none" spc="0" normalizeH="0" baseline="0" noProof="0" dirty="0">
                <a:ln>
                  <a:noFill/>
                </a:ln>
                <a:solidFill>
                  <a:srgbClr val="3F358F"/>
                </a:solidFill>
                <a:effectLst/>
                <a:uLnTx/>
                <a:uFillTx/>
                <a:latin typeface="Arial" panose="020B0604020202020204" pitchFamily="34" charset="0"/>
                <a:ea typeface="+mn-ea"/>
                <a:cs typeface="Arial" panose="020B0604020202020204" pitchFamily="34" charset="0"/>
              </a:rPr>
            </a:br>
            <a:r>
              <a:rPr kumimoji="0" lang="fr-ca" sz="2800" b="1" i="0" u="none" strike="noStrike" kern="1200" cap="none" spc="0" normalizeH="0" baseline="0" dirty="0">
                <a:ln>
                  <a:noFill/>
                </a:ln>
                <a:solidFill>
                  <a:srgbClr val="3F358F"/>
                </a:solidFill>
                <a:effectLst/>
                <a:uLnTx/>
                <a:uFillTx/>
                <a:latin typeface="Arial" panose="020B0604020202020204" pitchFamily="34" charset="0"/>
                <a:ea typeface="+mn-ea"/>
                <a:cs typeface="Arial" panose="020B0604020202020204" pitchFamily="34" charset="0"/>
              </a:rPr>
              <a:t>Reconnaître et combler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dirty="0">
                <a:ln>
                  <a:noFill/>
                </a:ln>
                <a:solidFill>
                  <a:srgbClr val="3F358F"/>
                </a:solidFill>
                <a:effectLst/>
                <a:uLnTx/>
                <a:uFillTx/>
                <a:latin typeface="Arial" panose="020B0604020202020204" pitchFamily="34" charset="0"/>
                <a:ea typeface="+mn-ea"/>
                <a:cs typeface="Arial" panose="020B0604020202020204" pitchFamily="34" charset="0"/>
              </a:rPr>
              <a:t>l’écart entre les attentes liées au travail et la réalité</a:t>
            </a:r>
            <a:endParaRPr kumimoji="0" lang="fr-ca"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3" name="Content Placeholder 7">
            <a:extLst>
              <a:ext uri="{FF2B5EF4-FFF2-40B4-BE49-F238E27FC236}">
                <a16:creationId xmlns:a16="http://schemas.microsoft.com/office/drawing/2014/main" id="{B09BC336-4D7C-4A16-A05A-38211E84FC08}"/>
              </a:ext>
            </a:extLst>
          </p:cNvPr>
          <p:cNvPicPr>
            <a:picLocks noChangeAspect="1"/>
          </p:cNvPicPr>
          <p:nvPr/>
        </p:nvPicPr>
        <p:blipFill>
          <a:blip r:embed="rId3">
            <a:extLst>
              <a:ext uri="{28A0092B-C50C-407E-A947-70E740481C1C}">
                <a14:useLocalDpi xmlns:a14="http://schemas.microsoft.com/office/drawing/2010/main" val="0"/>
              </a:ext>
            </a:extLst>
          </a:blip>
          <a:srcRect t="1133" b="1133"/>
          <a:stretch/>
        </p:blipFill>
        <p:spPr>
          <a:xfrm>
            <a:off x="2703442" y="1305386"/>
            <a:ext cx="5685183" cy="3704215"/>
          </a:xfrm>
          <a:prstGeom prst="rect">
            <a:avLst/>
          </a:prstGeom>
        </p:spPr>
      </p:pic>
    </p:spTree>
    <p:extLst>
      <p:ext uri="{BB962C8B-B14F-4D97-AF65-F5344CB8AC3E}">
        <p14:creationId xmlns:p14="http://schemas.microsoft.com/office/powerpoint/2010/main" val="62426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llustration représentant deux guides de discussion sur la sécurité des patients. Texte affiché : Repenser la sécurité des patients. Guide de discussion à l’intention des patients, des prestataires de soins et des leaders">
            <a:extLst>
              <a:ext uri="{FF2B5EF4-FFF2-40B4-BE49-F238E27FC236}">
                <a16:creationId xmlns:a16="http://schemas.microsoft.com/office/drawing/2014/main" id="{27171A69-4119-A19B-6FD9-A81E2D3A3721}"/>
              </a:ext>
            </a:extLst>
          </p:cNvPr>
          <p:cNvPicPr>
            <a:picLocks noChangeAspect="1"/>
          </p:cNvPicPr>
          <p:nvPr/>
        </p:nvPicPr>
        <p:blipFill>
          <a:blip r:embed="rId3"/>
          <a:stretch>
            <a:fillRect/>
          </a:stretch>
        </p:blipFill>
        <p:spPr>
          <a:xfrm>
            <a:off x="-86206" y="-48491"/>
            <a:ext cx="12364412" cy="6954982"/>
          </a:xfrm>
          <a:prstGeom prst="rect">
            <a:avLst/>
          </a:prstGeom>
        </p:spPr>
      </p:pic>
      <p:sp>
        <p:nvSpPr>
          <p:cNvPr id="3" name="Title 2">
            <a:extLst>
              <a:ext uri="{FF2B5EF4-FFF2-40B4-BE49-F238E27FC236}">
                <a16:creationId xmlns:a16="http://schemas.microsoft.com/office/drawing/2014/main" id="{8B9CF02C-D212-4292-AC61-70A20178DC6D}"/>
              </a:ext>
            </a:extLst>
          </p:cNvPr>
          <p:cNvSpPr txBox="1">
            <a:spLocks noGrp="1"/>
          </p:cNvSpPr>
          <p:nvPr>
            <p:ph type="title" idx="4294967295"/>
          </p:nvPr>
        </p:nvSpPr>
        <p:spPr>
          <a:xfrm>
            <a:off x="150312" y="187890"/>
            <a:ext cx="3757809"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a:ln>
                  <a:noFill/>
                </a:ln>
                <a:solidFill>
                  <a:schemeClr val="bg1"/>
                </a:solidFill>
                <a:effectLst/>
                <a:uLnTx/>
                <a:uFillTx/>
                <a:latin typeface="+mn-lt"/>
                <a:ea typeface="+mn-ea"/>
                <a:cs typeface="+mn-cs"/>
                <a:hlinkClick r:id="rId4">
                  <a:extLst>
                    <a:ext uri="{A12FA001-AC4F-418D-AE19-62706E023703}">
                      <ahyp:hlinkClr xmlns:ahyp="http://schemas.microsoft.com/office/drawing/2018/hyperlinkcolor" val="tx"/>
                    </a:ext>
                  </a:extLst>
                </a:hlinkClick>
              </a:rPr>
              <a:t>Repenser la sécurité des patients (excellencesante.ca)</a:t>
            </a:r>
            <a:endParaRPr kumimoji="0" lang="fr-ca" sz="1200" b="0" i="0" u="none" strike="noStrike" kern="1200" cap="none" spc="0" normalizeH="0" baseline="0" noProof="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5903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AA55-E62E-96E4-9AB9-16831BC56C7F}"/>
              </a:ext>
            </a:extLst>
          </p:cNvPr>
          <p:cNvSpPr>
            <a:spLocks noGrp="1"/>
          </p:cNvSpPr>
          <p:nvPr>
            <p:ph type="title" idx="4294967295"/>
          </p:nvPr>
        </p:nvSpPr>
        <p:spPr>
          <a:xfrm>
            <a:off x="849086" y="595312"/>
            <a:ext cx="11063288" cy="1077913"/>
          </a:xfrm>
        </p:spPr>
        <p:txBody>
          <a:bodyPr>
            <a:normAutofit fontScale="90000"/>
          </a:bodyPr>
          <a:lstStyle/>
          <a:p>
            <a:pPr algn="l" rtl="0"/>
            <a:r>
              <a:rPr lang="fr-ca" b="1" i="0" u="none" baseline="0" dirty="0">
                <a:solidFill>
                  <a:schemeClr val="accent1"/>
                </a:solidFill>
              </a:rPr>
              <a:t>Qu’est-ce qu’une conversation sous forme de bande dessinée?</a:t>
            </a:r>
            <a:endParaRPr lang="fr-ca" dirty="0">
              <a:solidFill>
                <a:schemeClr val="accent1"/>
              </a:solidFill>
            </a:endParaRPr>
          </a:p>
        </p:txBody>
      </p:sp>
      <p:sp>
        <p:nvSpPr>
          <p:cNvPr id="3" name="Content Placeholder 2">
            <a:extLst>
              <a:ext uri="{FF2B5EF4-FFF2-40B4-BE49-F238E27FC236}">
                <a16:creationId xmlns:a16="http://schemas.microsoft.com/office/drawing/2014/main" id="{FD2A360A-7A16-16F5-76B4-D75B55A623E3}"/>
              </a:ext>
            </a:extLst>
          </p:cNvPr>
          <p:cNvSpPr>
            <a:spLocks noGrp="1"/>
          </p:cNvSpPr>
          <p:nvPr>
            <p:ph idx="4294967295"/>
          </p:nvPr>
        </p:nvSpPr>
        <p:spPr>
          <a:xfrm>
            <a:off x="1128712" y="1844675"/>
            <a:ext cx="10783662" cy="4233863"/>
          </a:xfrm>
        </p:spPr>
        <p:txBody>
          <a:bodyPr/>
          <a:lstStyle/>
          <a:p>
            <a:pPr algn="l" rtl="0"/>
            <a:r>
              <a:rPr lang="fr-ca" b="0" i="0" u="none" baseline="0" dirty="0"/>
              <a:t>Une approche permettant de raconter une histoire visuellement. </a:t>
            </a:r>
          </a:p>
          <a:p>
            <a:pPr algn="l" rtl="0"/>
            <a:r>
              <a:rPr lang="fr-ca" b="0" i="0" u="none" baseline="0" dirty="0"/>
              <a:t>Nous l’utiliserons pour raconter notre histoire </a:t>
            </a:r>
            <a:br>
              <a:rPr lang="fr-ca" dirty="0"/>
            </a:br>
            <a:r>
              <a:rPr lang="fr-ca" b="0" i="0" u="none" baseline="0" dirty="0"/>
              <a:t>et rassembler des perspectives sur :</a:t>
            </a:r>
          </a:p>
          <a:p>
            <a:pPr lvl="1" algn="l" rtl="0"/>
            <a:r>
              <a:rPr lang="fr-ca" b="0" i="0" u="none" baseline="0" dirty="0"/>
              <a:t>les attentes;</a:t>
            </a:r>
          </a:p>
          <a:p>
            <a:pPr lvl="1" algn="l" rtl="0"/>
            <a:r>
              <a:rPr lang="fr-ca" b="0" i="0" u="none" baseline="0" dirty="0"/>
              <a:t>la réalité. </a:t>
            </a:r>
          </a:p>
          <a:p>
            <a:pPr algn="l" rtl="0"/>
            <a:r>
              <a:rPr lang="fr-ca" b="0" i="0" u="none" baseline="0" dirty="0"/>
              <a:t>La bande dessinée servira de base à la réflexion </a:t>
            </a:r>
            <a:br>
              <a:rPr lang="fr-CA" b="0" i="0" u="none" baseline="0" dirty="0"/>
            </a:br>
            <a:r>
              <a:rPr lang="fr-ca" b="0" i="0" u="none" baseline="0" dirty="0"/>
              <a:t>et à la discussion entre les deux groupes.</a:t>
            </a:r>
            <a:endParaRPr lang="fr-ca" dirty="0"/>
          </a:p>
        </p:txBody>
      </p:sp>
    </p:spTree>
    <p:extLst>
      <p:ext uri="{BB962C8B-B14F-4D97-AF65-F5344CB8AC3E}">
        <p14:creationId xmlns:p14="http://schemas.microsoft.com/office/powerpoint/2010/main" val="1364960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EC538-318B-17A0-387C-22464BB3D2AE}"/>
              </a:ext>
            </a:extLst>
          </p:cNvPr>
          <p:cNvSpPr>
            <a:spLocks noGrp="1"/>
          </p:cNvSpPr>
          <p:nvPr>
            <p:ph type="title"/>
          </p:nvPr>
        </p:nvSpPr>
        <p:spPr>
          <a:xfrm>
            <a:off x="839788" y="482955"/>
            <a:ext cx="10515600" cy="1325563"/>
          </a:xfrm>
        </p:spPr>
        <p:txBody>
          <a:bodyPr>
            <a:normAutofit fontScale="90000"/>
          </a:bodyPr>
          <a:lstStyle/>
          <a:p>
            <a:pPr algn="l" rtl="0"/>
            <a:r>
              <a:rPr lang="fr-ca" sz="3500" b="1" i="0" u="none" baseline="0" dirty="0">
                <a:solidFill>
                  <a:schemeClr val="accent1"/>
                </a:solidFill>
              </a:rPr>
              <a:t>Exemple : Conversation sous forme de bande dessinée sur la conformité en matière d’hygiène </a:t>
            </a:r>
            <a:br>
              <a:rPr lang="fr-CA" sz="3500" b="1" i="0" u="none" baseline="0" dirty="0">
                <a:solidFill>
                  <a:schemeClr val="accent1"/>
                </a:solidFill>
              </a:rPr>
            </a:br>
            <a:r>
              <a:rPr lang="fr-ca" sz="3500" b="1" i="0" u="none" baseline="0" dirty="0">
                <a:solidFill>
                  <a:schemeClr val="accent1"/>
                </a:solidFill>
              </a:rPr>
              <a:t>des mains</a:t>
            </a:r>
            <a:endParaRPr lang="fr-ca" sz="3500" dirty="0">
              <a:solidFill>
                <a:schemeClr val="accent1"/>
              </a:solidFill>
            </a:endParaRPr>
          </a:p>
        </p:txBody>
      </p:sp>
      <p:sp>
        <p:nvSpPr>
          <p:cNvPr id="3" name="Text Placeholder 2">
            <a:extLst>
              <a:ext uri="{FF2B5EF4-FFF2-40B4-BE49-F238E27FC236}">
                <a16:creationId xmlns:a16="http://schemas.microsoft.com/office/drawing/2014/main" id="{ECCC556F-AA2E-32B8-FA9C-01ABA0B45977}"/>
              </a:ext>
            </a:extLst>
          </p:cNvPr>
          <p:cNvSpPr>
            <a:spLocks noGrp="1"/>
          </p:cNvSpPr>
          <p:nvPr>
            <p:ph type="body" idx="1"/>
          </p:nvPr>
        </p:nvSpPr>
        <p:spPr/>
        <p:txBody>
          <a:bodyPr/>
          <a:lstStyle/>
          <a:p>
            <a:pPr algn="l" rtl="0"/>
            <a:r>
              <a:rPr lang="fr-ca" b="1" i="0" u="none" baseline="0"/>
              <a:t>Attentes liées au travail</a:t>
            </a:r>
            <a:endParaRPr lang="fr-ca"/>
          </a:p>
        </p:txBody>
      </p:sp>
      <p:sp>
        <p:nvSpPr>
          <p:cNvPr id="5" name="Text Placeholder 4">
            <a:extLst>
              <a:ext uri="{FF2B5EF4-FFF2-40B4-BE49-F238E27FC236}">
                <a16:creationId xmlns:a16="http://schemas.microsoft.com/office/drawing/2014/main" id="{BD274164-D274-92E3-4E21-10EE1EE64C1B}"/>
              </a:ext>
            </a:extLst>
          </p:cNvPr>
          <p:cNvSpPr>
            <a:spLocks noGrp="1"/>
          </p:cNvSpPr>
          <p:nvPr>
            <p:ph type="body" sz="quarter" idx="3"/>
          </p:nvPr>
        </p:nvSpPr>
        <p:spPr/>
        <p:txBody>
          <a:bodyPr/>
          <a:lstStyle/>
          <a:p>
            <a:pPr algn="l" rtl="0"/>
            <a:r>
              <a:rPr lang="fr-ca" b="1" i="0" u="none" baseline="0"/>
              <a:t>Réalité</a:t>
            </a:r>
            <a:endParaRPr lang="fr-ca"/>
          </a:p>
        </p:txBody>
      </p:sp>
      <p:pic>
        <p:nvPicPr>
          <p:cNvPr id="7" name="Content Placeholder 6">
            <a:extLst>
              <a:ext uri="{FF2B5EF4-FFF2-40B4-BE49-F238E27FC236}">
                <a16:creationId xmlns:a16="http://schemas.microsoft.com/office/drawing/2014/main" id="{9EE017DC-32ED-20D3-0F31-4D833AF847C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839788" y="2572626"/>
            <a:ext cx="5157787" cy="3549485"/>
          </a:xfrm>
          <a:prstGeom prst="rect">
            <a:avLst/>
          </a:prstGeom>
        </p:spPr>
      </p:pic>
      <p:pic>
        <p:nvPicPr>
          <p:cNvPr id="8" name="Content Placeholder 7">
            <a:extLst>
              <a:ext uri="{FF2B5EF4-FFF2-40B4-BE49-F238E27FC236}">
                <a16:creationId xmlns:a16="http://schemas.microsoft.com/office/drawing/2014/main" id="{1DC30857-D26C-0825-6328-0D665C65CB21}"/>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p:blipFill>
        <p:spPr>
          <a:xfrm>
            <a:off x="6282190" y="2505075"/>
            <a:ext cx="4963208" cy="3684588"/>
          </a:xfrm>
          <a:prstGeom prst="rect">
            <a:avLst/>
          </a:prstGeom>
        </p:spPr>
      </p:pic>
    </p:spTree>
    <p:extLst>
      <p:ext uri="{BB962C8B-B14F-4D97-AF65-F5344CB8AC3E}">
        <p14:creationId xmlns:p14="http://schemas.microsoft.com/office/powerpoint/2010/main" val="3873504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E9716-52B1-B03B-F731-B21EE884BA21}"/>
              </a:ext>
            </a:extLst>
          </p:cNvPr>
          <p:cNvSpPr>
            <a:spLocks noGrp="1"/>
          </p:cNvSpPr>
          <p:nvPr>
            <p:ph type="title" idx="4294967295"/>
          </p:nvPr>
        </p:nvSpPr>
        <p:spPr>
          <a:xfrm>
            <a:off x="704171" y="736600"/>
            <a:ext cx="11063287" cy="1076325"/>
          </a:xfrm>
        </p:spPr>
        <p:txBody>
          <a:bodyPr/>
          <a:lstStyle/>
          <a:p>
            <a:pPr algn="l" rtl="0"/>
            <a:r>
              <a:rPr lang="fr-ca" b="1" i="0" u="none" baseline="0">
                <a:solidFill>
                  <a:schemeClr val="accent1"/>
                </a:solidFill>
              </a:rPr>
              <a:t>Pourquoi cette activité?</a:t>
            </a:r>
            <a:endParaRPr lang="fr-ca">
              <a:solidFill>
                <a:schemeClr val="accent1"/>
              </a:solidFill>
            </a:endParaRPr>
          </a:p>
        </p:txBody>
      </p:sp>
      <p:sp>
        <p:nvSpPr>
          <p:cNvPr id="3" name="Content Placeholder 2">
            <a:extLst>
              <a:ext uri="{FF2B5EF4-FFF2-40B4-BE49-F238E27FC236}">
                <a16:creationId xmlns:a16="http://schemas.microsoft.com/office/drawing/2014/main" id="{2FE701B3-37D3-F7F7-599B-179F7DDCEA42}"/>
              </a:ext>
            </a:extLst>
          </p:cNvPr>
          <p:cNvSpPr>
            <a:spLocks noGrp="1"/>
          </p:cNvSpPr>
          <p:nvPr>
            <p:ph idx="4294967295"/>
          </p:nvPr>
        </p:nvSpPr>
        <p:spPr>
          <a:xfrm>
            <a:off x="704172" y="1901825"/>
            <a:ext cx="9112928" cy="4233863"/>
          </a:xfrm>
        </p:spPr>
        <p:txBody>
          <a:bodyPr/>
          <a:lstStyle/>
          <a:p>
            <a:pPr algn="l" rtl="0"/>
            <a:r>
              <a:rPr lang="fr-ca" b="0" i="0" u="none" baseline="0" dirty="0"/>
              <a:t>L’objectif est d’aider les gestionnaires et les prestataires de soins à : </a:t>
            </a:r>
          </a:p>
          <a:p>
            <a:pPr lvl="1" algn="l" rtl="0"/>
            <a:r>
              <a:rPr lang="fr-ca" b="0" i="0" u="none" baseline="0" dirty="0"/>
              <a:t>repérer et analyser les écarts entre les attentes liées </a:t>
            </a:r>
            <a:br>
              <a:rPr lang="fr-CA" b="0" i="0" u="none" baseline="0" dirty="0"/>
            </a:br>
            <a:r>
              <a:rPr lang="fr-ca" b="0" i="0" u="none" baseline="0" dirty="0"/>
              <a:t>au travail et la réalité;</a:t>
            </a:r>
            <a:endParaRPr lang="fr-ca" dirty="0"/>
          </a:p>
          <a:p>
            <a:pPr lvl="1" algn="l" rtl="0"/>
            <a:r>
              <a:rPr lang="fr-ca" b="0" i="0" u="none" baseline="0" dirty="0"/>
              <a:t>discuter des possibles conséquences imprévues des </a:t>
            </a:r>
            <a:br>
              <a:rPr lang="fr-CA" b="0" i="0" u="none" baseline="0" dirty="0"/>
            </a:br>
            <a:r>
              <a:rPr lang="fr-ca" b="0" i="0" u="none" baseline="0" dirty="0"/>
              <a:t>efforts visant à assurer la fiabilité (voir diapos 6 à 10);</a:t>
            </a:r>
            <a:endParaRPr lang="fr-ca" dirty="0"/>
          </a:p>
          <a:p>
            <a:pPr lvl="1" algn="l" rtl="0"/>
            <a:r>
              <a:rPr lang="fr-ca" b="0" i="0" u="none" baseline="0" dirty="0"/>
              <a:t>chercher à combler l’écart entre les attentes liées </a:t>
            </a:r>
            <a:br>
              <a:rPr lang="fr-CA" b="0" i="0" u="none" baseline="0" dirty="0"/>
            </a:br>
            <a:r>
              <a:rPr lang="fr-ca" b="0" i="0" u="none" baseline="0" dirty="0"/>
              <a:t>au travail et la réalité;</a:t>
            </a:r>
            <a:endParaRPr lang="fr-ca" dirty="0"/>
          </a:p>
          <a:p>
            <a:pPr lvl="1" algn="l" rtl="0"/>
            <a:r>
              <a:rPr lang="fr-ca" b="0" i="0" u="none" baseline="0" dirty="0"/>
              <a:t>aller au-delà des stratégies de sécurité axées sur la conformité et viser des solutions plus concrètes.</a:t>
            </a:r>
            <a:endParaRPr lang="fr-ca" dirty="0"/>
          </a:p>
          <a:p>
            <a:pPr marL="0" indent="0" algn="l" rtl="0">
              <a:buNone/>
            </a:pPr>
            <a:endParaRPr lang="fr-ca" dirty="0"/>
          </a:p>
        </p:txBody>
      </p:sp>
    </p:spTree>
    <p:extLst>
      <p:ext uri="{BB962C8B-B14F-4D97-AF65-F5344CB8AC3E}">
        <p14:creationId xmlns:p14="http://schemas.microsoft.com/office/powerpoint/2010/main" val="3348830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0D3D-D180-C848-D4AB-683D2E72FE5A}"/>
              </a:ext>
            </a:extLst>
          </p:cNvPr>
          <p:cNvSpPr>
            <a:spLocks noGrp="1"/>
          </p:cNvSpPr>
          <p:nvPr>
            <p:ph type="title"/>
          </p:nvPr>
        </p:nvSpPr>
        <p:spPr>
          <a:xfrm>
            <a:off x="838199" y="365125"/>
            <a:ext cx="10784139" cy="1325563"/>
          </a:xfrm>
        </p:spPr>
        <p:txBody>
          <a:bodyPr>
            <a:normAutofit/>
          </a:bodyPr>
          <a:lstStyle/>
          <a:p>
            <a:pPr algn="l" rtl="0"/>
            <a:r>
              <a:rPr lang="fr-ca" sz="3400" b="1" i="0" u="none" baseline="0" dirty="0">
                <a:solidFill>
                  <a:schemeClr val="accent1"/>
                </a:solidFill>
              </a:rPr>
              <a:t>Choisir ou décrire un processus de soins de santé</a:t>
            </a:r>
            <a:endParaRPr lang="fr-ca" sz="3400" dirty="0">
              <a:solidFill>
                <a:schemeClr val="accent1"/>
              </a:solidFill>
            </a:endParaRPr>
          </a:p>
        </p:txBody>
      </p:sp>
      <p:sp>
        <p:nvSpPr>
          <p:cNvPr id="3" name="Content Placeholder 2">
            <a:extLst>
              <a:ext uri="{FF2B5EF4-FFF2-40B4-BE49-F238E27FC236}">
                <a16:creationId xmlns:a16="http://schemas.microsoft.com/office/drawing/2014/main" id="{79B95E98-6A2A-59FF-221E-0E6D77022270}"/>
              </a:ext>
            </a:extLst>
          </p:cNvPr>
          <p:cNvSpPr>
            <a:spLocks noGrp="1"/>
          </p:cNvSpPr>
          <p:nvPr>
            <p:ph sz="half" idx="1"/>
          </p:nvPr>
        </p:nvSpPr>
        <p:spPr/>
        <p:txBody>
          <a:bodyPr>
            <a:normAutofit/>
          </a:bodyPr>
          <a:lstStyle/>
          <a:p>
            <a:pPr algn="l" rtl="0"/>
            <a:r>
              <a:rPr lang="fr-ca" b="0" i="0" u="none" baseline="0" dirty="0">
                <a:effectLst/>
                <a:latin typeface="Aptos" panose="020B0004020202020204" pitchFamily="34" charset="0"/>
                <a:ea typeface="Aptos" panose="020B0004020202020204" pitchFamily="34" charset="0"/>
                <a:cs typeface="Times New Roman" panose="02020603050405020304" pitchFamily="18" charset="0"/>
              </a:rPr>
              <a:t>Si vous avez déjà choisi une politique ou un processus particulier sur lequel axer la discussion, c’est le moment </a:t>
            </a:r>
            <a:br>
              <a:rPr lang="fr-CA" b="0" i="0" u="none" baseline="0" dirty="0">
                <a:effectLst/>
                <a:latin typeface="Aptos" panose="020B0004020202020204" pitchFamily="34" charset="0"/>
                <a:ea typeface="Aptos" panose="020B0004020202020204" pitchFamily="34" charset="0"/>
                <a:cs typeface="Times New Roman" panose="02020603050405020304" pitchFamily="18" charset="0"/>
              </a:rPr>
            </a:br>
            <a:r>
              <a:rPr lang="fr-ca" b="0" i="0" u="none" baseline="0" dirty="0">
                <a:effectLst/>
                <a:latin typeface="Aptos" panose="020B0004020202020204" pitchFamily="34" charset="0"/>
                <a:ea typeface="Aptos" panose="020B0004020202020204" pitchFamily="34" charset="0"/>
                <a:cs typeface="Times New Roman" panose="02020603050405020304" pitchFamily="18" charset="0"/>
              </a:rPr>
              <a:t>de le préciser aux personnes participantes.</a:t>
            </a:r>
            <a:endParaRPr lang="fr-ca" dirty="0"/>
          </a:p>
        </p:txBody>
      </p:sp>
      <p:sp>
        <p:nvSpPr>
          <p:cNvPr id="4" name="Content Placeholder 3">
            <a:extLst>
              <a:ext uri="{FF2B5EF4-FFF2-40B4-BE49-F238E27FC236}">
                <a16:creationId xmlns:a16="http://schemas.microsoft.com/office/drawing/2014/main" id="{33261D1D-0341-166B-73B5-44D01E036A82}"/>
              </a:ext>
            </a:extLst>
          </p:cNvPr>
          <p:cNvSpPr>
            <a:spLocks noGrp="1"/>
          </p:cNvSpPr>
          <p:nvPr>
            <p:ph sz="half" idx="2"/>
          </p:nvPr>
        </p:nvSpPr>
        <p:spPr>
          <a:xfrm>
            <a:off x="6172200" y="1825625"/>
            <a:ext cx="5450138" cy="4351338"/>
          </a:xfrm>
        </p:spPr>
        <p:txBody>
          <a:bodyPr>
            <a:normAutofit/>
          </a:bodyPr>
          <a:lstStyle/>
          <a:p>
            <a:pPr algn="l" rtl="0"/>
            <a:r>
              <a:rPr lang="fr-ca" b="0" i="0" u="none" baseline="0" dirty="0">
                <a:latin typeface="Aptos" panose="020B0004020202020204" pitchFamily="34" charset="0"/>
                <a:cs typeface="Times New Roman" panose="02020603050405020304" pitchFamily="18" charset="0"/>
              </a:rPr>
              <a:t>Si vous avez décidé de les laisser choisir leur propre politique </a:t>
            </a:r>
            <a:br>
              <a:rPr lang="fr-CA" b="0" i="0" u="none" baseline="0" dirty="0">
                <a:latin typeface="Aptos" panose="020B0004020202020204" pitchFamily="34" charset="0"/>
                <a:cs typeface="Times New Roman" panose="02020603050405020304" pitchFamily="18" charset="0"/>
              </a:rPr>
            </a:br>
            <a:r>
              <a:rPr lang="fr-ca" b="0" i="0" u="none" baseline="0" dirty="0">
                <a:latin typeface="Aptos" panose="020B0004020202020204" pitchFamily="34" charset="0"/>
                <a:cs typeface="Times New Roman" panose="02020603050405020304" pitchFamily="18" charset="0"/>
              </a:rPr>
              <a:t>ou processus, donnez-leur </a:t>
            </a:r>
            <a:br>
              <a:rPr lang="fr-CA" b="0" i="0" u="none" baseline="0" dirty="0">
                <a:latin typeface="Aptos" panose="020B0004020202020204" pitchFamily="34" charset="0"/>
                <a:cs typeface="Times New Roman" panose="02020603050405020304" pitchFamily="18" charset="0"/>
              </a:rPr>
            </a:br>
            <a:r>
              <a:rPr lang="fr-ca" b="0" i="0" u="none" baseline="0" dirty="0">
                <a:latin typeface="Aptos" panose="020B0004020202020204" pitchFamily="34" charset="0"/>
                <a:cs typeface="Times New Roman" panose="02020603050405020304" pitchFamily="18" charset="0"/>
              </a:rPr>
              <a:t>du temps pour discuter et </a:t>
            </a:r>
            <a:br>
              <a:rPr lang="fr-ca" dirty="0">
                <a:latin typeface="Aptos" panose="020B0004020202020204" pitchFamily="34" charset="0"/>
                <a:cs typeface="Times New Roman" panose="02020603050405020304" pitchFamily="18" charset="0"/>
              </a:rPr>
            </a:br>
            <a:r>
              <a:rPr lang="fr-ca" b="0" i="0" u="none" baseline="0" dirty="0">
                <a:latin typeface="Aptos" panose="020B0004020202020204" pitchFamily="34" charset="0"/>
                <a:cs typeface="Times New Roman" panose="02020603050405020304" pitchFamily="18" charset="0"/>
              </a:rPr>
              <a:t>faire leur choix. </a:t>
            </a:r>
          </a:p>
          <a:p>
            <a:pPr algn="l" rtl="0"/>
            <a:r>
              <a:rPr lang="fr-ca" b="0" i="0" u="none" baseline="0" dirty="0">
                <a:latin typeface="Aptos" panose="020B0004020202020204" pitchFamily="34" charset="0"/>
                <a:cs typeface="Times New Roman" panose="02020603050405020304" pitchFamily="18" charset="0"/>
              </a:rPr>
              <a:t>Utilisez cette diapositive pour présenter quelques exemples </a:t>
            </a:r>
            <a:br>
              <a:rPr lang="fr-CA" b="0" i="0" u="none" baseline="0" dirty="0">
                <a:latin typeface="Aptos" panose="020B0004020202020204" pitchFamily="34" charset="0"/>
                <a:cs typeface="Times New Roman" panose="02020603050405020304" pitchFamily="18" charset="0"/>
              </a:rPr>
            </a:br>
            <a:r>
              <a:rPr lang="fr-ca" b="0" i="0" u="none" baseline="0" dirty="0">
                <a:latin typeface="Aptos" panose="020B0004020202020204" pitchFamily="34" charset="0"/>
                <a:cs typeface="Times New Roman" panose="02020603050405020304" pitchFamily="18" charset="0"/>
              </a:rPr>
              <a:t>à prendre en compte.</a:t>
            </a:r>
            <a:endParaRPr lang="fr-ca" dirty="0">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12406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58F006-C342-47E9-9B94-5D709D013078}"/>
              </a:ext>
            </a:extLst>
          </p:cNvPr>
          <p:cNvSpPr>
            <a:spLocks noGrp="1"/>
          </p:cNvSpPr>
          <p:nvPr>
            <p:ph type="title" idx="4294967295"/>
          </p:nvPr>
        </p:nvSpPr>
        <p:spPr>
          <a:xfrm>
            <a:off x="686593" y="921203"/>
            <a:ext cx="10818814" cy="1079047"/>
          </a:xfrm>
        </p:spPr>
        <p:txBody>
          <a:bodyPr vert="horz" lIns="91440" tIns="45720" rIns="91440" bIns="45720" rtlCol="0" anchor="ctr">
            <a:noAutofit/>
          </a:bodyPr>
          <a:lstStyle/>
          <a:p>
            <a:pPr algn="l" rtl="0"/>
            <a:r>
              <a:rPr lang="fr-ca" sz="4000" b="1" i="0" u="none" baseline="0" dirty="0">
                <a:solidFill>
                  <a:schemeClr val="accent1"/>
                </a:solidFill>
              </a:rPr>
              <a:t>Conversation sous forme de bande dessinée : instructions</a:t>
            </a:r>
            <a:br>
              <a:rPr lang="fr-ca" sz="4000" dirty="0">
                <a:solidFill>
                  <a:schemeClr val="accent1"/>
                </a:solidFill>
              </a:rPr>
            </a:br>
            <a:endParaRPr lang="fr-ca" sz="4000" dirty="0">
              <a:solidFill>
                <a:schemeClr val="accent1"/>
              </a:solidFill>
            </a:endParaRPr>
          </a:p>
        </p:txBody>
      </p:sp>
      <p:sp>
        <p:nvSpPr>
          <p:cNvPr id="7" name="Content Placeholder 6">
            <a:extLst>
              <a:ext uri="{FF2B5EF4-FFF2-40B4-BE49-F238E27FC236}">
                <a16:creationId xmlns:a16="http://schemas.microsoft.com/office/drawing/2014/main" id="{F235EF23-9A04-D222-CF67-08785EC240DE}"/>
              </a:ext>
            </a:extLst>
          </p:cNvPr>
          <p:cNvSpPr>
            <a:spLocks noGrp="1"/>
          </p:cNvSpPr>
          <p:nvPr>
            <p:ph idx="4294967295"/>
          </p:nvPr>
        </p:nvSpPr>
        <p:spPr>
          <a:xfrm>
            <a:off x="686593" y="2178050"/>
            <a:ext cx="11418888" cy="4232275"/>
          </a:xfrm>
        </p:spPr>
        <p:txBody>
          <a:bodyPr/>
          <a:lstStyle/>
          <a:p>
            <a:pPr marL="0" indent="0" algn="l" rtl="0">
              <a:buNone/>
            </a:pPr>
            <a:r>
              <a:rPr lang="fr-ca" b="0" i="0" u="none" baseline="0" dirty="0"/>
              <a:t>Formez deux groupes à votre table :</a:t>
            </a:r>
          </a:p>
          <a:p>
            <a:pPr lvl="1" algn="l" rtl="0"/>
            <a:r>
              <a:rPr lang="fr-ca" b="1" i="0" u="none" baseline="0" dirty="0">
                <a:latin typeface="+mj-lt"/>
                <a:ea typeface="+mj-lt"/>
                <a:cs typeface="+mj-lt"/>
              </a:rPr>
              <a:t>Attentes liées au travail </a:t>
            </a:r>
            <a:r>
              <a:rPr lang="fr-ca" b="0" i="0" u="none" baseline="0" dirty="0">
                <a:latin typeface="+mj-lt"/>
                <a:ea typeface="+mj-lt"/>
                <a:cs typeface="+mj-lt"/>
              </a:rPr>
              <a:t>– par exemple,</a:t>
            </a:r>
            <a:r>
              <a:rPr lang="fr-ca" b="1" i="0" u="none" baseline="0" dirty="0">
                <a:latin typeface="+mj-lt"/>
                <a:ea typeface="+mj-lt"/>
                <a:cs typeface="+mj-lt"/>
              </a:rPr>
              <a:t> </a:t>
            </a:r>
            <a:r>
              <a:rPr lang="fr-ca" b="0" i="0" u="none" baseline="0" dirty="0">
                <a:latin typeface="+mj-lt"/>
                <a:ea typeface="+mj-lt"/>
                <a:cs typeface="+mj-lt"/>
              </a:rPr>
              <a:t>membres du conseil d’administration, </a:t>
            </a:r>
            <a:r>
              <a:rPr lang="fr-ca" b="0" i="0" u="none" baseline="0" dirty="0">
                <a:effectLst/>
                <a:latin typeface="+mj-lt"/>
                <a:ea typeface="Times New Roman" panose="02020603050405020304" pitchFamily="18" charset="0"/>
                <a:cs typeface="Aptos" panose="020B0004020202020204" pitchFamily="34" charset="0"/>
              </a:rPr>
              <a:t>cadres intermédiaires ou supérieurs</a:t>
            </a:r>
            <a:endParaRPr lang="fr-ca" dirty="0">
              <a:latin typeface="+mj-lt"/>
            </a:endParaRPr>
          </a:p>
          <a:p>
            <a:pPr lvl="1" algn="l" rtl="0"/>
            <a:r>
              <a:rPr lang="fr-ca" b="1" i="0" u="none" baseline="0" dirty="0">
                <a:latin typeface="+mj-lt"/>
                <a:ea typeface="+mj-lt"/>
                <a:cs typeface="+mj-lt"/>
              </a:rPr>
              <a:t>Réalité </a:t>
            </a:r>
            <a:r>
              <a:rPr lang="fr-ca" b="0" i="0" u="none" baseline="0" dirty="0">
                <a:latin typeface="+mj-lt"/>
                <a:ea typeface="+mj-lt"/>
                <a:cs typeface="+mj-lt"/>
              </a:rPr>
              <a:t>– </a:t>
            </a:r>
            <a:r>
              <a:rPr lang="fr-ca" b="0" i="0" u="none" baseline="0" dirty="0">
                <a:effectLst/>
                <a:latin typeface="+mj-lt"/>
                <a:ea typeface="Times New Roman" panose="02020603050405020304" pitchFamily="18" charset="0"/>
                <a:cs typeface="Aptos" panose="020B0004020202020204" pitchFamily="34" charset="0"/>
              </a:rPr>
              <a:t>équipe de soins au point d’intervention </a:t>
            </a:r>
            <a:br>
              <a:rPr lang="fr-CA" b="0" i="0" u="none" baseline="0" dirty="0">
                <a:effectLst/>
                <a:latin typeface="+mj-lt"/>
                <a:ea typeface="Times New Roman" panose="02020603050405020304" pitchFamily="18" charset="0"/>
                <a:cs typeface="Aptos" panose="020B0004020202020204" pitchFamily="34" charset="0"/>
              </a:rPr>
            </a:br>
            <a:r>
              <a:rPr lang="fr-ca" b="0" i="0" u="none" baseline="0" dirty="0">
                <a:effectLst/>
                <a:latin typeface="+mj-lt"/>
                <a:ea typeface="Times New Roman" panose="02020603050405020304" pitchFamily="18" charset="0"/>
                <a:cs typeface="Aptos" panose="020B0004020202020204" pitchFamily="34" charset="0"/>
              </a:rPr>
              <a:t>(personnes qui fournissent les soins au quotidien)</a:t>
            </a:r>
            <a:endParaRPr lang="fr-ca" dirty="0">
              <a:latin typeface="+mj-lt"/>
            </a:endParaRPr>
          </a:p>
        </p:txBody>
      </p:sp>
    </p:spTree>
    <p:extLst>
      <p:ext uri="{BB962C8B-B14F-4D97-AF65-F5344CB8AC3E}">
        <p14:creationId xmlns:p14="http://schemas.microsoft.com/office/powerpoint/2010/main" val="3606494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FF59-19C6-5EEA-515A-2D26538E3C9E}"/>
              </a:ext>
            </a:extLst>
          </p:cNvPr>
          <p:cNvSpPr>
            <a:spLocks noGrp="1"/>
          </p:cNvSpPr>
          <p:nvPr>
            <p:ph type="title"/>
          </p:nvPr>
        </p:nvSpPr>
        <p:spPr>
          <a:xfrm>
            <a:off x="688546" y="799744"/>
            <a:ext cx="10515600" cy="1429106"/>
          </a:xfrm>
        </p:spPr>
        <p:txBody>
          <a:bodyPr>
            <a:normAutofit fontScale="90000"/>
          </a:bodyPr>
          <a:lstStyle/>
          <a:p>
            <a:pPr algn="l" rtl="0"/>
            <a:r>
              <a:rPr lang="fr-ca" b="1" i="0" u="none" baseline="0" dirty="0">
                <a:solidFill>
                  <a:schemeClr val="accent1"/>
                </a:solidFill>
              </a:rPr>
              <a:t>Engager une conversation sous </a:t>
            </a:r>
            <a:br>
              <a:rPr lang="fr-CA" b="1" i="0" u="none" baseline="0" dirty="0">
                <a:solidFill>
                  <a:schemeClr val="accent1"/>
                </a:solidFill>
              </a:rPr>
            </a:br>
            <a:r>
              <a:rPr lang="fr-ca" b="1" i="0" u="none" baseline="0" dirty="0">
                <a:solidFill>
                  <a:schemeClr val="accent1"/>
                </a:solidFill>
              </a:rPr>
              <a:t>forme de bande dessinée</a:t>
            </a:r>
            <a:br>
              <a:rPr lang="fr-ca" dirty="0">
                <a:solidFill>
                  <a:schemeClr val="accent1"/>
                </a:solidFill>
              </a:rPr>
            </a:br>
            <a:endParaRPr lang="fr-ca" dirty="0"/>
          </a:p>
        </p:txBody>
      </p:sp>
      <p:sp>
        <p:nvSpPr>
          <p:cNvPr id="5" name="Text Placeholder 4">
            <a:extLst>
              <a:ext uri="{FF2B5EF4-FFF2-40B4-BE49-F238E27FC236}">
                <a16:creationId xmlns:a16="http://schemas.microsoft.com/office/drawing/2014/main" id="{1DE635CC-C5EC-FDE1-E193-6F675906CD0D}"/>
              </a:ext>
            </a:extLst>
          </p:cNvPr>
          <p:cNvSpPr>
            <a:spLocks noGrp="1"/>
          </p:cNvSpPr>
          <p:nvPr>
            <p:ph type="body" idx="1"/>
          </p:nvPr>
        </p:nvSpPr>
        <p:spPr>
          <a:xfrm>
            <a:off x="688546" y="1848747"/>
            <a:ext cx="5157787" cy="823912"/>
          </a:xfrm>
        </p:spPr>
        <p:txBody>
          <a:bodyPr>
            <a:noAutofit/>
          </a:bodyPr>
          <a:lstStyle/>
          <a:p>
            <a:pPr algn="l" rtl="0"/>
            <a:r>
              <a:rPr lang="fr-ca" sz="2000" b="1" i="0" u="none" baseline="0" dirty="0">
                <a:effectLst/>
                <a:latin typeface="+mj-lt"/>
                <a:ea typeface="Times New Roman" panose="02020603050405020304" pitchFamily="18" charset="0"/>
                <a:cs typeface="Aptos" panose="020B0004020202020204" pitchFamily="34" charset="0"/>
              </a:rPr>
              <a:t>Groupe « Attentes » – Imaginez-vous dans une réunion où l’on discute </a:t>
            </a:r>
            <a:br>
              <a:rPr lang="fr-CA" sz="2000" b="1" i="0" u="none" baseline="0" dirty="0">
                <a:effectLst/>
                <a:latin typeface="+mj-lt"/>
                <a:ea typeface="Times New Roman" panose="02020603050405020304" pitchFamily="18" charset="0"/>
                <a:cs typeface="Aptos" panose="020B0004020202020204" pitchFamily="34" charset="0"/>
              </a:rPr>
            </a:br>
            <a:r>
              <a:rPr lang="fr-ca" sz="2000" b="1" i="0" u="none" baseline="0" dirty="0">
                <a:effectLst/>
                <a:latin typeface="+mj-lt"/>
                <a:ea typeface="Times New Roman" panose="02020603050405020304" pitchFamily="18" charset="0"/>
                <a:cs typeface="Aptos" panose="020B0004020202020204" pitchFamily="34" charset="0"/>
              </a:rPr>
              <a:t>d’une politique/pratique XXX.</a:t>
            </a:r>
            <a:endParaRPr lang="fr-ca" sz="2000" dirty="0">
              <a:effectLst/>
              <a:latin typeface="+mj-lt"/>
              <a:ea typeface="Times New Roman" panose="02020603050405020304" pitchFamily="18" charset="0"/>
              <a:cs typeface="Aptos" panose="020B0004020202020204" pitchFamily="34" charset="0"/>
            </a:endParaRPr>
          </a:p>
        </p:txBody>
      </p:sp>
      <p:sp>
        <p:nvSpPr>
          <p:cNvPr id="3" name="Content Placeholder 2">
            <a:extLst>
              <a:ext uri="{FF2B5EF4-FFF2-40B4-BE49-F238E27FC236}">
                <a16:creationId xmlns:a16="http://schemas.microsoft.com/office/drawing/2014/main" id="{23B353E1-3414-F3B4-8A75-D71C7A0C9540}"/>
              </a:ext>
            </a:extLst>
          </p:cNvPr>
          <p:cNvSpPr>
            <a:spLocks noGrp="1"/>
          </p:cNvSpPr>
          <p:nvPr>
            <p:ph sz="half" idx="2"/>
          </p:nvPr>
        </p:nvSpPr>
        <p:spPr>
          <a:xfrm>
            <a:off x="839788" y="2890374"/>
            <a:ext cx="5157787" cy="1751239"/>
          </a:xfrm>
        </p:spPr>
        <p:txBody>
          <a:bodyPr>
            <a:normAutofit fontScale="77500" lnSpcReduction="20000"/>
          </a:bodyPr>
          <a:lstStyle/>
          <a:p>
            <a:pPr algn="l" rtl="0"/>
            <a:r>
              <a:rPr lang="fr-ca" b="0" i="0" u="none" baseline="0" dirty="0"/>
              <a:t>Réfléchissez aux éléments suivants : </a:t>
            </a:r>
          </a:p>
          <a:p>
            <a:pPr lvl="1" algn="l" rtl="0"/>
            <a:r>
              <a:rPr lang="fr-ca" b="0" i="0" u="none" baseline="0" dirty="0"/>
              <a:t>Contenu de la politique</a:t>
            </a:r>
          </a:p>
          <a:p>
            <a:pPr lvl="1" algn="l" rtl="0"/>
            <a:r>
              <a:rPr lang="fr-ca" b="0" i="0" u="none" baseline="0" dirty="0"/>
              <a:t>Données reçues sur le processus de soins de santé </a:t>
            </a:r>
            <a:r>
              <a:rPr lang="fr-ca" b="1" i="0" u="none" baseline="0" dirty="0">
                <a:solidFill>
                  <a:schemeClr val="accent2">
                    <a:lumMod val="75000"/>
                  </a:schemeClr>
                </a:solidFill>
              </a:rPr>
              <a:t>XXX</a:t>
            </a:r>
            <a:r>
              <a:rPr lang="fr-ca" b="0" i="0" u="none" baseline="0" dirty="0"/>
              <a:t> </a:t>
            </a:r>
          </a:p>
          <a:p>
            <a:pPr lvl="1" algn="l" rtl="0"/>
            <a:r>
              <a:rPr lang="fr-ca" b="0" i="0" u="none" baseline="0" dirty="0"/>
              <a:t>Leçons à tirer des données d’audit</a:t>
            </a:r>
          </a:p>
          <a:p>
            <a:pPr marL="457200" lvl="1" indent="0" algn="l" rtl="0">
              <a:buNone/>
            </a:pPr>
            <a:r>
              <a:rPr lang="fr-ca" sz="2000" b="0" i="0" u="none" baseline="0" dirty="0">
                <a:latin typeface="+mj-lt"/>
                <a:ea typeface="Times New Roman" panose="02020603050405020304" pitchFamily="18" charset="0"/>
                <a:cs typeface="Aptos" panose="020B0004020202020204" pitchFamily="34" charset="0"/>
              </a:rPr>
              <a:t> </a:t>
            </a:r>
          </a:p>
        </p:txBody>
      </p:sp>
      <p:sp>
        <p:nvSpPr>
          <p:cNvPr id="6" name="Text Placeholder 5">
            <a:extLst>
              <a:ext uri="{FF2B5EF4-FFF2-40B4-BE49-F238E27FC236}">
                <a16:creationId xmlns:a16="http://schemas.microsoft.com/office/drawing/2014/main" id="{BCF7F781-E042-D339-8026-7845E596237D}"/>
              </a:ext>
            </a:extLst>
          </p:cNvPr>
          <p:cNvSpPr>
            <a:spLocks noGrp="1"/>
          </p:cNvSpPr>
          <p:nvPr>
            <p:ph type="body" sz="quarter" idx="3"/>
          </p:nvPr>
        </p:nvSpPr>
        <p:spPr>
          <a:xfrm>
            <a:off x="6197603" y="1858989"/>
            <a:ext cx="5183188" cy="823912"/>
          </a:xfrm>
        </p:spPr>
        <p:txBody>
          <a:bodyPr>
            <a:noAutofit/>
          </a:bodyPr>
          <a:lstStyle/>
          <a:p>
            <a:pPr algn="l" rtl="0"/>
            <a:r>
              <a:rPr lang="fr-ca" sz="2000" b="1" i="0" u="none" baseline="0" dirty="0"/>
              <a:t>Groupe « Réalité » – Imaginez </a:t>
            </a:r>
            <a:br>
              <a:rPr lang="fr-CA" sz="2000" b="1" i="0" u="none" baseline="0" dirty="0"/>
            </a:br>
            <a:r>
              <a:rPr lang="fr-ca" sz="2000" b="1" i="0" u="none" baseline="0" dirty="0"/>
              <a:t>que vous prodiguez des soins aujourd’hui. </a:t>
            </a:r>
            <a:endParaRPr lang="fr-ca" sz="2000" dirty="0"/>
          </a:p>
        </p:txBody>
      </p:sp>
      <p:sp>
        <p:nvSpPr>
          <p:cNvPr id="7" name="Content Placeholder 6">
            <a:extLst>
              <a:ext uri="{FF2B5EF4-FFF2-40B4-BE49-F238E27FC236}">
                <a16:creationId xmlns:a16="http://schemas.microsoft.com/office/drawing/2014/main" id="{A2A999B8-DD27-3A0F-AF4D-00F21CAB9950}"/>
              </a:ext>
            </a:extLst>
          </p:cNvPr>
          <p:cNvSpPr>
            <a:spLocks noGrp="1"/>
          </p:cNvSpPr>
          <p:nvPr>
            <p:ph sz="quarter" idx="4"/>
          </p:nvPr>
        </p:nvSpPr>
        <p:spPr>
          <a:xfrm>
            <a:off x="6172200" y="2887472"/>
            <a:ext cx="5183188" cy="1968954"/>
          </a:xfrm>
        </p:spPr>
        <p:txBody>
          <a:bodyPr>
            <a:normAutofit fontScale="77500" lnSpcReduction="20000"/>
          </a:bodyPr>
          <a:lstStyle/>
          <a:p>
            <a:pPr algn="r" rtl="0"/>
            <a:r>
              <a:rPr lang="fr-ca" b="0" i="0" u="none" baseline="0" dirty="0"/>
              <a:t>Réfléchissez aux éléments suivants :</a:t>
            </a:r>
          </a:p>
          <a:p>
            <a:pPr lvl="1" algn="l" rtl="0"/>
            <a:r>
              <a:rPr lang="fr-ca" b="0" i="0" u="none" baseline="0" dirty="0"/>
              <a:t>Difficultés</a:t>
            </a:r>
          </a:p>
          <a:p>
            <a:pPr lvl="1" algn="l" rtl="0"/>
            <a:r>
              <a:rPr lang="fr-ca" b="0" i="0" u="none" baseline="0" dirty="0"/>
              <a:t>Obstacles </a:t>
            </a:r>
          </a:p>
          <a:p>
            <a:pPr lvl="1" algn="l" rtl="0"/>
            <a:r>
              <a:rPr lang="fr-ca" b="0" i="0" u="none" baseline="0" dirty="0"/>
              <a:t>Ajustements que vous faites lors de la prestation de soins de santé liés au processus </a:t>
            </a:r>
            <a:r>
              <a:rPr lang="fr-ca" b="1" i="0" u="none" baseline="0" dirty="0">
                <a:solidFill>
                  <a:schemeClr val="accent2">
                    <a:lumMod val="75000"/>
                  </a:schemeClr>
                </a:solidFill>
              </a:rPr>
              <a:t>XXX</a:t>
            </a:r>
          </a:p>
          <a:p>
            <a:pPr lvl="1" algn="l" rtl="0"/>
            <a:endParaRPr lang="fr-ca" dirty="0"/>
          </a:p>
        </p:txBody>
      </p:sp>
      <p:sp>
        <p:nvSpPr>
          <p:cNvPr id="8" name="Content Placeholder 6">
            <a:extLst>
              <a:ext uri="{FF2B5EF4-FFF2-40B4-BE49-F238E27FC236}">
                <a16:creationId xmlns:a16="http://schemas.microsoft.com/office/drawing/2014/main" id="{B599ACAC-AE45-01F5-935B-F2813CF327E4}"/>
              </a:ext>
            </a:extLst>
          </p:cNvPr>
          <p:cNvSpPr txBox="1">
            <a:spLocks/>
          </p:cNvSpPr>
          <p:nvPr/>
        </p:nvSpPr>
        <p:spPr>
          <a:xfrm>
            <a:off x="836612" y="4846184"/>
            <a:ext cx="8780917" cy="11307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3F358F"/>
              </a:buClr>
              <a:buSzTx/>
              <a:buFont typeface="Arial" panose="020B0604020202020204" pitchFamily="34" charset="0"/>
              <a:buChar char="•"/>
              <a:tabLst/>
              <a:defRPr/>
            </a:pPr>
            <a:r>
              <a:rPr kumimoji="0" lang="fr-ca" sz="2400" b="0" i="0" u="none" strike="noStrike" kern="1200" cap="none" spc="0" normalizeH="0" baseline="0" dirty="0">
                <a:ln>
                  <a:noFill/>
                </a:ln>
                <a:solidFill>
                  <a:prstClr val="black"/>
                </a:solidFill>
                <a:effectLst/>
                <a:uLnTx/>
                <a:uFillTx/>
                <a:latin typeface="Arial" panose="020B0604020202020204"/>
                <a:ea typeface="+mn-ea"/>
                <a:cs typeface="Arial" panose="020B0604020202020204" pitchFamily="34" charset="0"/>
              </a:rPr>
              <a:t>Au moyen d’une conversation sous forme de bande dessinée, expliquez comment se déroule le processus </a:t>
            </a:r>
            <a:r>
              <a:rPr kumimoji="0" lang="fr-ca" sz="2400" b="1" i="0" u="none" strike="noStrike" kern="1200" cap="none" spc="0" normalizeH="0" baseline="0" dirty="0">
                <a:ln>
                  <a:noFill/>
                </a:ln>
                <a:solidFill>
                  <a:schemeClr val="accent2">
                    <a:lumMod val="75000"/>
                  </a:schemeClr>
                </a:solidFill>
                <a:effectLst/>
                <a:uLnTx/>
                <a:uFillTx/>
                <a:latin typeface="Arial" panose="020B0604020202020204"/>
                <a:ea typeface="+mn-ea"/>
                <a:cs typeface="Arial" panose="020B0604020202020204" pitchFamily="34" charset="0"/>
              </a:rPr>
              <a:t>XXX</a:t>
            </a:r>
            <a:r>
              <a:rPr kumimoji="0" lang="fr-ca" sz="2400" b="0" i="0" u="none" strike="noStrike" kern="1200" cap="none" spc="0" normalizeH="0" baseline="0" dirty="0">
                <a:ln>
                  <a:noFill/>
                </a:ln>
                <a:solidFill>
                  <a:prstClr val="black"/>
                </a:solidFill>
                <a:effectLst/>
                <a:uLnTx/>
                <a:uFillTx/>
                <a:latin typeface="Arial" panose="020B0604020202020204"/>
                <a:ea typeface="+mn-ea"/>
                <a:cs typeface="Arial" panose="020B0604020202020204" pitchFamily="34" charset="0"/>
              </a:rPr>
              <a:t> au sein de votre organisme. </a:t>
            </a:r>
            <a:endParaRPr kumimoji="0" lang="fr-ca"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sp>
        <p:nvSpPr>
          <p:cNvPr id="9" name="TextBox 8">
            <a:extLst>
              <a:ext uri="{FF2B5EF4-FFF2-40B4-BE49-F238E27FC236}">
                <a16:creationId xmlns:a16="http://schemas.microsoft.com/office/drawing/2014/main" id="{F321925F-A7FC-E6F2-5138-BE8A70899088}"/>
              </a:ext>
            </a:extLst>
          </p:cNvPr>
          <p:cNvSpPr txBox="1"/>
          <p:nvPr/>
        </p:nvSpPr>
        <p:spPr>
          <a:xfrm>
            <a:off x="4336146" y="5684550"/>
            <a:ext cx="37229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3200" b="1" i="0" u="none" baseline="0">
                <a:solidFill>
                  <a:srgbClr val="3F358F"/>
                </a:solidFill>
                <a:latin typeface="Arial" panose="020B0604020202020204"/>
                <a:ea typeface="Arial" panose="020B0604020202020204"/>
                <a:cs typeface="Arial" panose="020B0604020202020204"/>
              </a:rPr>
              <a:t>15 </a:t>
            </a:r>
            <a:r>
              <a:rPr kumimoji="0" lang="fr-ca" sz="3200" b="1" i="0" u="none" strike="noStrike" kern="1200" cap="none" spc="0" normalizeH="0" baseline="0">
                <a:ln>
                  <a:noFill/>
                </a:ln>
                <a:solidFill>
                  <a:srgbClr val="3F358F"/>
                </a:solidFill>
                <a:effectLst/>
                <a:uLnTx/>
                <a:uFillTx/>
                <a:latin typeface="Arial" panose="020B0604020202020204"/>
                <a:ea typeface="+mn-ea"/>
                <a:cs typeface="+mn-cs"/>
              </a:rPr>
              <a:t>minutes</a:t>
            </a:r>
            <a:endParaRPr kumimoji="0" lang="fr-ca" sz="3200" b="1" i="0" u="none" strike="noStrike" kern="1200" cap="none" spc="0" normalizeH="0" baseline="0" noProof="0" dirty="0">
              <a:ln>
                <a:noFill/>
              </a:ln>
              <a:solidFill>
                <a:srgbClr val="3F35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51070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58F006-C342-47E9-9B94-5D709D013078}"/>
              </a:ext>
            </a:extLst>
          </p:cNvPr>
          <p:cNvSpPr>
            <a:spLocks noGrp="1"/>
          </p:cNvSpPr>
          <p:nvPr>
            <p:ph type="title" idx="4294967295"/>
          </p:nvPr>
        </p:nvSpPr>
        <p:spPr>
          <a:xfrm>
            <a:off x="653142" y="677475"/>
            <a:ext cx="11114239" cy="804863"/>
          </a:xfrm>
        </p:spPr>
        <p:txBody>
          <a:bodyPr vert="horz" lIns="91440" tIns="45720" rIns="91440" bIns="45720" rtlCol="0" anchor="b">
            <a:noAutofit/>
          </a:bodyPr>
          <a:lstStyle/>
          <a:p>
            <a:pPr algn="l" rtl="0"/>
            <a:r>
              <a:rPr lang="fr-ca" b="1" i="0" u="none" baseline="0" dirty="0">
                <a:solidFill>
                  <a:schemeClr val="accent1"/>
                </a:solidFill>
              </a:rPr>
              <a:t>Présentation, comparaison et discussion </a:t>
            </a:r>
            <a:endParaRPr lang="fr-ca" dirty="0">
              <a:solidFill>
                <a:schemeClr val="accent1"/>
              </a:solidFill>
            </a:endParaRPr>
          </a:p>
        </p:txBody>
      </p:sp>
      <p:sp>
        <p:nvSpPr>
          <p:cNvPr id="7" name="Content Placeholder 6">
            <a:extLst>
              <a:ext uri="{FF2B5EF4-FFF2-40B4-BE49-F238E27FC236}">
                <a16:creationId xmlns:a16="http://schemas.microsoft.com/office/drawing/2014/main" id="{F235EF23-9A04-D222-CF67-08785EC240DE}"/>
              </a:ext>
            </a:extLst>
          </p:cNvPr>
          <p:cNvSpPr>
            <a:spLocks noGrp="1"/>
          </p:cNvSpPr>
          <p:nvPr>
            <p:ph idx="4294967295"/>
          </p:nvPr>
        </p:nvSpPr>
        <p:spPr>
          <a:xfrm>
            <a:off x="653143" y="1542663"/>
            <a:ext cx="10760528" cy="4232275"/>
          </a:xfrm>
        </p:spPr>
        <p:txBody>
          <a:bodyPr>
            <a:noAutofit/>
          </a:bodyPr>
          <a:lstStyle/>
          <a:p>
            <a:pPr marL="457200" indent="-457200" algn="l" rtl="0">
              <a:buFont typeface="+mj-lt"/>
              <a:buAutoNum type="arabicPeriod"/>
            </a:pPr>
            <a:r>
              <a:rPr lang="fr-ca" b="0" i="0" u="none" baseline="0" dirty="0">
                <a:effectLst/>
                <a:latin typeface="Aptos" panose="020B0004020202020204" pitchFamily="34" charset="0"/>
                <a:ea typeface="Times New Roman" panose="02020603050405020304" pitchFamily="18" charset="0"/>
                <a:cs typeface="Aptos" panose="020B0004020202020204" pitchFamily="34" charset="0"/>
              </a:rPr>
              <a:t>Remarquez-vous </a:t>
            </a:r>
            <a:r>
              <a:rPr lang="fr-ca" b="0" i="0" u="none" kern="100" baseline="0" dirty="0">
                <a:effectLst/>
                <a:latin typeface="Aptos" panose="020B0004020202020204" pitchFamily="34" charset="0"/>
                <a:ea typeface="Aptos" panose="020B0004020202020204" pitchFamily="34" charset="0"/>
                <a:cs typeface="Times New Roman" panose="02020603050405020304" pitchFamily="18" charset="0"/>
              </a:rPr>
              <a:t>des écarts entre le processus décrit et la prestation de soins réelle? </a:t>
            </a:r>
          </a:p>
          <a:p>
            <a:pPr marL="457200" indent="-457200" algn="l" rtl="0">
              <a:buFont typeface="+mj-lt"/>
              <a:buAutoNum type="arabicPeriod"/>
            </a:pPr>
            <a:r>
              <a:rPr lang="fr-ca" b="0" i="0" u="none" kern="100" baseline="0" dirty="0">
                <a:latin typeface="Aptos" panose="020B0004020202020204" pitchFamily="34" charset="0"/>
                <a:ea typeface="Times New Roman" panose="02020603050405020304" pitchFamily="18" charset="0"/>
                <a:cs typeface="Times New Roman" panose="02020603050405020304" pitchFamily="18" charset="0"/>
              </a:rPr>
              <a:t>Si c’est le cas, </a:t>
            </a:r>
            <a:r>
              <a:rPr lang="fr-ca" b="0" i="0" u="none" baseline="0" dirty="0">
                <a:effectLst/>
                <a:latin typeface="Aptos" panose="020B0004020202020204" pitchFamily="34" charset="0"/>
                <a:ea typeface="Times New Roman" panose="02020603050405020304" pitchFamily="18" charset="0"/>
                <a:cs typeface="Aptos" panose="020B0004020202020204" pitchFamily="34" charset="0"/>
              </a:rPr>
              <a:t>en quoi consistent-ils?</a:t>
            </a:r>
          </a:p>
          <a:p>
            <a:pPr marL="457200" indent="-457200" algn="l" rtl="0">
              <a:buFont typeface="+mj-lt"/>
              <a:buAutoNum type="arabicPeriod"/>
            </a:pPr>
            <a:r>
              <a:rPr lang="fr-ca" b="0" i="0" u="none" kern="100" baseline="0" dirty="0">
                <a:effectLst/>
                <a:latin typeface="Aptos" panose="020B0004020202020204" pitchFamily="34" charset="0"/>
                <a:ea typeface="Aptos" panose="020B0004020202020204" pitchFamily="34" charset="0"/>
                <a:cs typeface="Times New Roman" panose="02020603050405020304" pitchFamily="18" charset="0"/>
              </a:rPr>
              <a:t>Selon vous, est-il possible pour le personnel de suivre </a:t>
            </a:r>
            <a:br>
              <a:rPr lang="fr-CA" b="0" i="0" u="none" kern="100" baseline="0" dirty="0">
                <a:effectLst/>
                <a:latin typeface="Aptos" panose="020B0004020202020204" pitchFamily="34" charset="0"/>
                <a:ea typeface="Aptos" panose="020B0004020202020204" pitchFamily="34" charset="0"/>
                <a:cs typeface="Times New Roman" panose="02020603050405020304" pitchFamily="18" charset="0"/>
              </a:rPr>
            </a:br>
            <a:r>
              <a:rPr lang="fr-ca" b="0" i="0" u="none" kern="100" baseline="0" dirty="0">
                <a:effectLst/>
                <a:latin typeface="Aptos" panose="020B0004020202020204" pitchFamily="34" charset="0"/>
                <a:ea typeface="Aptos" panose="020B0004020202020204" pitchFamily="34" charset="0"/>
                <a:cs typeface="Times New Roman" panose="02020603050405020304" pitchFamily="18" charset="0"/>
              </a:rPr>
              <a:t>le processus </a:t>
            </a:r>
            <a:r>
              <a:rPr lang="fr-ca" b="1" i="0" u="none" kern="100" baseline="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XXX</a:t>
            </a:r>
            <a:r>
              <a:rPr lang="fr-ca" b="0" i="0" u="none" kern="100" baseline="0" dirty="0">
                <a:effectLst/>
                <a:latin typeface="Aptos" panose="020B0004020202020204" pitchFamily="34" charset="0"/>
                <a:ea typeface="Aptos" panose="020B0004020202020204" pitchFamily="34" charset="0"/>
                <a:cs typeface="Times New Roman" panose="02020603050405020304" pitchFamily="18" charset="0"/>
              </a:rPr>
              <a:t> à la lettre en tout temps?</a:t>
            </a:r>
            <a:endParaRPr lang="fr-ca"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lgn="l" rtl="0">
              <a:buFont typeface="+mj-lt"/>
              <a:buAutoNum type="arabicPeriod"/>
            </a:pPr>
            <a:r>
              <a:rPr lang="fr-ca" b="0" i="0" u="none" baseline="0" dirty="0">
                <a:latin typeface="Aptos" panose="020B0004020202020204" pitchFamily="34" charset="0"/>
                <a:ea typeface="Times New Roman" panose="02020603050405020304" pitchFamily="18" charset="0"/>
                <a:cs typeface="Aptos" panose="020B0004020202020204" pitchFamily="34" charset="0"/>
              </a:rPr>
              <a:t>Les résultats de l’audit correspondent-ils davantage </a:t>
            </a:r>
            <a:br>
              <a:rPr lang="fr-CA" b="0" i="0" u="none" baseline="0" dirty="0">
                <a:latin typeface="Aptos" panose="020B0004020202020204" pitchFamily="34" charset="0"/>
                <a:ea typeface="Times New Roman" panose="02020603050405020304" pitchFamily="18" charset="0"/>
                <a:cs typeface="Aptos" panose="020B0004020202020204" pitchFamily="34" charset="0"/>
              </a:rPr>
            </a:br>
            <a:r>
              <a:rPr lang="fr-ca" b="0" i="0" u="none" baseline="0" dirty="0">
                <a:latin typeface="Aptos" panose="020B0004020202020204" pitchFamily="34" charset="0"/>
                <a:ea typeface="Times New Roman" panose="02020603050405020304" pitchFamily="18" charset="0"/>
                <a:cs typeface="Aptos" panose="020B0004020202020204" pitchFamily="34" charset="0"/>
              </a:rPr>
              <a:t>aux attentes ou à la réalité?  </a:t>
            </a:r>
            <a:endParaRPr lang="fr-ca" dirty="0">
              <a:effectLst/>
              <a:latin typeface="Aptos" panose="020B0004020202020204" pitchFamily="34" charset="0"/>
              <a:ea typeface="Times New Roman" panose="02020603050405020304" pitchFamily="18" charset="0"/>
              <a:cs typeface="Aptos" panose="020B0004020202020204" pitchFamily="34" charset="0"/>
            </a:endParaRPr>
          </a:p>
        </p:txBody>
      </p:sp>
      <p:sp>
        <p:nvSpPr>
          <p:cNvPr id="2" name="TextBox 1">
            <a:extLst>
              <a:ext uri="{FF2B5EF4-FFF2-40B4-BE49-F238E27FC236}">
                <a16:creationId xmlns:a16="http://schemas.microsoft.com/office/drawing/2014/main" id="{9042C506-A88A-BF30-8799-2657B0FBAEA3}"/>
              </a:ext>
            </a:extLst>
          </p:cNvPr>
          <p:cNvSpPr txBox="1"/>
          <p:nvPr/>
        </p:nvSpPr>
        <p:spPr>
          <a:xfrm>
            <a:off x="4336146" y="5684550"/>
            <a:ext cx="37229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3200" b="1" i="0" u="none" baseline="0">
                <a:solidFill>
                  <a:srgbClr val="3F358F"/>
                </a:solidFill>
                <a:latin typeface="Arial" panose="020B0604020202020204"/>
                <a:ea typeface="Arial" panose="020B0604020202020204"/>
                <a:cs typeface="Arial" panose="020B0604020202020204"/>
              </a:rPr>
              <a:t>15 </a:t>
            </a:r>
            <a:r>
              <a:rPr kumimoji="0" lang="fr-ca" sz="3200" b="1" i="0" u="none" strike="noStrike" kern="1200" cap="none" spc="0" normalizeH="0" baseline="0">
                <a:ln>
                  <a:noFill/>
                </a:ln>
                <a:solidFill>
                  <a:srgbClr val="3F358F"/>
                </a:solidFill>
                <a:effectLst/>
                <a:uLnTx/>
                <a:uFillTx/>
                <a:latin typeface="Arial" panose="020B0604020202020204"/>
                <a:ea typeface="+mn-ea"/>
                <a:cs typeface="+mn-cs"/>
              </a:rPr>
              <a:t>minutes</a:t>
            </a:r>
            <a:endParaRPr kumimoji="0" lang="fr-ca" sz="3200" b="1" i="0" u="none" strike="noStrike" kern="1200" cap="none" spc="0" normalizeH="0" baseline="0" noProof="0" dirty="0">
              <a:ln>
                <a:noFill/>
              </a:ln>
              <a:solidFill>
                <a:srgbClr val="3F35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93369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6DA51-96F6-04A3-B6F5-B8C1876FD5A2}"/>
              </a:ext>
            </a:extLst>
          </p:cNvPr>
          <p:cNvSpPr>
            <a:spLocks noGrp="1"/>
          </p:cNvSpPr>
          <p:nvPr>
            <p:ph type="title" idx="4294967295"/>
          </p:nvPr>
        </p:nvSpPr>
        <p:spPr>
          <a:xfrm>
            <a:off x="1128713" y="508000"/>
            <a:ext cx="10411646" cy="1076325"/>
          </a:xfrm>
        </p:spPr>
        <p:txBody>
          <a:bodyPr>
            <a:normAutofit fontScale="90000"/>
          </a:bodyPr>
          <a:lstStyle/>
          <a:p>
            <a:pPr algn="l" rtl="0"/>
            <a:r>
              <a:rPr lang="fr-ca" b="1" i="0" u="none" baseline="0" dirty="0">
                <a:solidFill>
                  <a:schemeClr val="accent1"/>
                </a:solidFill>
              </a:rPr>
              <a:t>Conséquences imprévues des mesures de la fiabilité </a:t>
            </a:r>
            <a:endParaRPr lang="fr-ca" dirty="0">
              <a:solidFill>
                <a:schemeClr val="accent1"/>
              </a:solidFill>
            </a:endParaRPr>
          </a:p>
        </p:txBody>
      </p:sp>
      <p:sp>
        <p:nvSpPr>
          <p:cNvPr id="3" name="Content Placeholder 2">
            <a:extLst>
              <a:ext uri="{FF2B5EF4-FFF2-40B4-BE49-F238E27FC236}">
                <a16:creationId xmlns:a16="http://schemas.microsoft.com/office/drawing/2014/main" id="{75EA7444-2DC0-B824-217D-D2EAC734C544}"/>
              </a:ext>
            </a:extLst>
          </p:cNvPr>
          <p:cNvSpPr>
            <a:spLocks noGrp="1"/>
          </p:cNvSpPr>
          <p:nvPr>
            <p:ph idx="4294967295"/>
          </p:nvPr>
        </p:nvSpPr>
        <p:spPr>
          <a:xfrm>
            <a:off x="1128714" y="1673225"/>
            <a:ext cx="10203316" cy="4233863"/>
          </a:xfrm>
        </p:spPr>
        <p:txBody>
          <a:bodyPr>
            <a:normAutofit/>
          </a:bodyPr>
          <a:lstStyle/>
          <a:p>
            <a:pPr marL="0" indent="0" algn="l" rtl="0">
              <a:buNone/>
            </a:pPr>
            <a:r>
              <a:rPr lang="fr-ca" sz="2800" b="0" i="0" u="none" baseline="0" dirty="0">
                <a:latin typeface="Aptos" panose="020B0004020202020204" pitchFamily="34" charset="0"/>
                <a:ea typeface="Times New Roman" panose="02020603050405020304" pitchFamily="18" charset="0"/>
                <a:cs typeface="Aptos" panose="020B0004020202020204" pitchFamily="34" charset="0"/>
              </a:rPr>
              <a:t>1. Indiquez les mesures de fiabilité associées au processus que vous avez sélectionné et qui sont utilisées par votre organisme (ou votre équipe). </a:t>
            </a:r>
          </a:p>
          <a:p>
            <a:pPr marL="0" indent="0" algn="l" rtl="0">
              <a:buNone/>
            </a:pPr>
            <a:r>
              <a:rPr lang="fr-ca" sz="2800" b="0" i="0" u="none" baseline="0" dirty="0">
                <a:latin typeface="Aptos" panose="020B0004020202020204" pitchFamily="34" charset="0"/>
                <a:ea typeface="Times New Roman" panose="02020603050405020304" pitchFamily="18" charset="0"/>
                <a:cs typeface="Aptos" panose="020B0004020202020204" pitchFamily="34" charset="0"/>
              </a:rPr>
              <a:t>2. Pensez aux exemples de conséquences imprévues des mesures de la fiabilité : </a:t>
            </a:r>
          </a:p>
          <a:p>
            <a:pPr lvl="1" algn="l" rtl="0">
              <a:lnSpc>
                <a:spcPct val="115000"/>
              </a:lnSpc>
              <a:spcAft>
                <a:spcPts val="800"/>
              </a:spcAft>
            </a:pPr>
            <a:r>
              <a:rPr lang="fr-ca" sz="2800" b="0" i="0" u="none" kern="100" baseline="0" dirty="0">
                <a:latin typeface="Aptos" panose="020B0004020202020204" pitchFamily="34" charset="0"/>
                <a:cs typeface="Times New Roman" panose="02020603050405020304" pitchFamily="18" charset="0"/>
              </a:rPr>
              <a:t>Est-ce que votre façon actuelle de mesurer et de surveiller </a:t>
            </a:r>
            <a:br>
              <a:rPr lang="fr-CA" sz="2800" b="0" i="0" u="none" kern="100" baseline="0" dirty="0">
                <a:latin typeface="Aptos" panose="020B0004020202020204" pitchFamily="34" charset="0"/>
                <a:cs typeface="Times New Roman" panose="02020603050405020304" pitchFamily="18" charset="0"/>
              </a:rPr>
            </a:br>
            <a:r>
              <a:rPr lang="fr-ca" sz="2800" b="0" i="0" u="none" kern="100" baseline="0" dirty="0">
                <a:latin typeface="Aptos" panose="020B0004020202020204" pitchFamily="34" charset="0"/>
                <a:cs typeface="Times New Roman" panose="02020603050405020304" pitchFamily="18" charset="0"/>
              </a:rPr>
              <a:t>le processus </a:t>
            </a:r>
            <a:r>
              <a:rPr lang="fr-ca" sz="2800" b="1" i="0" u="none" kern="100" baseline="0" dirty="0">
                <a:solidFill>
                  <a:schemeClr val="accent2">
                    <a:lumMod val="75000"/>
                  </a:schemeClr>
                </a:solidFill>
                <a:latin typeface="Aptos" panose="020B0004020202020204" pitchFamily="34" charset="0"/>
                <a:cs typeface="Times New Roman" panose="02020603050405020304" pitchFamily="18" charset="0"/>
              </a:rPr>
              <a:t>XXX</a:t>
            </a:r>
            <a:r>
              <a:rPr lang="fr-ca" sz="2800" b="0" i="0" u="none" kern="100" baseline="0" dirty="0">
                <a:latin typeface="Aptos" panose="020B0004020202020204" pitchFamily="34" charset="0"/>
                <a:cs typeface="Times New Roman" panose="02020603050405020304" pitchFamily="18" charset="0"/>
              </a:rPr>
              <a:t> entraîne des conséquences imprévues?</a:t>
            </a:r>
          </a:p>
          <a:p>
            <a:pPr lvl="1" algn="l" rtl="0">
              <a:lnSpc>
                <a:spcPct val="115000"/>
              </a:lnSpc>
              <a:spcAft>
                <a:spcPts val="800"/>
              </a:spcAft>
            </a:pPr>
            <a:r>
              <a:rPr lang="fr-ca" sz="2800" b="0" i="0" u="none" kern="100" baseline="0" dirty="0">
                <a:latin typeface="Aptos" panose="020B0004020202020204" pitchFamily="34" charset="0"/>
                <a:cs typeface="Times New Roman" panose="02020603050405020304" pitchFamily="18" charset="0"/>
              </a:rPr>
              <a:t>Le cas échéant, quelles sont ces conséquences? </a:t>
            </a:r>
            <a:endParaRPr lang="fr-ca" sz="2800" kern="100" dirty="0">
              <a:latin typeface="Aptos" panose="020B0004020202020204" pitchFamily="34" charset="0"/>
              <a:cs typeface="Times New Roman" panose="02020603050405020304" pitchFamily="18" charset="0"/>
            </a:endParaRPr>
          </a:p>
          <a:p>
            <a:endParaRPr lang="fr-ca" dirty="0"/>
          </a:p>
        </p:txBody>
      </p:sp>
      <p:sp>
        <p:nvSpPr>
          <p:cNvPr id="5" name="TextBox 4">
            <a:extLst>
              <a:ext uri="{FF2B5EF4-FFF2-40B4-BE49-F238E27FC236}">
                <a16:creationId xmlns:a16="http://schemas.microsoft.com/office/drawing/2014/main" id="{C7E0759E-C2D0-B707-528D-E63D1EF59995}"/>
              </a:ext>
            </a:extLst>
          </p:cNvPr>
          <p:cNvSpPr txBox="1"/>
          <p:nvPr/>
        </p:nvSpPr>
        <p:spPr>
          <a:xfrm>
            <a:off x="4336146" y="5684550"/>
            <a:ext cx="37229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3200" b="1" i="0" u="none" baseline="0">
                <a:solidFill>
                  <a:srgbClr val="3F358F"/>
                </a:solidFill>
                <a:latin typeface="Arial" panose="020B0604020202020204"/>
                <a:ea typeface="Arial" panose="020B0604020202020204"/>
                <a:cs typeface="Arial" panose="020B0604020202020204"/>
              </a:rPr>
              <a:t>10 </a:t>
            </a:r>
            <a:r>
              <a:rPr kumimoji="0" lang="fr-ca" sz="3200" b="1" i="0" u="none" strike="noStrike" kern="1200" cap="none" spc="0" normalizeH="0" baseline="0">
                <a:ln>
                  <a:noFill/>
                </a:ln>
                <a:solidFill>
                  <a:srgbClr val="3F358F"/>
                </a:solidFill>
                <a:effectLst/>
                <a:uLnTx/>
                <a:uFillTx/>
                <a:latin typeface="Arial" panose="020B0604020202020204"/>
                <a:ea typeface="+mn-ea"/>
                <a:cs typeface="+mn-cs"/>
              </a:rPr>
              <a:t>minutes</a:t>
            </a:r>
            <a:endParaRPr kumimoji="0" lang="fr-ca" sz="3200" b="1" i="0" u="none" strike="noStrike" kern="1200" cap="none" spc="0" normalizeH="0" baseline="0" noProof="0" dirty="0">
              <a:ln>
                <a:noFill/>
              </a:ln>
              <a:solidFill>
                <a:srgbClr val="3F35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98090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AC12D-0649-C0B9-0A4F-DD00EF3E16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88E92-19AE-AB73-F64C-B3A40CAFD80F}"/>
              </a:ext>
            </a:extLst>
          </p:cNvPr>
          <p:cNvSpPr>
            <a:spLocks noGrp="1"/>
          </p:cNvSpPr>
          <p:nvPr>
            <p:ph type="title" idx="4294967295"/>
          </p:nvPr>
        </p:nvSpPr>
        <p:spPr>
          <a:xfrm>
            <a:off x="1128713" y="508000"/>
            <a:ext cx="11063287" cy="1076325"/>
          </a:xfrm>
        </p:spPr>
        <p:txBody>
          <a:bodyPr/>
          <a:lstStyle/>
          <a:p>
            <a:pPr algn="l" rtl="0"/>
            <a:r>
              <a:rPr lang="fr-ca" b="1" i="0" u="none" baseline="0">
                <a:solidFill>
                  <a:schemeClr val="accent1"/>
                </a:solidFill>
              </a:rPr>
              <a:t>Stratégies et solutions </a:t>
            </a:r>
            <a:endParaRPr lang="fr-ca">
              <a:solidFill>
                <a:schemeClr val="accent1"/>
              </a:solidFill>
            </a:endParaRPr>
          </a:p>
        </p:txBody>
      </p:sp>
      <p:sp>
        <p:nvSpPr>
          <p:cNvPr id="3" name="Content Placeholder 2">
            <a:extLst>
              <a:ext uri="{FF2B5EF4-FFF2-40B4-BE49-F238E27FC236}">
                <a16:creationId xmlns:a16="http://schemas.microsoft.com/office/drawing/2014/main" id="{1375F3DD-AEEA-114F-A4F1-72000914566E}"/>
              </a:ext>
            </a:extLst>
          </p:cNvPr>
          <p:cNvSpPr>
            <a:spLocks noGrp="1"/>
          </p:cNvSpPr>
          <p:nvPr>
            <p:ph idx="4294967295"/>
          </p:nvPr>
        </p:nvSpPr>
        <p:spPr>
          <a:xfrm>
            <a:off x="1128714" y="1673225"/>
            <a:ext cx="9239930" cy="4233863"/>
          </a:xfrm>
        </p:spPr>
        <p:txBody>
          <a:bodyPr/>
          <a:lstStyle/>
          <a:p>
            <a:pPr marL="971550" lvl="1" indent="-514350" algn="l" rtl="0">
              <a:lnSpc>
                <a:spcPct val="115000"/>
              </a:lnSpc>
              <a:spcAft>
                <a:spcPts val="800"/>
              </a:spcAft>
              <a:buFont typeface="+mj-lt"/>
              <a:buAutoNum type="arabicPeriod"/>
            </a:pPr>
            <a:r>
              <a:rPr lang="fr-ca" sz="2800" b="0" i="0" u="none" kern="100" baseline="0" dirty="0">
                <a:effectLst/>
                <a:latin typeface="Aptos" panose="020B0004020202020204" pitchFamily="34" charset="0"/>
                <a:ea typeface="Aptos" panose="020B0004020202020204" pitchFamily="34" charset="0"/>
                <a:cs typeface="Times New Roman" panose="02020603050405020304" pitchFamily="18" charset="0"/>
              </a:rPr>
              <a:t>Compte tenu de vos observations, que pourriez-vous faire différemment à l’avenir pour améliorer la fiabilité du processus?</a:t>
            </a:r>
            <a:endParaRPr lang="fr-ca" sz="2800" kern="100" dirty="0">
              <a:effectLst/>
              <a:latin typeface="Aptos" panose="020B0004020202020204" pitchFamily="34" charset="0"/>
              <a:ea typeface="Aptos" panose="020B0004020202020204" pitchFamily="34" charset="0"/>
              <a:cs typeface="Times New Roman" panose="02020603050405020304" pitchFamily="18" charset="0"/>
            </a:endParaRPr>
          </a:p>
          <a:p>
            <a:pPr marL="971550" lvl="1" indent="-514350" algn="l" rtl="0">
              <a:lnSpc>
                <a:spcPct val="115000"/>
              </a:lnSpc>
              <a:spcAft>
                <a:spcPts val="800"/>
              </a:spcAft>
              <a:buFont typeface="+mj-lt"/>
              <a:buAutoNum type="arabicPeriod"/>
            </a:pPr>
            <a:r>
              <a:rPr lang="fr-ca" sz="2800" b="0" i="0" u="none" kern="100" baseline="0" dirty="0">
                <a:effectLst/>
                <a:latin typeface="Aptos" panose="020B0004020202020204" pitchFamily="34" charset="0"/>
                <a:ea typeface="Aptos" panose="020B0004020202020204" pitchFamily="34" charset="0"/>
                <a:cs typeface="Times New Roman" panose="02020603050405020304" pitchFamily="18" charset="0"/>
              </a:rPr>
              <a:t>De quelle manière votre organisme pourrait-il améliorer son approche en matière de mesure </a:t>
            </a:r>
            <a:br>
              <a:rPr lang="fr-CA" sz="2800" b="0" i="0" u="none" kern="100" baseline="0" dirty="0">
                <a:effectLst/>
                <a:latin typeface="Aptos" panose="020B0004020202020204" pitchFamily="34" charset="0"/>
                <a:ea typeface="Aptos" panose="020B0004020202020204" pitchFamily="34" charset="0"/>
                <a:cs typeface="Times New Roman" panose="02020603050405020304" pitchFamily="18" charset="0"/>
              </a:rPr>
            </a:br>
            <a:r>
              <a:rPr lang="fr-ca" sz="2800" b="0" i="0" u="none" kern="100" baseline="0" dirty="0">
                <a:effectLst/>
                <a:latin typeface="Aptos" panose="020B0004020202020204" pitchFamily="34" charset="0"/>
                <a:ea typeface="Aptos" panose="020B0004020202020204" pitchFamily="34" charset="0"/>
                <a:cs typeface="Times New Roman" panose="02020603050405020304" pitchFamily="18" charset="0"/>
              </a:rPr>
              <a:t>et de surveillance de ce processus? </a:t>
            </a:r>
            <a:endParaRPr lang="fr-ca"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ca" dirty="0"/>
          </a:p>
        </p:txBody>
      </p:sp>
      <p:sp>
        <p:nvSpPr>
          <p:cNvPr id="5" name="TextBox 4">
            <a:extLst>
              <a:ext uri="{FF2B5EF4-FFF2-40B4-BE49-F238E27FC236}">
                <a16:creationId xmlns:a16="http://schemas.microsoft.com/office/drawing/2014/main" id="{57E4F13D-236F-6161-26CB-F5478604DD48}"/>
              </a:ext>
            </a:extLst>
          </p:cNvPr>
          <p:cNvSpPr txBox="1"/>
          <p:nvPr/>
        </p:nvSpPr>
        <p:spPr>
          <a:xfrm>
            <a:off x="4336146" y="5684550"/>
            <a:ext cx="37229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3200" b="1" i="0" u="none" baseline="0">
                <a:solidFill>
                  <a:srgbClr val="3F358F"/>
                </a:solidFill>
                <a:latin typeface="Arial" panose="020B0604020202020204"/>
                <a:ea typeface="Arial" panose="020B0604020202020204"/>
                <a:cs typeface="Arial" panose="020B0604020202020204"/>
              </a:rPr>
              <a:t>10 </a:t>
            </a:r>
            <a:r>
              <a:rPr kumimoji="0" lang="fr-ca" sz="3200" b="1" i="0" u="none" strike="noStrike" kern="1200" cap="none" spc="0" normalizeH="0" baseline="0">
                <a:ln>
                  <a:noFill/>
                </a:ln>
                <a:solidFill>
                  <a:srgbClr val="3F358F"/>
                </a:solidFill>
                <a:effectLst/>
                <a:uLnTx/>
                <a:uFillTx/>
                <a:latin typeface="Arial" panose="020B0604020202020204"/>
                <a:ea typeface="+mn-ea"/>
                <a:cs typeface="+mn-cs"/>
              </a:rPr>
              <a:t>minutes</a:t>
            </a:r>
            <a:endParaRPr kumimoji="0" lang="fr-ca" sz="3200" b="1" i="0" u="none" strike="noStrike" kern="1200" cap="none" spc="0" normalizeH="0" baseline="0" noProof="0" dirty="0">
              <a:ln>
                <a:noFill/>
              </a:ln>
              <a:solidFill>
                <a:srgbClr val="3F35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54548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EC559-BAA9-A338-6E95-952FE67A9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5EEBBB-020D-E5E3-87F7-A2A6217335E5}"/>
              </a:ext>
            </a:extLst>
          </p:cNvPr>
          <p:cNvSpPr>
            <a:spLocks noGrp="1"/>
          </p:cNvSpPr>
          <p:nvPr>
            <p:ph type="title" idx="4294967295"/>
          </p:nvPr>
        </p:nvSpPr>
        <p:spPr>
          <a:xfrm>
            <a:off x="1128713" y="508000"/>
            <a:ext cx="11063287" cy="1076325"/>
          </a:xfrm>
        </p:spPr>
        <p:txBody>
          <a:bodyPr/>
          <a:lstStyle/>
          <a:p>
            <a:pPr algn="l" rtl="0"/>
            <a:r>
              <a:rPr lang="fr-ca" b="1" i="0" u="none" baseline="0">
                <a:solidFill>
                  <a:schemeClr val="accent1"/>
                </a:solidFill>
              </a:rPr>
              <a:t>Débreffage</a:t>
            </a:r>
            <a:endParaRPr lang="fr-ca">
              <a:solidFill>
                <a:schemeClr val="accent1"/>
              </a:solidFill>
            </a:endParaRPr>
          </a:p>
        </p:txBody>
      </p:sp>
      <p:sp>
        <p:nvSpPr>
          <p:cNvPr id="3" name="Content Placeholder 2">
            <a:extLst>
              <a:ext uri="{FF2B5EF4-FFF2-40B4-BE49-F238E27FC236}">
                <a16:creationId xmlns:a16="http://schemas.microsoft.com/office/drawing/2014/main" id="{38DF635D-6D08-3765-FD5C-4E6BE3332639}"/>
              </a:ext>
            </a:extLst>
          </p:cNvPr>
          <p:cNvSpPr>
            <a:spLocks noGrp="1"/>
          </p:cNvSpPr>
          <p:nvPr>
            <p:ph idx="4294967295"/>
          </p:nvPr>
        </p:nvSpPr>
        <p:spPr>
          <a:xfrm>
            <a:off x="1128714" y="1673225"/>
            <a:ext cx="9533844" cy="4233863"/>
          </a:xfrm>
        </p:spPr>
        <p:txBody>
          <a:bodyPr>
            <a:normAutofit/>
          </a:bodyPr>
          <a:lstStyle/>
          <a:p>
            <a:pPr marL="971550" lvl="1" indent="-514350" algn="l" rtl="0">
              <a:lnSpc>
                <a:spcPct val="115000"/>
              </a:lnSpc>
              <a:spcAft>
                <a:spcPts val="800"/>
              </a:spcAft>
              <a:buFont typeface="+mj-lt"/>
              <a:buAutoNum type="arabicPeriod"/>
            </a:pPr>
            <a:r>
              <a:rPr lang="fr-ca" sz="2800" b="0" i="0" u="none" kern="100" baseline="0">
                <a:effectLst/>
                <a:latin typeface="Aptos" panose="020B0004020202020204" pitchFamily="34" charset="0"/>
                <a:ea typeface="Aptos" panose="020B0004020202020204" pitchFamily="34" charset="0"/>
                <a:cs typeface="Times New Roman" panose="02020603050405020304" pitchFamily="18" charset="0"/>
              </a:rPr>
              <a:t>Quels</a:t>
            </a:r>
            <a:r>
              <a:rPr lang="fr-ca" sz="2800" b="0" i="0" u="none" kern="100" baseline="0">
                <a:latin typeface="Aptos" panose="020B0004020202020204" pitchFamily="34" charset="0"/>
                <a:ea typeface="Aptos" panose="020B0004020202020204" pitchFamily="34" charset="0"/>
                <a:cs typeface="Times New Roman" panose="02020603050405020304" pitchFamily="18" charset="0"/>
              </a:rPr>
              <a:t> écarts avez-vous relevés entre les attentes liées au travail et la réalité?</a:t>
            </a:r>
          </a:p>
          <a:p>
            <a:pPr marL="971550" lvl="1" indent="-514350" algn="l" rtl="0">
              <a:lnSpc>
                <a:spcPct val="115000"/>
              </a:lnSpc>
              <a:spcAft>
                <a:spcPts val="800"/>
              </a:spcAft>
              <a:buFont typeface="+mj-lt"/>
              <a:buAutoNum type="arabicPeriod"/>
            </a:pPr>
            <a:r>
              <a:rPr lang="fr-ca" sz="2800" b="0" i="0" u="none" kern="100" baseline="0">
                <a:effectLst/>
                <a:latin typeface="Aptos" panose="020B0004020202020204" pitchFamily="34" charset="0"/>
                <a:ea typeface="Aptos" panose="020B0004020202020204" pitchFamily="34" charset="0"/>
                <a:cs typeface="Times New Roman" panose="02020603050405020304" pitchFamily="18" charset="0"/>
              </a:rPr>
              <a:t>Quelles</a:t>
            </a:r>
            <a:r>
              <a:rPr lang="fr-ca" sz="2800" b="0" i="0" u="none" kern="100" baseline="0">
                <a:latin typeface="Aptos" panose="020B0004020202020204" pitchFamily="34" charset="0"/>
                <a:ea typeface="Aptos" panose="020B0004020202020204" pitchFamily="34" charset="0"/>
                <a:cs typeface="Times New Roman" panose="02020603050405020304" pitchFamily="18" charset="0"/>
              </a:rPr>
              <a:t> conséquences imprévues avez-vous relevées?</a:t>
            </a:r>
          </a:p>
          <a:p>
            <a:pPr marL="971550" lvl="1" indent="-514350" algn="l" rtl="0">
              <a:lnSpc>
                <a:spcPct val="115000"/>
              </a:lnSpc>
              <a:spcAft>
                <a:spcPts val="800"/>
              </a:spcAft>
              <a:buFont typeface="+mj-lt"/>
              <a:buAutoNum type="arabicPeriod"/>
            </a:pPr>
            <a:r>
              <a:rPr lang="fr-ca" sz="2800" b="0" i="0" u="none" kern="100" baseline="0">
                <a:effectLst/>
                <a:latin typeface="Aptos" panose="020B0004020202020204" pitchFamily="34" charset="0"/>
                <a:ea typeface="Aptos" panose="020B0004020202020204" pitchFamily="34" charset="0"/>
                <a:cs typeface="Times New Roman" panose="02020603050405020304" pitchFamily="18" charset="0"/>
              </a:rPr>
              <a:t>Quelles stratégies ou solutions avez-vous trouvées?</a:t>
            </a:r>
          </a:p>
          <a:p>
            <a:pPr marL="971550" lvl="1" indent="-514350" algn="l" rtl="0">
              <a:lnSpc>
                <a:spcPct val="115000"/>
              </a:lnSpc>
              <a:spcAft>
                <a:spcPts val="800"/>
              </a:spcAft>
              <a:buFont typeface="+mj-lt"/>
              <a:buAutoNum type="arabicPeriod"/>
            </a:pPr>
            <a:r>
              <a:rPr lang="fr-ca" sz="2800" b="0" i="0" u="none" kern="100" baseline="0">
                <a:latin typeface="Aptos" panose="020B0004020202020204" pitchFamily="34" charset="0"/>
                <a:ea typeface="Aptos" panose="020B0004020202020204" pitchFamily="34" charset="0"/>
                <a:cs typeface="Times New Roman" panose="02020603050405020304" pitchFamily="18" charset="0"/>
              </a:rPr>
              <a:t>Quelles mesures prévoyez-vous prendre? </a:t>
            </a:r>
            <a:endParaRPr lang="fr-ca" sz="2800" kern="100">
              <a:effectLst/>
              <a:latin typeface="Aptos" panose="020B0004020202020204" pitchFamily="34" charset="0"/>
              <a:ea typeface="Aptos" panose="020B0004020202020204" pitchFamily="34" charset="0"/>
              <a:cs typeface="Times New Roman" panose="02020603050405020304" pitchFamily="18" charset="0"/>
            </a:endParaRPr>
          </a:p>
          <a:p>
            <a:endParaRPr lang="fr-ca"/>
          </a:p>
        </p:txBody>
      </p:sp>
      <p:sp>
        <p:nvSpPr>
          <p:cNvPr id="5" name="TextBox 4">
            <a:extLst>
              <a:ext uri="{FF2B5EF4-FFF2-40B4-BE49-F238E27FC236}">
                <a16:creationId xmlns:a16="http://schemas.microsoft.com/office/drawing/2014/main" id="{3DB5172F-0BD0-519E-141A-750FAC630904}"/>
              </a:ext>
            </a:extLst>
          </p:cNvPr>
          <p:cNvSpPr txBox="1"/>
          <p:nvPr/>
        </p:nvSpPr>
        <p:spPr>
          <a:xfrm>
            <a:off x="4336146" y="5684550"/>
            <a:ext cx="37229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3200" b="1" i="0" u="none" baseline="0">
                <a:solidFill>
                  <a:srgbClr val="3F358F"/>
                </a:solidFill>
                <a:latin typeface="Arial" panose="020B0604020202020204"/>
                <a:ea typeface="Arial" panose="020B0604020202020204"/>
                <a:cs typeface="Arial" panose="020B0604020202020204"/>
              </a:rPr>
              <a:t>15 </a:t>
            </a:r>
            <a:r>
              <a:rPr kumimoji="0" lang="fr-ca" sz="3200" b="1" i="0" u="none" strike="noStrike" kern="1200" cap="none" spc="0" normalizeH="0" baseline="0">
                <a:ln>
                  <a:noFill/>
                </a:ln>
                <a:solidFill>
                  <a:srgbClr val="3F358F"/>
                </a:solidFill>
                <a:effectLst/>
                <a:uLnTx/>
                <a:uFillTx/>
                <a:latin typeface="Arial" panose="020B0604020202020204"/>
                <a:ea typeface="+mn-ea"/>
                <a:cs typeface="+mn-cs"/>
              </a:rPr>
              <a:t>minutes</a:t>
            </a:r>
            <a:endParaRPr kumimoji="0" lang="fr-ca" sz="3200" b="1" i="0" u="none" strike="noStrike" kern="1200" cap="none" spc="0" normalizeH="0" baseline="0" noProof="0" dirty="0">
              <a:ln>
                <a:noFill/>
              </a:ln>
              <a:solidFill>
                <a:srgbClr val="3F35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949162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D7C2E0-46B1-8355-ACC5-4F3345FE7A5D}"/>
              </a:ext>
            </a:extLst>
          </p:cNvPr>
          <p:cNvSpPr>
            <a:spLocks noGrp="1"/>
          </p:cNvSpPr>
          <p:nvPr>
            <p:ph type="sldNum" sz="quarter" idx="12"/>
          </p:nvPr>
        </p:nvSpPr>
        <p:spPr/>
        <p:txBody>
          <a:bodyPr/>
          <a:lstStyle/>
          <a:p>
            <a:pPr algn="r" rtl="0"/>
            <a:fld id="{7D0AB2B7-A222-44FF-B180-C8F0FD623967}" type="slidenum">
              <a:rPr/>
              <a:t>3</a:t>
            </a:fld>
            <a:endParaRPr lang="fr-ca"/>
          </a:p>
        </p:txBody>
      </p:sp>
      <p:sp>
        <p:nvSpPr>
          <p:cNvPr id="6" name="TextBox 5">
            <a:extLst>
              <a:ext uri="{FF2B5EF4-FFF2-40B4-BE49-F238E27FC236}">
                <a16:creationId xmlns:a16="http://schemas.microsoft.com/office/drawing/2014/main" id="{48B81232-9609-C01F-49A1-C28A20726942}"/>
              </a:ext>
            </a:extLst>
          </p:cNvPr>
          <p:cNvSpPr txBox="1"/>
          <p:nvPr/>
        </p:nvSpPr>
        <p:spPr>
          <a:xfrm>
            <a:off x="838200" y="3771270"/>
            <a:ext cx="5536504" cy="1061829"/>
          </a:xfrm>
          <a:prstGeom prst="rect">
            <a:avLst/>
          </a:prstGeom>
          <a:noFill/>
        </p:spPr>
        <p:txBody>
          <a:bodyPr wrap="square" rtlCol="0">
            <a:spAutoFit/>
          </a:bodyPr>
          <a:lstStyle/>
          <a:p>
            <a:pPr algn="l" rtl="0"/>
            <a:r>
              <a:rPr lang="fr-ca" sz="1500" b="0" i="0" u="none" baseline="0">
                <a:hlinkClick r:id="rId3">
                  <a:extLst>
                    <a:ext uri="{A12FA001-AC4F-418D-AE19-62706E023703}">
                      <ahyp:hlinkClr xmlns:ahyp="http://schemas.microsoft.com/office/drawing/2018/hyperlinkcolor" val="tx"/>
                    </a:ext>
                  </a:extLst>
                </a:hlinkClick>
              </a:rPr>
              <a:t>The measurement and </a:t>
            </a:r>
            <a:br>
              <a:rPr lang="fr-ca" sz="1500" dirty="0">
                <a:hlinkClick r:id="rId3">
                  <a:extLst>
                    <a:ext uri="{A12FA001-AC4F-418D-AE19-62706E023703}">
                      <ahyp:hlinkClr xmlns:ahyp="http://schemas.microsoft.com/office/drawing/2018/hyperlinkcolor" val="tx"/>
                    </a:ext>
                  </a:extLst>
                </a:hlinkClick>
              </a:rPr>
            </a:br>
            <a:r>
              <a:rPr lang="fr-ca" sz="1500" b="0" i="0" u="none" baseline="0">
                <a:hlinkClick r:id="rId3">
                  <a:extLst>
                    <a:ext uri="{A12FA001-AC4F-418D-AE19-62706E023703}">
                      <ahyp:hlinkClr xmlns:ahyp="http://schemas.microsoft.com/office/drawing/2018/hyperlinkcolor" val="tx"/>
                    </a:ext>
                  </a:extLst>
                </a:hlinkClick>
              </a:rPr>
              <a:t>monitoring of safety – </a:t>
            </a:r>
            <a:br>
              <a:rPr lang="fr-ca" sz="1500" dirty="0">
                <a:hlinkClick r:id="rId3">
                  <a:extLst>
                    <a:ext uri="{A12FA001-AC4F-418D-AE19-62706E023703}">
                      <ahyp:hlinkClr xmlns:ahyp="http://schemas.microsoft.com/office/drawing/2018/hyperlinkcolor" val="tx"/>
                    </a:ext>
                  </a:extLst>
                </a:hlinkClick>
              </a:rPr>
            </a:br>
            <a:r>
              <a:rPr lang="fr-ca" sz="1500" b="0" i="0" u="none" baseline="0">
                <a:hlinkClick r:id="rId3">
                  <a:extLst>
                    <a:ext uri="{A12FA001-AC4F-418D-AE19-62706E023703}">
                      <ahyp:hlinkClr xmlns:ahyp="http://schemas.microsoft.com/office/drawing/2018/hyperlinkcolor" val="tx"/>
                    </a:ext>
                  </a:extLst>
                </a:hlinkClick>
              </a:rPr>
              <a:t>The Health Foundation</a:t>
            </a:r>
            <a:endParaRPr lang="fr-ca" sz="1500" dirty="0"/>
          </a:p>
          <a:p>
            <a:endParaRPr lang="fr-ca" dirty="0"/>
          </a:p>
        </p:txBody>
      </p:sp>
      <p:sp>
        <p:nvSpPr>
          <p:cNvPr id="3" name="Title 3">
            <a:extLst>
              <a:ext uri="{FF2B5EF4-FFF2-40B4-BE49-F238E27FC236}">
                <a16:creationId xmlns:a16="http://schemas.microsoft.com/office/drawing/2014/main" id="{C9CD475D-E4DB-E4B5-ADD7-1BC1519FD576}"/>
              </a:ext>
            </a:extLst>
          </p:cNvPr>
          <p:cNvSpPr txBox="1">
            <a:spLocks noGrp="1"/>
          </p:cNvSpPr>
          <p:nvPr>
            <p:ph type="title" idx="4294967295"/>
          </p:nvPr>
        </p:nvSpPr>
        <p:spPr>
          <a:xfrm>
            <a:off x="838200" y="850509"/>
            <a:ext cx="4472836" cy="25784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fr-ca" sz="4400" b="1" i="0" u="none" strike="noStrike" kern="1200" cap="none" spc="0" normalizeH="0" baseline="0">
                <a:ln>
                  <a:noFill/>
                </a:ln>
                <a:solidFill>
                  <a:schemeClr val="accent1"/>
                </a:solidFill>
                <a:effectLst/>
                <a:uLnTx/>
                <a:uFillTx/>
                <a:latin typeface="Arial"/>
                <a:ea typeface="+mj-ea"/>
                <a:cs typeface="Arial"/>
              </a:rPr>
              <a:t>Cadre de mesure et de surveillance </a:t>
            </a:r>
            <a:br>
              <a:rPr kumimoji="0" lang="fr-ca" sz="4400" b="1" i="0" u="none" strike="noStrike" kern="1200" cap="none" spc="0" normalizeH="0" baseline="0" noProof="0">
                <a:ln>
                  <a:noFill/>
                </a:ln>
                <a:solidFill>
                  <a:schemeClr val="accent1"/>
                </a:solidFill>
                <a:effectLst/>
                <a:uLnTx/>
                <a:uFillTx/>
                <a:latin typeface="Arial"/>
                <a:ea typeface="+mj-ea"/>
                <a:cs typeface="Arial"/>
              </a:rPr>
            </a:br>
            <a:r>
              <a:rPr kumimoji="0" lang="fr-ca" sz="4400" b="1" i="0" u="none" strike="noStrike" kern="1200" cap="none" spc="0" normalizeH="0" baseline="0">
                <a:ln>
                  <a:noFill/>
                </a:ln>
                <a:solidFill>
                  <a:schemeClr val="accent1"/>
                </a:solidFill>
                <a:effectLst/>
                <a:uLnTx/>
                <a:uFillTx/>
                <a:latin typeface="Arial"/>
                <a:ea typeface="+mj-ea"/>
                <a:cs typeface="Arial"/>
              </a:rPr>
              <a:t>de la sécurité</a:t>
            </a:r>
          </a:p>
        </p:txBody>
      </p:sp>
      <p:sp>
        <p:nvSpPr>
          <p:cNvPr id="19" name="Oval 18">
            <a:extLst>
              <a:ext uri="{FF2B5EF4-FFF2-40B4-BE49-F238E27FC236}">
                <a16:creationId xmlns:a16="http://schemas.microsoft.com/office/drawing/2014/main" id="{4C7365AF-0542-07D9-C026-763FF70BBA8B}"/>
              </a:ext>
            </a:extLst>
          </p:cNvPr>
          <p:cNvSpPr/>
          <p:nvPr/>
        </p:nvSpPr>
        <p:spPr>
          <a:xfrm>
            <a:off x="6230456" y="1805840"/>
            <a:ext cx="3736181" cy="373618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ardrop 19">
            <a:extLst>
              <a:ext uri="{FF2B5EF4-FFF2-40B4-BE49-F238E27FC236}">
                <a16:creationId xmlns:a16="http://schemas.microsoft.com/office/drawing/2014/main" id="{48AD791C-BF5A-A749-2CDB-F45D84A2A736}"/>
              </a:ext>
            </a:extLst>
          </p:cNvPr>
          <p:cNvSpPr/>
          <p:nvPr/>
        </p:nvSpPr>
        <p:spPr>
          <a:xfrm rot="13055500">
            <a:off x="9273179" y="2454685"/>
            <a:ext cx="1460673" cy="1460673"/>
          </a:xfrm>
          <a:prstGeom prst="teardrop">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1" name="Teardrop 20">
            <a:extLst>
              <a:ext uri="{FF2B5EF4-FFF2-40B4-BE49-F238E27FC236}">
                <a16:creationId xmlns:a16="http://schemas.microsoft.com/office/drawing/2014/main" id="{3A241231-60D4-C3C0-9FAB-A5C9E9BBE8C8}"/>
              </a:ext>
            </a:extLst>
          </p:cNvPr>
          <p:cNvSpPr/>
          <p:nvPr/>
        </p:nvSpPr>
        <p:spPr>
          <a:xfrm rot="16200000">
            <a:off x="8590674" y="4318157"/>
            <a:ext cx="1460673" cy="1460673"/>
          </a:xfrm>
          <a:prstGeom prst="teardrop">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903A2DE4-A5A9-A856-19D3-D9DACA373018}"/>
              </a:ext>
            </a:extLst>
          </p:cNvPr>
          <p:cNvSpPr/>
          <p:nvPr/>
        </p:nvSpPr>
        <p:spPr>
          <a:xfrm>
            <a:off x="7368211" y="2869482"/>
            <a:ext cx="1460673" cy="1460673"/>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3" name="Teardrop 22">
            <a:extLst>
              <a:ext uri="{FF2B5EF4-FFF2-40B4-BE49-F238E27FC236}">
                <a16:creationId xmlns:a16="http://schemas.microsoft.com/office/drawing/2014/main" id="{51A998C3-A101-DC03-7751-3DB2F8183F29}"/>
              </a:ext>
            </a:extLst>
          </p:cNvPr>
          <p:cNvSpPr/>
          <p:nvPr/>
        </p:nvSpPr>
        <p:spPr>
          <a:xfrm>
            <a:off x="6195723" y="4346455"/>
            <a:ext cx="1460673" cy="1460673"/>
          </a:xfrm>
          <a:prstGeom prst="teardrop">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4" name="Teardrop 23">
            <a:extLst>
              <a:ext uri="{FF2B5EF4-FFF2-40B4-BE49-F238E27FC236}">
                <a16:creationId xmlns:a16="http://schemas.microsoft.com/office/drawing/2014/main" id="{A039870F-7F44-BABA-734F-F19BB8DA014A}"/>
              </a:ext>
            </a:extLst>
          </p:cNvPr>
          <p:cNvSpPr/>
          <p:nvPr/>
        </p:nvSpPr>
        <p:spPr>
          <a:xfrm rot="2918646">
            <a:off x="5465387" y="2527830"/>
            <a:ext cx="1460673" cy="1460673"/>
          </a:xfrm>
          <a:prstGeom prst="teardrop">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5" name="Teardrop 24">
            <a:extLst>
              <a:ext uri="{FF2B5EF4-FFF2-40B4-BE49-F238E27FC236}">
                <a16:creationId xmlns:a16="http://schemas.microsoft.com/office/drawing/2014/main" id="{1C3EFF87-8AA0-9422-C1F7-AE904A408CF2}"/>
              </a:ext>
            </a:extLst>
          </p:cNvPr>
          <p:cNvSpPr/>
          <p:nvPr/>
        </p:nvSpPr>
        <p:spPr>
          <a:xfrm rot="8100000">
            <a:off x="7371192" y="941239"/>
            <a:ext cx="1484056" cy="1484058"/>
          </a:xfrm>
          <a:prstGeom prst="teardrop">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a:extLst>
              <a:ext uri="{FF2B5EF4-FFF2-40B4-BE49-F238E27FC236}">
                <a16:creationId xmlns:a16="http://schemas.microsoft.com/office/drawing/2014/main" id="{071ED650-9754-EA01-E175-27366E53C384}"/>
              </a:ext>
            </a:extLst>
          </p:cNvPr>
          <p:cNvSpPr txBox="1"/>
          <p:nvPr/>
        </p:nvSpPr>
        <p:spPr>
          <a:xfrm>
            <a:off x="7441946" y="1172686"/>
            <a:ext cx="1352450" cy="1272143"/>
          </a:xfrm>
          <a:prstGeom prst="rect">
            <a:avLst/>
          </a:prstGeom>
          <a:noFill/>
        </p:spPr>
        <p:txBody>
          <a:bodyPr wrap="square">
            <a:spAutoFit/>
          </a:bodyPr>
          <a:lstStyle/>
          <a:p>
            <a:pPr algn="ctr">
              <a:lnSpc>
                <a:spcPts val="1340"/>
              </a:lnSpc>
              <a:spcAft>
                <a:spcPts val="600"/>
              </a:spcAft>
            </a:pPr>
            <a:r>
              <a:rPr lang="en-CA" sz="1400" b="1" dirty="0" err="1"/>
              <a:t>Préjudices</a:t>
            </a:r>
            <a:br>
              <a:rPr lang="en-CA" sz="1400" b="1" dirty="0"/>
            </a:br>
            <a:r>
              <a:rPr lang="en-CA" sz="1400" b="1" dirty="0" err="1"/>
              <a:t>passés</a:t>
            </a:r>
            <a:r>
              <a:rPr lang="en-CA" sz="1400" b="1" dirty="0"/>
              <a:t> </a:t>
            </a:r>
            <a:endParaRPr lang="en-CA" sz="1200" b="1" dirty="0"/>
          </a:p>
          <a:p>
            <a:pPr algn="ctr">
              <a:lnSpc>
                <a:spcPts val="1240"/>
              </a:lnSpc>
              <a:spcAft>
                <a:spcPts val="600"/>
              </a:spcAft>
            </a:pPr>
            <a:r>
              <a:rPr lang="en-CA" sz="1000" dirty="0"/>
              <a:t>Les </a:t>
            </a:r>
            <a:r>
              <a:rPr lang="en-CA" sz="1000" dirty="0" err="1"/>
              <a:t>soins</a:t>
            </a:r>
            <a:r>
              <a:rPr lang="en-CA" sz="1000" dirty="0"/>
              <a:t> </a:t>
            </a:r>
            <a:br>
              <a:rPr lang="en-CA" sz="1000" dirty="0"/>
            </a:br>
            <a:r>
              <a:rPr lang="en-CA" sz="1000" dirty="0" err="1"/>
              <a:t>étaient-ils</a:t>
            </a:r>
            <a:r>
              <a:rPr lang="en-CA" sz="1000" dirty="0"/>
              <a:t> </a:t>
            </a:r>
            <a:r>
              <a:rPr lang="en-CA" sz="1000" dirty="0" err="1"/>
              <a:t>sécuritaires</a:t>
            </a:r>
            <a:r>
              <a:rPr lang="en-CA" sz="1000" dirty="0"/>
              <a:t> </a:t>
            </a:r>
            <a:br>
              <a:rPr lang="en-CA" sz="1000" dirty="0"/>
            </a:br>
            <a:r>
              <a:rPr lang="en-CA" sz="1000" dirty="0"/>
              <a:t>dans le</a:t>
            </a:r>
            <a:br>
              <a:rPr lang="en-CA" sz="1000" dirty="0"/>
            </a:br>
            <a:r>
              <a:rPr lang="en-CA" sz="1000" dirty="0"/>
              <a:t>passé? </a:t>
            </a:r>
          </a:p>
        </p:txBody>
      </p:sp>
      <p:sp>
        <p:nvSpPr>
          <p:cNvPr id="27" name="TextBox 26">
            <a:extLst>
              <a:ext uri="{FF2B5EF4-FFF2-40B4-BE49-F238E27FC236}">
                <a16:creationId xmlns:a16="http://schemas.microsoft.com/office/drawing/2014/main" id="{D7A7F96F-3BCB-B41B-A19E-AEE3B8C7202E}"/>
              </a:ext>
            </a:extLst>
          </p:cNvPr>
          <p:cNvSpPr txBox="1"/>
          <p:nvPr/>
        </p:nvSpPr>
        <p:spPr>
          <a:xfrm>
            <a:off x="5533759" y="2852262"/>
            <a:ext cx="1352450" cy="810478"/>
          </a:xfrm>
          <a:prstGeom prst="rect">
            <a:avLst/>
          </a:prstGeom>
          <a:noFill/>
        </p:spPr>
        <p:txBody>
          <a:bodyPr wrap="square">
            <a:spAutoFit/>
          </a:bodyPr>
          <a:lstStyle/>
          <a:p>
            <a:pPr algn="ctr">
              <a:lnSpc>
                <a:spcPts val="1340"/>
              </a:lnSpc>
              <a:spcAft>
                <a:spcPts val="600"/>
              </a:spcAft>
            </a:pPr>
            <a:r>
              <a:rPr lang="en-CA" sz="1300" b="1" dirty="0" err="1"/>
              <a:t>Intégration</a:t>
            </a:r>
            <a:r>
              <a:rPr lang="en-CA" sz="1300" b="1" dirty="0"/>
              <a:t> et </a:t>
            </a:r>
            <a:r>
              <a:rPr lang="en-CA" sz="1300" b="1" dirty="0" err="1"/>
              <a:t>apprentissage</a:t>
            </a:r>
            <a:r>
              <a:rPr lang="en-CA" sz="1300" b="1" dirty="0"/>
              <a:t> </a:t>
            </a:r>
          </a:p>
          <a:p>
            <a:pPr algn="ctr">
              <a:lnSpc>
                <a:spcPts val="1240"/>
              </a:lnSpc>
              <a:spcAft>
                <a:spcPts val="600"/>
              </a:spcAft>
            </a:pPr>
            <a:r>
              <a:rPr lang="en-CA" sz="1000" dirty="0" err="1"/>
              <a:t>Répondons</a:t>
            </a:r>
            <a:r>
              <a:rPr lang="en-CA" sz="1000" dirty="0"/>
              <a:t>-nous</a:t>
            </a:r>
            <a:br>
              <a:rPr lang="en-CA" sz="1000" dirty="0"/>
            </a:br>
            <a:r>
              <a:rPr lang="en-CA" sz="1000" dirty="0" err="1"/>
              <a:t>mieux</a:t>
            </a:r>
            <a:r>
              <a:rPr lang="en-CA" sz="1000" dirty="0"/>
              <a:t> aux </a:t>
            </a:r>
            <a:r>
              <a:rPr lang="en-CA" sz="1000" dirty="0" err="1"/>
              <a:t>besoins</a:t>
            </a:r>
            <a:r>
              <a:rPr lang="en-CA" sz="1000" dirty="0"/>
              <a:t>?</a:t>
            </a:r>
          </a:p>
        </p:txBody>
      </p:sp>
      <p:sp>
        <p:nvSpPr>
          <p:cNvPr id="28" name="TextBox 27">
            <a:extLst>
              <a:ext uri="{FF2B5EF4-FFF2-40B4-BE49-F238E27FC236}">
                <a16:creationId xmlns:a16="http://schemas.microsoft.com/office/drawing/2014/main" id="{695C3FFA-220E-08F6-4449-1E0B34BD447A}"/>
              </a:ext>
            </a:extLst>
          </p:cNvPr>
          <p:cNvSpPr txBox="1"/>
          <p:nvPr/>
        </p:nvSpPr>
        <p:spPr>
          <a:xfrm>
            <a:off x="6262421" y="4544536"/>
            <a:ext cx="1352450" cy="1131079"/>
          </a:xfrm>
          <a:prstGeom prst="rect">
            <a:avLst/>
          </a:prstGeom>
          <a:noFill/>
        </p:spPr>
        <p:txBody>
          <a:bodyPr wrap="square">
            <a:spAutoFit/>
          </a:bodyPr>
          <a:lstStyle/>
          <a:p>
            <a:pPr algn="ctr">
              <a:lnSpc>
                <a:spcPts val="1340"/>
              </a:lnSpc>
              <a:spcAft>
                <a:spcPts val="600"/>
              </a:spcAft>
            </a:pPr>
            <a:r>
              <a:rPr lang="en-CA" sz="1400" b="1" dirty="0">
                <a:solidFill>
                  <a:schemeClr val="bg1"/>
                </a:solidFill>
              </a:rPr>
              <a:t>Anticipation et état de preparation</a:t>
            </a:r>
          </a:p>
          <a:p>
            <a:pPr algn="ctr">
              <a:lnSpc>
                <a:spcPts val="1240"/>
              </a:lnSpc>
              <a:spcAft>
                <a:spcPts val="600"/>
              </a:spcAft>
            </a:pPr>
            <a:r>
              <a:rPr lang="en-CA" sz="1000" dirty="0">
                <a:solidFill>
                  <a:schemeClr val="bg1"/>
                </a:solidFill>
              </a:rPr>
              <a:t>Les </a:t>
            </a:r>
            <a:r>
              <a:rPr lang="en-CA" sz="1000" dirty="0" err="1">
                <a:solidFill>
                  <a:schemeClr val="bg1"/>
                </a:solidFill>
              </a:rPr>
              <a:t>soins</a:t>
            </a:r>
            <a:r>
              <a:rPr lang="en-CA" sz="1000" dirty="0">
                <a:solidFill>
                  <a:schemeClr val="bg1"/>
                </a:solidFill>
              </a:rPr>
              <a:t> </a:t>
            </a:r>
            <a:r>
              <a:rPr lang="en-CA" sz="1000" dirty="0" err="1">
                <a:solidFill>
                  <a:schemeClr val="bg1"/>
                </a:solidFill>
              </a:rPr>
              <a:t>seront-ils</a:t>
            </a:r>
            <a:br>
              <a:rPr lang="en-CA" sz="1000" dirty="0">
                <a:solidFill>
                  <a:schemeClr val="bg1"/>
                </a:solidFill>
              </a:rPr>
            </a:br>
            <a:r>
              <a:rPr lang="en-CA" sz="1000" dirty="0" err="1">
                <a:solidFill>
                  <a:schemeClr val="bg1"/>
                </a:solidFill>
              </a:rPr>
              <a:t>sécuritaires</a:t>
            </a:r>
            <a:br>
              <a:rPr lang="en-CA" sz="1000" dirty="0">
                <a:solidFill>
                  <a:schemeClr val="bg1"/>
                </a:solidFill>
              </a:rPr>
            </a:br>
            <a:r>
              <a:rPr lang="en-CA" sz="1000" dirty="0">
                <a:solidFill>
                  <a:schemeClr val="bg1"/>
                </a:solidFill>
              </a:rPr>
              <a:t>à </a:t>
            </a:r>
            <a:r>
              <a:rPr lang="en-CA" sz="1000" dirty="0" err="1">
                <a:solidFill>
                  <a:schemeClr val="bg1"/>
                </a:solidFill>
              </a:rPr>
              <a:t>l’avenir</a:t>
            </a:r>
            <a:r>
              <a:rPr lang="en-CA" sz="1000" dirty="0">
                <a:solidFill>
                  <a:schemeClr val="bg1"/>
                </a:solidFill>
              </a:rPr>
              <a:t>?</a:t>
            </a:r>
          </a:p>
        </p:txBody>
      </p:sp>
      <p:sp>
        <p:nvSpPr>
          <p:cNvPr id="29" name="TextBox 28">
            <a:extLst>
              <a:ext uri="{FF2B5EF4-FFF2-40B4-BE49-F238E27FC236}">
                <a16:creationId xmlns:a16="http://schemas.microsoft.com/office/drawing/2014/main" id="{AA3F46BE-132D-FE62-0A30-C9720860A55C}"/>
              </a:ext>
            </a:extLst>
          </p:cNvPr>
          <p:cNvSpPr txBox="1"/>
          <p:nvPr/>
        </p:nvSpPr>
        <p:spPr>
          <a:xfrm>
            <a:off x="8590674" y="4515961"/>
            <a:ext cx="1352450" cy="1131079"/>
          </a:xfrm>
          <a:prstGeom prst="rect">
            <a:avLst/>
          </a:prstGeom>
          <a:noFill/>
        </p:spPr>
        <p:txBody>
          <a:bodyPr wrap="square">
            <a:spAutoFit/>
          </a:bodyPr>
          <a:lstStyle/>
          <a:p>
            <a:pPr algn="ctr">
              <a:lnSpc>
                <a:spcPts val="1340"/>
              </a:lnSpc>
              <a:spcAft>
                <a:spcPts val="600"/>
              </a:spcAft>
            </a:pPr>
            <a:r>
              <a:rPr lang="en-CA" sz="1400" b="1" dirty="0" err="1">
                <a:solidFill>
                  <a:schemeClr val="bg1"/>
                </a:solidFill>
              </a:rPr>
              <a:t>Sensibilité</a:t>
            </a:r>
            <a:r>
              <a:rPr lang="en-CA" sz="1400" b="1" dirty="0">
                <a:solidFill>
                  <a:schemeClr val="bg1"/>
                </a:solidFill>
              </a:rPr>
              <a:t> au </a:t>
            </a:r>
            <a:r>
              <a:rPr lang="en-CA" sz="1400" b="1" dirty="0" err="1">
                <a:solidFill>
                  <a:schemeClr val="bg1"/>
                </a:solidFill>
              </a:rPr>
              <a:t>déroulement</a:t>
            </a:r>
            <a:r>
              <a:rPr lang="en-CA" sz="1400" b="1" dirty="0">
                <a:solidFill>
                  <a:schemeClr val="bg1"/>
                </a:solidFill>
              </a:rPr>
              <a:t> des </a:t>
            </a:r>
            <a:r>
              <a:rPr lang="en-CA" sz="1400" b="1" dirty="0" err="1">
                <a:solidFill>
                  <a:schemeClr val="bg1"/>
                </a:solidFill>
              </a:rPr>
              <a:t>activités</a:t>
            </a:r>
            <a:r>
              <a:rPr lang="en-CA" sz="1400" b="1" dirty="0">
                <a:solidFill>
                  <a:schemeClr val="bg1"/>
                </a:solidFill>
              </a:rPr>
              <a:t> </a:t>
            </a:r>
            <a:endParaRPr lang="en-CA" sz="1200" b="1" dirty="0">
              <a:solidFill>
                <a:schemeClr val="bg1"/>
              </a:solidFill>
            </a:endParaRPr>
          </a:p>
          <a:p>
            <a:pPr algn="ctr">
              <a:lnSpc>
                <a:spcPts val="1240"/>
              </a:lnSpc>
              <a:spcAft>
                <a:spcPts val="600"/>
              </a:spcAft>
            </a:pPr>
            <a:r>
              <a:rPr lang="en-CA" sz="1000" dirty="0">
                <a:solidFill>
                  <a:schemeClr val="bg1"/>
                </a:solidFill>
              </a:rPr>
              <a:t>Les </a:t>
            </a:r>
            <a:r>
              <a:rPr lang="en-CA" sz="1000" dirty="0" err="1">
                <a:solidFill>
                  <a:schemeClr val="bg1"/>
                </a:solidFill>
              </a:rPr>
              <a:t>soins</a:t>
            </a:r>
            <a:r>
              <a:rPr lang="en-CA" sz="1000" dirty="0">
                <a:solidFill>
                  <a:schemeClr val="bg1"/>
                </a:solidFill>
              </a:rPr>
              <a:t> </a:t>
            </a:r>
            <a:r>
              <a:rPr lang="en-CA" sz="1000" dirty="0" err="1">
                <a:solidFill>
                  <a:schemeClr val="bg1"/>
                </a:solidFill>
              </a:rPr>
              <a:t>sont-ils</a:t>
            </a:r>
            <a:r>
              <a:rPr lang="en-CA" sz="1000" dirty="0">
                <a:solidFill>
                  <a:schemeClr val="bg1"/>
                </a:solidFill>
              </a:rPr>
              <a:t>  </a:t>
            </a:r>
            <a:r>
              <a:rPr lang="en-CA" sz="1000" dirty="0" err="1">
                <a:solidFill>
                  <a:schemeClr val="bg1"/>
                </a:solidFill>
              </a:rPr>
              <a:t>sécuritaires</a:t>
            </a:r>
            <a:br>
              <a:rPr lang="en-CA" sz="1000" dirty="0">
                <a:solidFill>
                  <a:schemeClr val="bg1"/>
                </a:solidFill>
              </a:rPr>
            </a:br>
            <a:r>
              <a:rPr lang="en-CA" sz="1000" dirty="0" err="1">
                <a:solidFill>
                  <a:schemeClr val="bg1"/>
                </a:solidFill>
              </a:rPr>
              <a:t>aujourd’hui</a:t>
            </a:r>
            <a:r>
              <a:rPr lang="en-CA" sz="1000" dirty="0">
                <a:solidFill>
                  <a:schemeClr val="bg1"/>
                </a:solidFill>
              </a:rPr>
              <a:t>?</a:t>
            </a:r>
          </a:p>
        </p:txBody>
      </p:sp>
      <p:sp>
        <p:nvSpPr>
          <p:cNvPr id="30" name="TextBox 29">
            <a:extLst>
              <a:ext uri="{FF2B5EF4-FFF2-40B4-BE49-F238E27FC236}">
                <a16:creationId xmlns:a16="http://schemas.microsoft.com/office/drawing/2014/main" id="{F525F903-DBE7-9523-845C-C069BA50B10A}"/>
              </a:ext>
            </a:extLst>
          </p:cNvPr>
          <p:cNvSpPr txBox="1"/>
          <p:nvPr/>
        </p:nvSpPr>
        <p:spPr>
          <a:xfrm>
            <a:off x="9321010" y="2735212"/>
            <a:ext cx="1352450" cy="938719"/>
          </a:xfrm>
          <a:prstGeom prst="rect">
            <a:avLst/>
          </a:prstGeom>
          <a:noFill/>
        </p:spPr>
        <p:txBody>
          <a:bodyPr wrap="square">
            <a:spAutoFit/>
          </a:bodyPr>
          <a:lstStyle/>
          <a:p>
            <a:pPr algn="ctr">
              <a:lnSpc>
                <a:spcPts val="1240"/>
              </a:lnSpc>
              <a:spcAft>
                <a:spcPts val="600"/>
              </a:spcAft>
            </a:pPr>
            <a:r>
              <a:rPr lang="en-CA" sz="1400" b="1" dirty="0" err="1">
                <a:solidFill>
                  <a:schemeClr val="bg1"/>
                </a:solidFill>
              </a:rPr>
              <a:t>Fiabilité</a:t>
            </a:r>
            <a:endParaRPr lang="en-CA" sz="1400" b="1" dirty="0">
              <a:solidFill>
                <a:schemeClr val="bg1"/>
              </a:solidFill>
            </a:endParaRPr>
          </a:p>
          <a:p>
            <a:pPr algn="ctr">
              <a:lnSpc>
                <a:spcPts val="1240"/>
              </a:lnSpc>
              <a:spcAft>
                <a:spcPts val="600"/>
              </a:spcAft>
            </a:pPr>
            <a:r>
              <a:rPr lang="en-CA" sz="1000" dirty="0">
                <a:solidFill>
                  <a:schemeClr val="bg1"/>
                </a:solidFill>
              </a:rPr>
              <a:t>Nos </a:t>
            </a:r>
            <a:r>
              <a:rPr lang="en-CA" sz="1000" dirty="0" err="1">
                <a:solidFill>
                  <a:schemeClr val="bg1"/>
                </a:solidFill>
              </a:rPr>
              <a:t>systèmes</a:t>
            </a:r>
            <a:br>
              <a:rPr lang="en-CA" sz="1000" dirty="0">
                <a:solidFill>
                  <a:schemeClr val="bg1"/>
                </a:solidFill>
              </a:rPr>
            </a:br>
            <a:r>
              <a:rPr lang="en-CA" sz="1000" dirty="0">
                <a:solidFill>
                  <a:schemeClr val="bg1"/>
                </a:solidFill>
              </a:rPr>
              <a:t>et processus</a:t>
            </a:r>
            <a:br>
              <a:rPr lang="en-CA" sz="1000" dirty="0">
                <a:solidFill>
                  <a:schemeClr val="bg1"/>
                </a:solidFill>
              </a:rPr>
            </a:br>
            <a:r>
              <a:rPr lang="en-CA" sz="1000" dirty="0" err="1">
                <a:solidFill>
                  <a:schemeClr val="bg1"/>
                </a:solidFill>
              </a:rPr>
              <a:t>cliniques</a:t>
            </a:r>
            <a:r>
              <a:rPr lang="en-CA" sz="1000" dirty="0">
                <a:solidFill>
                  <a:schemeClr val="bg1"/>
                </a:solidFill>
              </a:rPr>
              <a:t> </a:t>
            </a:r>
            <a:r>
              <a:rPr lang="en-CA" sz="1000" dirty="0" err="1">
                <a:solidFill>
                  <a:schemeClr val="bg1"/>
                </a:solidFill>
              </a:rPr>
              <a:t>sont-ils</a:t>
            </a:r>
            <a:r>
              <a:rPr lang="en-CA" sz="1000" dirty="0">
                <a:solidFill>
                  <a:schemeClr val="bg1"/>
                </a:solidFill>
              </a:rPr>
              <a:t> </a:t>
            </a:r>
            <a:r>
              <a:rPr lang="en-CA" sz="1000" dirty="0" err="1">
                <a:solidFill>
                  <a:schemeClr val="bg1"/>
                </a:solidFill>
              </a:rPr>
              <a:t>fiables</a:t>
            </a:r>
            <a:r>
              <a:rPr lang="en-CA" sz="1000" dirty="0">
                <a:solidFill>
                  <a:schemeClr val="bg1"/>
                </a:solidFill>
              </a:rPr>
              <a:t>?</a:t>
            </a:r>
          </a:p>
        </p:txBody>
      </p:sp>
      <p:sp>
        <p:nvSpPr>
          <p:cNvPr id="31" name="TextBox 30">
            <a:extLst>
              <a:ext uri="{FF2B5EF4-FFF2-40B4-BE49-F238E27FC236}">
                <a16:creationId xmlns:a16="http://schemas.microsoft.com/office/drawing/2014/main" id="{0EA6AD70-6CB6-4BA3-E456-F8BD80903442}"/>
              </a:ext>
            </a:extLst>
          </p:cNvPr>
          <p:cNvSpPr txBox="1"/>
          <p:nvPr/>
        </p:nvSpPr>
        <p:spPr>
          <a:xfrm>
            <a:off x="7398277" y="3258166"/>
            <a:ext cx="1352450" cy="630942"/>
          </a:xfrm>
          <a:prstGeom prst="rect">
            <a:avLst/>
          </a:prstGeom>
          <a:noFill/>
        </p:spPr>
        <p:txBody>
          <a:bodyPr wrap="square">
            <a:spAutoFit/>
          </a:bodyPr>
          <a:lstStyle/>
          <a:p>
            <a:pPr algn="ctr">
              <a:lnSpc>
                <a:spcPts val="1440"/>
              </a:lnSpc>
              <a:spcAft>
                <a:spcPts val="600"/>
              </a:spcAft>
            </a:pPr>
            <a:r>
              <a:rPr lang="en-CA" sz="1400" b="1" dirty="0" err="1">
                <a:solidFill>
                  <a:schemeClr val="bg1"/>
                </a:solidFill>
              </a:rPr>
              <a:t>Mesure</a:t>
            </a:r>
            <a:r>
              <a:rPr lang="en-CA" sz="1400" b="1" dirty="0">
                <a:solidFill>
                  <a:schemeClr val="bg1"/>
                </a:solidFill>
              </a:rPr>
              <a:t> et surveillance de la </a:t>
            </a:r>
            <a:r>
              <a:rPr lang="en-CA" sz="1400" b="1" dirty="0" err="1">
                <a:solidFill>
                  <a:schemeClr val="bg1"/>
                </a:solidFill>
              </a:rPr>
              <a:t>sécurité</a:t>
            </a:r>
            <a:endParaRPr lang="en-CA" sz="1000" dirty="0">
              <a:solidFill>
                <a:schemeClr val="bg1"/>
              </a:solidFill>
            </a:endParaRPr>
          </a:p>
        </p:txBody>
      </p:sp>
    </p:spTree>
    <p:extLst>
      <p:ext uri="{BB962C8B-B14F-4D97-AF65-F5344CB8AC3E}">
        <p14:creationId xmlns:p14="http://schemas.microsoft.com/office/powerpoint/2010/main" val="395156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7FAF83-FC25-B252-F87E-08A65D6EB5B4}"/>
              </a:ext>
            </a:extLst>
          </p:cNvPr>
          <p:cNvSpPr>
            <a:spLocks noGrp="1"/>
          </p:cNvSpPr>
          <p:nvPr>
            <p:ph type="title"/>
          </p:nvPr>
        </p:nvSpPr>
        <p:spPr/>
        <p:txBody>
          <a:bodyPr/>
          <a:lstStyle/>
          <a:p>
            <a:pPr algn="l" rtl="0"/>
            <a:r>
              <a:rPr lang="fr-ca" sz="3500" b="1" i="0" u="none" baseline="0">
                <a:solidFill>
                  <a:schemeClr val="accent1"/>
                </a:solidFill>
              </a:rPr>
              <a:t>Avant de quitter, dites-nous…</a:t>
            </a:r>
            <a:endParaRPr lang="fr-ca" sz="3500">
              <a:solidFill>
                <a:schemeClr val="accent1"/>
              </a:solidFill>
            </a:endParaRPr>
          </a:p>
        </p:txBody>
      </p:sp>
      <p:sp>
        <p:nvSpPr>
          <p:cNvPr id="5" name="Content Placeholder 4">
            <a:extLst>
              <a:ext uri="{FF2B5EF4-FFF2-40B4-BE49-F238E27FC236}">
                <a16:creationId xmlns:a16="http://schemas.microsoft.com/office/drawing/2014/main" id="{78462591-4D3A-B105-59C5-1DEE250D4CFA}"/>
              </a:ext>
            </a:extLst>
          </p:cNvPr>
          <p:cNvSpPr>
            <a:spLocks noGrp="1"/>
          </p:cNvSpPr>
          <p:nvPr>
            <p:ph idx="1"/>
          </p:nvPr>
        </p:nvSpPr>
        <p:spPr>
          <a:xfrm>
            <a:off x="645017" y="2141537"/>
            <a:ext cx="5450983" cy="3216074"/>
          </a:xfrm>
        </p:spPr>
        <p:txBody>
          <a:bodyPr>
            <a:normAutofit/>
          </a:bodyPr>
          <a:lstStyle/>
          <a:p>
            <a:pPr algn="l" rtl="0"/>
            <a:r>
              <a:rPr lang="fr-ca" b="0" i="0" u="none" baseline="0"/>
              <a:t>Qu’avez-vous appris? </a:t>
            </a:r>
            <a:br>
              <a:rPr lang="fr-ca"/>
            </a:br>
            <a:r>
              <a:rPr lang="fr-ca" b="0" i="0" u="none" baseline="0"/>
              <a:t>Avez-vous eu des déclics?</a:t>
            </a:r>
          </a:p>
          <a:p>
            <a:pPr algn="l" rtl="0"/>
            <a:r>
              <a:rPr lang="fr-ca" b="0" i="0" u="none" baseline="0"/>
              <a:t>Quelles sont vos idées pour mettre en pratique ce que vous avez appris aujourd’hui?</a:t>
            </a:r>
          </a:p>
          <a:p>
            <a:pPr algn="l" rtl="0"/>
            <a:r>
              <a:rPr lang="fr-ca" b="0" i="0" u="none" baseline="0"/>
              <a:t>Qu’est-ce qui a bien été?</a:t>
            </a:r>
          </a:p>
          <a:p>
            <a:pPr algn="l" rtl="0"/>
            <a:r>
              <a:rPr lang="fr-ca" b="0" i="0" u="none" baseline="0"/>
              <a:t>Que pourrait-on mieux faire?</a:t>
            </a:r>
            <a:endParaRPr lang="fr-ca"/>
          </a:p>
        </p:txBody>
      </p:sp>
      <p:sp>
        <p:nvSpPr>
          <p:cNvPr id="3" name="Slide Number Placeholder 2">
            <a:extLst>
              <a:ext uri="{FF2B5EF4-FFF2-40B4-BE49-F238E27FC236}">
                <a16:creationId xmlns:a16="http://schemas.microsoft.com/office/drawing/2014/main" id="{5FC146DF-78CB-604A-6A44-CAD0A63085A0}"/>
              </a:ext>
            </a:extLst>
          </p:cNvPr>
          <p:cNvSpPr>
            <a:spLocks noGrp="1"/>
          </p:cNvSpPr>
          <p:nvPr>
            <p:ph type="sldNum" sz="quarter" idx="12"/>
          </p:nvPr>
        </p:nvSpPr>
        <p:spPr/>
        <p:txBody>
          <a:bodyPr/>
          <a:lstStyle/>
          <a:p>
            <a:pPr algn="r" rtl="0"/>
            <a:fld id="{7D0AB2B7-A222-44FF-B180-C8F0FD623967}" type="slidenum">
              <a:rPr/>
              <a:pPr/>
              <a:t>30</a:t>
            </a:fld>
            <a:endParaRPr lang="fr-ca"/>
          </a:p>
        </p:txBody>
      </p:sp>
      <p:pic>
        <p:nvPicPr>
          <p:cNvPr id="7" name="Picture 6">
            <a:extLst>
              <a:ext uri="{FF2B5EF4-FFF2-40B4-BE49-F238E27FC236}">
                <a16:creationId xmlns:a16="http://schemas.microsoft.com/office/drawing/2014/main" id="{D476DC1E-281C-A3C2-3FB6-98552066A5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83050" y="968375"/>
            <a:ext cx="5300950" cy="5300950"/>
          </a:xfrm>
          <a:prstGeom prst="rect">
            <a:avLst/>
          </a:prstGeom>
        </p:spPr>
      </p:pic>
      <p:sp>
        <p:nvSpPr>
          <p:cNvPr id="6" name="TextBox 5">
            <a:extLst>
              <a:ext uri="{FF2B5EF4-FFF2-40B4-BE49-F238E27FC236}">
                <a16:creationId xmlns:a16="http://schemas.microsoft.com/office/drawing/2014/main" id="{B4AE6DC3-B191-6C1B-69A9-983A352BFACA}"/>
              </a:ext>
            </a:extLst>
          </p:cNvPr>
          <p:cNvSpPr txBox="1"/>
          <p:nvPr/>
        </p:nvSpPr>
        <p:spPr>
          <a:xfrm>
            <a:off x="4336146" y="5684550"/>
            <a:ext cx="37229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3200" b="1" i="0" u="none" baseline="0">
                <a:solidFill>
                  <a:srgbClr val="3F358F"/>
                </a:solidFill>
                <a:latin typeface="Arial" panose="020B0604020202020204"/>
                <a:ea typeface="Arial" panose="020B0604020202020204"/>
                <a:cs typeface="Arial" panose="020B0604020202020204"/>
              </a:rPr>
              <a:t>5 </a:t>
            </a:r>
            <a:r>
              <a:rPr kumimoji="0" lang="fr-ca" sz="3200" b="1" i="0" u="none" strike="noStrike" kern="1200" cap="none" spc="0" normalizeH="0" baseline="0">
                <a:ln>
                  <a:noFill/>
                </a:ln>
                <a:solidFill>
                  <a:srgbClr val="3F358F"/>
                </a:solidFill>
                <a:effectLst/>
                <a:uLnTx/>
                <a:uFillTx/>
                <a:latin typeface="Arial" panose="020B0604020202020204"/>
                <a:ea typeface="+mn-ea"/>
                <a:cs typeface="+mn-cs"/>
              </a:rPr>
              <a:t>minutes</a:t>
            </a:r>
            <a:endParaRPr kumimoji="0" lang="fr-ca" sz="3200" b="1" i="0" u="none" strike="noStrike" kern="1200" cap="none" spc="0" normalizeH="0" baseline="0" noProof="0" dirty="0">
              <a:ln>
                <a:noFill/>
              </a:ln>
              <a:solidFill>
                <a:srgbClr val="3F35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08644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E6432-2B3B-080D-39CF-5F5466F2452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2ED2F6-F93F-F1B4-B1C4-FBE3F9F87F25}"/>
              </a:ext>
            </a:extLst>
          </p:cNvPr>
          <p:cNvSpPr>
            <a:spLocks noGrp="1"/>
          </p:cNvSpPr>
          <p:nvPr>
            <p:ph type="sldNum" sz="quarter" idx="12"/>
          </p:nvPr>
        </p:nvSpPr>
        <p:spPr/>
        <p:txBody>
          <a:bodyPr/>
          <a:lstStyle/>
          <a:p>
            <a:pPr algn="r" rtl="0"/>
            <a:fld id="{7D0AB2B7-A222-44FF-B180-C8F0FD623967}" type="slidenum">
              <a:rPr/>
              <a:t>4</a:t>
            </a:fld>
            <a:endParaRPr lang="fr-ca"/>
          </a:p>
        </p:txBody>
      </p:sp>
      <p:sp>
        <p:nvSpPr>
          <p:cNvPr id="7" name="Title 6">
            <a:extLst>
              <a:ext uri="{FF2B5EF4-FFF2-40B4-BE49-F238E27FC236}">
                <a16:creationId xmlns:a16="http://schemas.microsoft.com/office/drawing/2014/main" id="{E52E779B-9138-3042-7D10-27605A606E2B}"/>
              </a:ext>
            </a:extLst>
          </p:cNvPr>
          <p:cNvSpPr>
            <a:spLocks noGrp="1"/>
          </p:cNvSpPr>
          <p:nvPr>
            <p:ph type="title" idx="4294967295"/>
          </p:nvPr>
        </p:nvSpPr>
        <p:spPr>
          <a:xfrm>
            <a:off x="838199" y="7484"/>
            <a:ext cx="10515600" cy="1325563"/>
          </a:xfrm>
        </p:spPr>
        <p:txBody>
          <a:bodyPr/>
          <a:lstStyle/>
          <a:p>
            <a:pPr algn="l" rtl="0"/>
            <a:r>
              <a:rPr lang="fr-ca" b="1" i="0" u="none" baseline="0" dirty="0"/>
              <a:t>Fiabilité</a:t>
            </a:r>
          </a:p>
        </p:txBody>
      </p:sp>
      <p:sp>
        <p:nvSpPr>
          <p:cNvPr id="5" name="Oval 4">
            <a:extLst>
              <a:ext uri="{FF2B5EF4-FFF2-40B4-BE49-F238E27FC236}">
                <a16:creationId xmlns:a16="http://schemas.microsoft.com/office/drawing/2014/main" id="{70917867-7E19-2476-D099-C6B07C4339F4}"/>
              </a:ext>
            </a:extLst>
          </p:cNvPr>
          <p:cNvSpPr/>
          <p:nvPr/>
        </p:nvSpPr>
        <p:spPr>
          <a:xfrm>
            <a:off x="4213235" y="1491364"/>
            <a:ext cx="3736181" cy="373618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a:extLst>
              <a:ext uri="{FF2B5EF4-FFF2-40B4-BE49-F238E27FC236}">
                <a16:creationId xmlns:a16="http://schemas.microsoft.com/office/drawing/2014/main" id="{2D330178-FEC1-A547-4A20-39E1C9535C70}"/>
              </a:ext>
            </a:extLst>
          </p:cNvPr>
          <p:cNvSpPr/>
          <p:nvPr/>
        </p:nvSpPr>
        <p:spPr>
          <a:xfrm rot="16200000">
            <a:off x="6573453" y="4003681"/>
            <a:ext cx="1460673" cy="1460673"/>
          </a:xfrm>
          <a:prstGeom prst="teardrop">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4B3718EC-5B29-0C3C-06FA-B5DD289FBE15}"/>
              </a:ext>
            </a:extLst>
          </p:cNvPr>
          <p:cNvSpPr/>
          <p:nvPr/>
        </p:nvSpPr>
        <p:spPr>
          <a:xfrm>
            <a:off x="5350990" y="2555006"/>
            <a:ext cx="1460673" cy="1460673"/>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9" name="Teardrop 8">
            <a:extLst>
              <a:ext uri="{FF2B5EF4-FFF2-40B4-BE49-F238E27FC236}">
                <a16:creationId xmlns:a16="http://schemas.microsoft.com/office/drawing/2014/main" id="{43C37F99-249C-4D2A-97CF-D18668B68546}"/>
              </a:ext>
            </a:extLst>
          </p:cNvPr>
          <p:cNvSpPr/>
          <p:nvPr/>
        </p:nvSpPr>
        <p:spPr>
          <a:xfrm>
            <a:off x="4178502" y="4031979"/>
            <a:ext cx="1460673" cy="1460673"/>
          </a:xfrm>
          <a:prstGeom prst="teardrop">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10" name="Teardrop 9">
            <a:extLst>
              <a:ext uri="{FF2B5EF4-FFF2-40B4-BE49-F238E27FC236}">
                <a16:creationId xmlns:a16="http://schemas.microsoft.com/office/drawing/2014/main" id="{83D1BD1E-ADE0-F9DD-D082-38ADE5D73141}"/>
              </a:ext>
            </a:extLst>
          </p:cNvPr>
          <p:cNvSpPr/>
          <p:nvPr/>
        </p:nvSpPr>
        <p:spPr>
          <a:xfrm rot="2918646">
            <a:off x="3448166" y="2213354"/>
            <a:ext cx="1460673" cy="1460673"/>
          </a:xfrm>
          <a:prstGeom prst="teardrop">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076A4FC3-9419-CCC4-2DD5-8F700B0204E9}"/>
              </a:ext>
            </a:extLst>
          </p:cNvPr>
          <p:cNvSpPr txBox="1"/>
          <p:nvPr/>
        </p:nvSpPr>
        <p:spPr>
          <a:xfrm>
            <a:off x="3516538" y="2537786"/>
            <a:ext cx="1352450" cy="810478"/>
          </a:xfrm>
          <a:prstGeom prst="rect">
            <a:avLst/>
          </a:prstGeom>
          <a:noFill/>
        </p:spPr>
        <p:txBody>
          <a:bodyPr wrap="square">
            <a:spAutoFit/>
          </a:bodyPr>
          <a:lstStyle/>
          <a:p>
            <a:pPr algn="ctr">
              <a:lnSpc>
                <a:spcPts val="1340"/>
              </a:lnSpc>
              <a:spcAft>
                <a:spcPts val="600"/>
              </a:spcAft>
            </a:pPr>
            <a:r>
              <a:rPr lang="en-CA" sz="1300" b="1" dirty="0" err="1"/>
              <a:t>Intégration</a:t>
            </a:r>
            <a:r>
              <a:rPr lang="en-CA" sz="1300" b="1" dirty="0"/>
              <a:t> et </a:t>
            </a:r>
            <a:r>
              <a:rPr lang="en-CA" sz="1300" b="1" dirty="0" err="1"/>
              <a:t>apprentissage</a:t>
            </a:r>
            <a:r>
              <a:rPr lang="en-CA" sz="1300" b="1" dirty="0"/>
              <a:t> </a:t>
            </a:r>
          </a:p>
          <a:p>
            <a:pPr algn="ctr">
              <a:lnSpc>
                <a:spcPts val="1240"/>
              </a:lnSpc>
              <a:spcAft>
                <a:spcPts val="600"/>
              </a:spcAft>
            </a:pPr>
            <a:r>
              <a:rPr lang="en-CA" sz="1000" dirty="0" err="1"/>
              <a:t>Répondons</a:t>
            </a:r>
            <a:r>
              <a:rPr lang="en-CA" sz="1000" dirty="0"/>
              <a:t>-nous</a:t>
            </a:r>
            <a:br>
              <a:rPr lang="en-CA" sz="1000" dirty="0"/>
            </a:br>
            <a:r>
              <a:rPr lang="en-CA" sz="1000" dirty="0" err="1"/>
              <a:t>mieux</a:t>
            </a:r>
            <a:r>
              <a:rPr lang="en-CA" sz="1000" dirty="0"/>
              <a:t> aux </a:t>
            </a:r>
            <a:r>
              <a:rPr lang="en-CA" sz="1000" dirty="0" err="1"/>
              <a:t>besoins</a:t>
            </a:r>
            <a:r>
              <a:rPr lang="en-CA" sz="1000" dirty="0"/>
              <a:t>?</a:t>
            </a:r>
          </a:p>
        </p:txBody>
      </p:sp>
      <p:sp>
        <p:nvSpPr>
          <p:cNvPr id="12" name="TextBox 11">
            <a:extLst>
              <a:ext uri="{FF2B5EF4-FFF2-40B4-BE49-F238E27FC236}">
                <a16:creationId xmlns:a16="http://schemas.microsoft.com/office/drawing/2014/main" id="{11621883-A148-F9BE-510D-CC5EAC8C8D62}"/>
              </a:ext>
            </a:extLst>
          </p:cNvPr>
          <p:cNvSpPr txBox="1"/>
          <p:nvPr/>
        </p:nvSpPr>
        <p:spPr>
          <a:xfrm>
            <a:off x="4245200" y="4230060"/>
            <a:ext cx="1352450" cy="1131079"/>
          </a:xfrm>
          <a:prstGeom prst="rect">
            <a:avLst/>
          </a:prstGeom>
          <a:noFill/>
        </p:spPr>
        <p:txBody>
          <a:bodyPr wrap="square">
            <a:spAutoFit/>
          </a:bodyPr>
          <a:lstStyle/>
          <a:p>
            <a:pPr algn="ctr">
              <a:lnSpc>
                <a:spcPts val="1340"/>
              </a:lnSpc>
              <a:spcAft>
                <a:spcPts val="600"/>
              </a:spcAft>
            </a:pPr>
            <a:r>
              <a:rPr lang="en-CA" sz="1400" b="1" dirty="0">
                <a:solidFill>
                  <a:schemeClr val="bg1"/>
                </a:solidFill>
              </a:rPr>
              <a:t>Anticipation et état de preparation</a:t>
            </a:r>
          </a:p>
          <a:p>
            <a:pPr algn="ctr">
              <a:lnSpc>
                <a:spcPts val="1240"/>
              </a:lnSpc>
              <a:spcAft>
                <a:spcPts val="600"/>
              </a:spcAft>
            </a:pPr>
            <a:r>
              <a:rPr lang="en-CA" sz="1000" dirty="0">
                <a:solidFill>
                  <a:schemeClr val="bg1"/>
                </a:solidFill>
              </a:rPr>
              <a:t>Les </a:t>
            </a:r>
            <a:r>
              <a:rPr lang="en-CA" sz="1000" dirty="0" err="1">
                <a:solidFill>
                  <a:schemeClr val="bg1"/>
                </a:solidFill>
              </a:rPr>
              <a:t>soins</a:t>
            </a:r>
            <a:r>
              <a:rPr lang="en-CA" sz="1000" dirty="0">
                <a:solidFill>
                  <a:schemeClr val="bg1"/>
                </a:solidFill>
              </a:rPr>
              <a:t> </a:t>
            </a:r>
            <a:r>
              <a:rPr lang="en-CA" sz="1000" dirty="0" err="1">
                <a:solidFill>
                  <a:schemeClr val="bg1"/>
                </a:solidFill>
              </a:rPr>
              <a:t>seront-ils</a:t>
            </a:r>
            <a:br>
              <a:rPr lang="en-CA" sz="1000" dirty="0">
                <a:solidFill>
                  <a:schemeClr val="bg1"/>
                </a:solidFill>
              </a:rPr>
            </a:br>
            <a:r>
              <a:rPr lang="en-CA" sz="1000" dirty="0" err="1">
                <a:solidFill>
                  <a:schemeClr val="bg1"/>
                </a:solidFill>
              </a:rPr>
              <a:t>sécuritaires</a:t>
            </a:r>
            <a:br>
              <a:rPr lang="en-CA" sz="1000" dirty="0">
                <a:solidFill>
                  <a:schemeClr val="bg1"/>
                </a:solidFill>
              </a:rPr>
            </a:br>
            <a:r>
              <a:rPr lang="en-CA" sz="1000" dirty="0">
                <a:solidFill>
                  <a:schemeClr val="bg1"/>
                </a:solidFill>
              </a:rPr>
              <a:t>à </a:t>
            </a:r>
            <a:r>
              <a:rPr lang="en-CA" sz="1000" dirty="0" err="1">
                <a:solidFill>
                  <a:schemeClr val="bg1"/>
                </a:solidFill>
              </a:rPr>
              <a:t>l’avenir</a:t>
            </a:r>
            <a:r>
              <a:rPr lang="en-CA" sz="1000" dirty="0">
                <a:solidFill>
                  <a:schemeClr val="bg1"/>
                </a:solidFill>
              </a:rPr>
              <a:t>?</a:t>
            </a:r>
          </a:p>
        </p:txBody>
      </p:sp>
      <p:sp>
        <p:nvSpPr>
          <p:cNvPr id="13" name="TextBox 12">
            <a:extLst>
              <a:ext uri="{FF2B5EF4-FFF2-40B4-BE49-F238E27FC236}">
                <a16:creationId xmlns:a16="http://schemas.microsoft.com/office/drawing/2014/main" id="{1C6AD5DB-F24F-DDDC-B4C0-9DD1C66FFB02}"/>
              </a:ext>
            </a:extLst>
          </p:cNvPr>
          <p:cNvSpPr txBox="1"/>
          <p:nvPr/>
        </p:nvSpPr>
        <p:spPr>
          <a:xfrm>
            <a:off x="6573453" y="4201485"/>
            <a:ext cx="1352450" cy="1131079"/>
          </a:xfrm>
          <a:prstGeom prst="rect">
            <a:avLst/>
          </a:prstGeom>
          <a:noFill/>
        </p:spPr>
        <p:txBody>
          <a:bodyPr wrap="square">
            <a:spAutoFit/>
          </a:bodyPr>
          <a:lstStyle/>
          <a:p>
            <a:pPr algn="ctr">
              <a:lnSpc>
                <a:spcPts val="1340"/>
              </a:lnSpc>
              <a:spcAft>
                <a:spcPts val="600"/>
              </a:spcAft>
            </a:pPr>
            <a:r>
              <a:rPr lang="en-CA" sz="1400" b="1" dirty="0" err="1">
                <a:solidFill>
                  <a:schemeClr val="bg1"/>
                </a:solidFill>
              </a:rPr>
              <a:t>Sensibilité</a:t>
            </a:r>
            <a:r>
              <a:rPr lang="en-CA" sz="1400" b="1" dirty="0">
                <a:solidFill>
                  <a:schemeClr val="bg1"/>
                </a:solidFill>
              </a:rPr>
              <a:t> au </a:t>
            </a:r>
            <a:r>
              <a:rPr lang="en-CA" sz="1400" b="1" dirty="0" err="1">
                <a:solidFill>
                  <a:schemeClr val="bg1"/>
                </a:solidFill>
              </a:rPr>
              <a:t>déroulement</a:t>
            </a:r>
            <a:r>
              <a:rPr lang="en-CA" sz="1400" b="1" dirty="0">
                <a:solidFill>
                  <a:schemeClr val="bg1"/>
                </a:solidFill>
              </a:rPr>
              <a:t> des </a:t>
            </a:r>
            <a:r>
              <a:rPr lang="en-CA" sz="1400" b="1" dirty="0" err="1">
                <a:solidFill>
                  <a:schemeClr val="bg1"/>
                </a:solidFill>
              </a:rPr>
              <a:t>activités</a:t>
            </a:r>
            <a:r>
              <a:rPr lang="en-CA" sz="1400" b="1" dirty="0">
                <a:solidFill>
                  <a:schemeClr val="bg1"/>
                </a:solidFill>
              </a:rPr>
              <a:t> </a:t>
            </a:r>
            <a:endParaRPr lang="en-CA" sz="1200" b="1" dirty="0">
              <a:solidFill>
                <a:schemeClr val="bg1"/>
              </a:solidFill>
            </a:endParaRPr>
          </a:p>
          <a:p>
            <a:pPr algn="ctr">
              <a:lnSpc>
                <a:spcPts val="1240"/>
              </a:lnSpc>
              <a:spcAft>
                <a:spcPts val="600"/>
              </a:spcAft>
            </a:pPr>
            <a:r>
              <a:rPr lang="en-CA" sz="1000" dirty="0">
                <a:solidFill>
                  <a:schemeClr val="bg1"/>
                </a:solidFill>
              </a:rPr>
              <a:t>Les </a:t>
            </a:r>
            <a:r>
              <a:rPr lang="en-CA" sz="1000" dirty="0" err="1">
                <a:solidFill>
                  <a:schemeClr val="bg1"/>
                </a:solidFill>
              </a:rPr>
              <a:t>soins</a:t>
            </a:r>
            <a:r>
              <a:rPr lang="en-CA" sz="1000" dirty="0">
                <a:solidFill>
                  <a:schemeClr val="bg1"/>
                </a:solidFill>
              </a:rPr>
              <a:t> </a:t>
            </a:r>
            <a:r>
              <a:rPr lang="en-CA" sz="1000" dirty="0" err="1">
                <a:solidFill>
                  <a:schemeClr val="bg1"/>
                </a:solidFill>
              </a:rPr>
              <a:t>sont-ils</a:t>
            </a:r>
            <a:r>
              <a:rPr lang="en-CA" sz="1000" dirty="0">
                <a:solidFill>
                  <a:schemeClr val="bg1"/>
                </a:solidFill>
              </a:rPr>
              <a:t>  </a:t>
            </a:r>
            <a:r>
              <a:rPr lang="en-CA" sz="1000" dirty="0" err="1">
                <a:solidFill>
                  <a:schemeClr val="bg1"/>
                </a:solidFill>
              </a:rPr>
              <a:t>sécuritaires</a:t>
            </a:r>
            <a:br>
              <a:rPr lang="en-CA" sz="1000" dirty="0">
                <a:solidFill>
                  <a:schemeClr val="bg1"/>
                </a:solidFill>
              </a:rPr>
            </a:br>
            <a:r>
              <a:rPr lang="en-CA" sz="1000" dirty="0" err="1">
                <a:solidFill>
                  <a:schemeClr val="bg1"/>
                </a:solidFill>
              </a:rPr>
              <a:t>aujourd’hui</a:t>
            </a:r>
            <a:r>
              <a:rPr lang="en-CA" sz="1000" dirty="0">
                <a:solidFill>
                  <a:schemeClr val="bg1"/>
                </a:solidFill>
              </a:rPr>
              <a:t>?</a:t>
            </a:r>
          </a:p>
        </p:txBody>
      </p:sp>
      <p:sp>
        <p:nvSpPr>
          <p:cNvPr id="14" name="TextBox 13">
            <a:extLst>
              <a:ext uri="{FF2B5EF4-FFF2-40B4-BE49-F238E27FC236}">
                <a16:creationId xmlns:a16="http://schemas.microsoft.com/office/drawing/2014/main" id="{4F7921A7-5846-6423-B269-BD4AA392C2FE}"/>
              </a:ext>
            </a:extLst>
          </p:cNvPr>
          <p:cNvSpPr txBox="1"/>
          <p:nvPr/>
        </p:nvSpPr>
        <p:spPr>
          <a:xfrm>
            <a:off x="5381056" y="2943690"/>
            <a:ext cx="1352450" cy="630942"/>
          </a:xfrm>
          <a:prstGeom prst="rect">
            <a:avLst/>
          </a:prstGeom>
          <a:noFill/>
        </p:spPr>
        <p:txBody>
          <a:bodyPr wrap="square">
            <a:spAutoFit/>
          </a:bodyPr>
          <a:lstStyle/>
          <a:p>
            <a:pPr algn="ctr">
              <a:lnSpc>
                <a:spcPts val="1440"/>
              </a:lnSpc>
              <a:spcAft>
                <a:spcPts val="600"/>
              </a:spcAft>
            </a:pPr>
            <a:r>
              <a:rPr lang="en-CA" sz="1400" b="1" dirty="0" err="1">
                <a:solidFill>
                  <a:schemeClr val="bg1"/>
                </a:solidFill>
              </a:rPr>
              <a:t>Mesure</a:t>
            </a:r>
            <a:r>
              <a:rPr lang="en-CA" sz="1400" b="1" dirty="0">
                <a:solidFill>
                  <a:schemeClr val="bg1"/>
                </a:solidFill>
              </a:rPr>
              <a:t> et surveillance de la </a:t>
            </a:r>
            <a:r>
              <a:rPr lang="en-CA" sz="1400" b="1" dirty="0" err="1">
                <a:solidFill>
                  <a:schemeClr val="bg1"/>
                </a:solidFill>
              </a:rPr>
              <a:t>sécurité</a:t>
            </a:r>
            <a:endParaRPr lang="en-CA" sz="1000" dirty="0">
              <a:solidFill>
                <a:schemeClr val="bg1"/>
              </a:solidFill>
            </a:endParaRPr>
          </a:p>
        </p:txBody>
      </p:sp>
      <p:grpSp>
        <p:nvGrpSpPr>
          <p:cNvPr id="15" name="Group 14">
            <a:extLst>
              <a:ext uri="{FF2B5EF4-FFF2-40B4-BE49-F238E27FC236}">
                <a16:creationId xmlns:a16="http://schemas.microsoft.com/office/drawing/2014/main" id="{18965DAC-8FE6-0F36-9AA8-0D9EBF38BA38}"/>
              </a:ext>
            </a:extLst>
          </p:cNvPr>
          <p:cNvGrpSpPr/>
          <p:nvPr/>
        </p:nvGrpSpPr>
        <p:grpSpPr>
          <a:xfrm>
            <a:off x="5353971" y="626763"/>
            <a:ext cx="1484056" cy="1503590"/>
            <a:chOff x="5300324" y="592299"/>
            <a:chExt cx="1619159" cy="1640471"/>
          </a:xfrm>
        </p:grpSpPr>
        <p:sp>
          <p:nvSpPr>
            <p:cNvPr id="16" name="Teardrop 15">
              <a:extLst>
                <a:ext uri="{FF2B5EF4-FFF2-40B4-BE49-F238E27FC236}">
                  <a16:creationId xmlns:a16="http://schemas.microsoft.com/office/drawing/2014/main" id="{F77FEE9F-718E-EFF3-552A-FFE8E84F6B61}"/>
                </a:ext>
              </a:extLst>
            </p:cNvPr>
            <p:cNvSpPr/>
            <p:nvPr/>
          </p:nvSpPr>
          <p:spPr>
            <a:xfrm rot="8100000">
              <a:off x="5300324" y="592299"/>
              <a:ext cx="1619159" cy="1619161"/>
            </a:xfrm>
            <a:prstGeom prst="teardrop">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a:extLst>
                <a:ext uri="{FF2B5EF4-FFF2-40B4-BE49-F238E27FC236}">
                  <a16:creationId xmlns:a16="http://schemas.microsoft.com/office/drawing/2014/main" id="{0AA4DF1D-63AD-32F0-0247-D65B03458726}"/>
                </a:ext>
              </a:extLst>
            </p:cNvPr>
            <p:cNvSpPr txBox="1"/>
            <p:nvPr/>
          </p:nvSpPr>
          <p:spPr>
            <a:xfrm>
              <a:off x="5377519" y="844816"/>
              <a:ext cx="1475572" cy="1387954"/>
            </a:xfrm>
            <a:prstGeom prst="rect">
              <a:avLst/>
            </a:prstGeom>
            <a:noFill/>
          </p:spPr>
          <p:txBody>
            <a:bodyPr wrap="square">
              <a:spAutoFit/>
            </a:bodyPr>
            <a:lstStyle/>
            <a:p>
              <a:pPr algn="ctr">
                <a:lnSpc>
                  <a:spcPts val="1340"/>
                </a:lnSpc>
                <a:spcAft>
                  <a:spcPts val="600"/>
                </a:spcAft>
              </a:pPr>
              <a:r>
                <a:rPr lang="en-CA" sz="1400" b="1" dirty="0" err="1"/>
                <a:t>Préjudices</a:t>
              </a:r>
              <a:br>
                <a:rPr lang="en-CA" sz="1400" b="1" dirty="0"/>
              </a:br>
              <a:r>
                <a:rPr lang="en-CA" sz="1400" b="1" dirty="0" err="1"/>
                <a:t>passés</a:t>
              </a:r>
              <a:r>
                <a:rPr lang="en-CA" sz="1400" b="1" dirty="0"/>
                <a:t> </a:t>
              </a:r>
              <a:endParaRPr lang="en-CA" sz="1200" b="1" dirty="0"/>
            </a:p>
            <a:p>
              <a:pPr algn="ctr">
                <a:lnSpc>
                  <a:spcPts val="1240"/>
                </a:lnSpc>
                <a:spcAft>
                  <a:spcPts val="600"/>
                </a:spcAft>
              </a:pPr>
              <a:r>
                <a:rPr lang="en-CA" sz="1000" dirty="0"/>
                <a:t>Les </a:t>
              </a:r>
              <a:r>
                <a:rPr lang="en-CA" sz="1000" dirty="0" err="1"/>
                <a:t>soins</a:t>
              </a:r>
              <a:r>
                <a:rPr lang="en-CA" sz="1000" dirty="0"/>
                <a:t> </a:t>
              </a:r>
              <a:br>
                <a:rPr lang="en-CA" sz="1000" dirty="0"/>
              </a:br>
              <a:r>
                <a:rPr lang="en-CA" sz="1000" dirty="0" err="1"/>
                <a:t>étaient-ils</a:t>
              </a:r>
              <a:r>
                <a:rPr lang="en-CA" sz="1000" dirty="0"/>
                <a:t> </a:t>
              </a:r>
              <a:r>
                <a:rPr lang="en-CA" sz="1000" dirty="0" err="1"/>
                <a:t>sécuritaires</a:t>
              </a:r>
              <a:r>
                <a:rPr lang="en-CA" sz="1000" dirty="0"/>
                <a:t> </a:t>
              </a:r>
              <a:br>
                <a:rPr lang="en-CA" sz="1000" dirty="0"/>
              </a:br>
              <a:r>
                <a:rPr lang="en-CA" sz="1000" dirty="0"/>
                <a:t>dans le</a:t>
              </a:r>
              <a:br>
                <a:rPr lang="en-CA" sz="1000" dirty="0"/>
              </a:br>
              <a:r>
                <a:rPr lang="en-CA" sz="1000" dirty="0"/>
                <a:t>passé? </a:t>
              </a:r>
            </a:p>
          </p:txBody>
        </p:sp>
      </p:grpSp>
      <p:sp>
        <p:nvSpPr>
          <p:cNvPr id="18" name="Rectangle 17">
            <a:extLst>
              <a:ext uri="{FF2B5EF4-FFF2-40B4-BE49-F238E27FC236}">
                <a16:creationId xmlns:a16="http://schemas.microsoft.com/office/drawing/2014/main" id="{3E551567-C3D6-8003-3D14-1608F35F6423}"/>
              </a:ext>
            </a:extLst>
          </p:cNvPr>
          <p:cNvSpPr/>
          <p:nvPr/>
        </p:nvSpPr>
        <p:spPr>
          <a:xfrm>
            <a:off x="3069431" y="492369"/>
            <a:ext cx="6053136" cy="5355758"/>
          </a:xfrm>
          <a:prstGeom prst="rect">
            <a:avLst/>
          </a:prstGeom>
          <a:solidFill>
            <a:schemeClr val="bg1">
              <a:alpha val="649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ardrop 18">
            <a:extLst>
              <a:ext uri="{FF2B5EF4-FFF2-40B4-BE49-F238E27FC236}">
                <a16:creationId xmlns:a16="http://schemas.microsoft.com/office/drawing/2014/main" id="{C84A37A4-EC5F-D5EC-FFBE-DF2FD52CCEA0}"/>
              </a:ext>
            </a:extLst>
          </p:cNvPr>
          <p:cNvSpPr/>
          <p:nvPr/>
        </p:nvSpPr>
        <p:spPr>
          <a:xfrm rot="13055500">
            <a:off x="7333210" y="1913224"/>
            <a:ext cx="1844627" cy="1844627"/>
          </a:xfrm>
          <a:prstGeom prst="teardrop">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AB1D7F21-55C6-F79B-1211-BD3E6727211D}"/>
              </a:ext>
            </a:extLst>
          </p:cNvPr>
          <p:cNvSpPr txBox="1"/>
          <p:nvPr/>
        </p:nvSpPr>
        <p:spPr>
          <a:xfrm>
            <a:off x="7533996" y="2384960"/>
            <a:ext cx="1352450" cy="938719"/>
          </a:xfrm>
          <a:prstGeom prst="rect">
            <a:avLst/>
          </a:prstGeom>
          <a:noFill/>
        </p:spPr>
        <p:txBody>
          <a:bodyPr wrap="square">
            <a:spAutoFit/>
          </a:bodyPr>
          <a:lstStyle/>
          <a:p>
            <a:pPr algn="ctr">
              <a:lnSpc>
                <a:spcPts val="1240"/>
              </a:lnSpc>
              <a:spcAft>
                <a:spcPts val="600"/>
              </a:spcAft>
            </a:pPr>
            <a:r>
              <a:rPr lang="en-CA" sz="2000" b="1" dirty="0" err="1">
                <a:solidFill>
                  <a:schemeClr val="bg1"/>
                </a:solidFill>
              </a:rPr>
              <a:t>Fiabilité</a:t>
            </a:r>
            <a:endParaRPr lang="en-CA" sz="2000" b="1" dirty="0">
              <a:solidFill>
                <a:schemeClr val="bg1"/>
              </a:solidFill>
            </a:endParaRPr>
          </a:p>
          <a:p>
            <a:pPr algn="ctr">
              <a:lnSpc>
                <a:spcPts val="1240"/>
              </a:lnSpc>
              <a:spcAft>
                <a:spcPts val="600"/>
              </a:spcAft>
            </a:pPr>
            <a:r>
              <a:rPr lang="en-CA" sz="1200" dirty="0">
                <a:solidFill>
                  <a:schemeClr val="bg1"/>
                </a:solidFill>
              </a:rPr>
              <a:t>Nos </a:t>
            </a:r>
            <a:r>
              <a:rPr lang="en-CA" sz="1200" dirty="0" err="1">
                <a:solidFill>
                  <a:schemeClr val="bg1"/>
                </a:solidFill>
              </a:rPr>
              <a:t>systèmes</a:t>
            </a:r>
            <a:br>
              <a:rPr lang="en-CA" sz="1200" dirty="0">
                <a:solidFill>
                  <a:schemeClr val="bg1"/>
                </a:solidFill>
              </a:rPr>
            </a:br>
            <a:r>
              <a:rPr lang="en-CA" sz="1200" dirty="0">
                <a:solidFill>
                  <a:schemeClr val="bg1"/>
                </a:solidFill>
              </a:rPr>
              <a:t>et processus</a:t>
            </a:r>
            <a:br>
              <a:rPr lang="en-CA" sz="1200" dirty="0">
                <a:solidFill>
                  <a:schemeClr val="bg1"/>
                </a:solidFill>
              </a:rPr>
            </a:br>
            <a:r>
              <a:rPr lang="en-CA" sz="1200" dirty="0" err="1">
                <a:solidFill>
                  <a:schemeClr val="bg1"/>
                </a:solidFill>
              </a:rPr>
              <a:t>cliniques</a:t>
            </a:r>
            <a:r>
              <a:rPr lang="en-CA" sz="1200" dirty="0">
                <a:solidFill>
                  <a:schemeClr val="bg1"/>
                </a:solidFill>
              </a:rPr>
              <a:t> </a:t>
            </a:r>
            <a:r>
              <a:rPr lang="en-CA" sz="1200" dirty="0" err="1">
                <a:solidFill>
                  <a:schemeClr val="bg1"/>
                </a:solidFill>
              </a:rPr>
              <a:t>sont-ils</a:t>
            </a:r>
            <a:r>
              <a:rPr lang="en-CA" sz="1200" dirty="0">
                <a:solidFill>
                  <a:schemeClr val="bg1"/>
                </a:solidFill>
              </a:rPr>
              <a:t> </a:t>
            </a:r>
            <a:r>
              <a:rPr lang="en-CA" sz="1200" dirty="0" err="1">
                <a:solidFill>
                  <a:schemeClr val="bg1"/>
                </a:solidFill>
              </a:rPr>
              <a:t>fiables</a:t>
            </a:r>
            <a:r>
              <a:rPr lang="en-CA" sz="1200" dirty="0">
                <a:solidFill>
                  <a:schemeClr val="bg1"/>
                </a:solidFill>
              </a:rPr>
              <a:t>?</a:t>
            </a:r>
          </a:p>
        </p:txBody>
      </p:sp>
    </p:spTree>
    <p:extLst>
      <p:ext uri="{BB962C8B-B14F-4D97-AF65-F5344CB8AC3E}">
        <p14:creationId xmlns:p14="http://schemas.microsoft.com/office/powerpoint/2010/main" val="109614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2149D9-D5CD-1FF8-93D7-6883D5550F71}"/>
              </a:ext>
            </a:extLst>
          </p:cNvPr>
          <p:cNvSpPr>
            <a:spLocks noGrp="1"/>
          </p:cNvSpPr>
          <p:nvPr>
            <p:ph type="sldNum" sz="quarter" idx="12"/>
          </p:nvPr>
        </p:nvSpPr>
        <p:spPr/>
        <p:txBody>
          <a:bodyPr/>
          <a:lstStyle/>
          <a:p>
            <a:pPr algn="r" rtl="0"/>
            <a:fld id="{7D0AB2B7-A222-44FF-B180-C8F0FD623967}" type="slidenum">
              <a:rPr/>
              <a:t>5</a:t>
            </a:fld>
            <a:endParaRPr lang="fr-ca"/>
          </a:p>
        </p:txBody>
      </p:sp>
      <p:pic>
        <p:nvPicPr>
          <p:cNvPr id="5" name="Content Placeholder 4" descr="Photographie montrant un ruban à mesurer jaune inséré dans la glace fissurée d’un plan d’eau gelé, avec un arrière-plan flou composé d’arbres et de rayons de soleil. Cette image représente la mesure de l’épaisseur de la glace. ">
            <a:extLst>
              <a:ext uri="{FF2B5EF4-FFF2-40B4-BE49-F238E27FC236}">
                <a16:creationId xmlns:a16="http://schemas.microsoft.com/office/drawing/2014/main" id="{5E58BB1A-F15D-756F-8CAB-2830CAAD086C}"/>
              </a:ext>
            </a:extLst>
          </p:cNvPr>
          <p:cNvPicPr>
            <a:picLocks/>
          </p:cNvPicPr>
          <p:nvPr/>
        </p:nvPicPr>
        <p:blipFill>
          <a:blip r:embed="rId3" cstate="screen">
            <a:extLst>
              <a:ext uri="{28A0092B-C50C-407E-A947-70E740481C1C}">
                <a14:useLocalDpi xmlns:a14="http://schemas.microsoft.com/office/drawing/2010/main"/>
              </a:ext>
            </a:extLst>
          </a:blip>
          <a:srcRect l="22765" t="-13" r="26291" b="13"/>
          <a:stretch>
            <a:fillRect/>
          </a:stretch>
        </p:blipFill>
        <p:spPr>
          <a:xfrm>
            <a:off x="9089504" y="2391508"/>
            <a:ext cx="2720234" cy="3559772"/>
          </a:xfrm>
          <a:prstGeom prst="round2DiagRect">
            <a:avLst/>
          </a:prstGeom>
        </p:spPr>
      </p:pic>
      <p:pic>
        <p:nvPicPr>
          <p:cNvPr id="8" name="Picture 7" descr="Photographie montrant une personne chaussée d’une botte verte marchant sur de la glace fissurée présentant des lignes de fracture rayonnantes; cette image évoque une chute à travers la glace. ">
            <a:extLst>
              <a:ext uri="{FF2B5EF4-FFF2-40B4-BE49-F238E27FC236}">
                <a16:creationId xmlns:a16="http://schemas.microsoft.com/office/drawing/2014/main" id="{DA540CB5-A771-C93B-636A-178AC3200316}"/>
              </a:ext>
            </a:extLst>
          </p:cNvPr>
          <p:cNvPicPr>
            <a:picLocks noChangeAspect="1"/>
          </p:cNvPicPr>
          <p:nvPr/>
        </p:nvPicPr>
        <p:blipFill>
          <a:blip r:embed="rId4" cstate="screen">
            <a:extLst>
              <a:ext uri="{28A0092B-C50C-407E-A947-70E740481C1C}">
                <a14:useLocalDpi xmlns:a14="http://schemas.microsoft.com/office/drawing/2010/main"/>
              </a:ext>
            </a:extLst>
          </a:blip>
          <a:srcRect l="24497" r="24497"/>
          <a:stretch/>
        </p:blipFill>
        <p:spPr>
          <a:xfrm>
            <a:off x="6102136" y="2391962"/>
            <a:ext cx="2720234" cy="3559870"/>
          </a:xfrm>
          <a:prstGeom prst="round2DiagRect">
            <a:avLst/>
          </a:prstGeom>
        </p:spPr>
      </p:pic>
      <p:sp>
        <p:nvSpPr>
          <p:cNvPr id="6" name="Title 1">
            <a:extLst>
              <a:ext uri="{FF2B5EF4-FFF2-40B4-BE49-F238E27FC236}">
                <a16:creationId xmlns:a16="http://schemas.microsoft.com/office/drawing/2014/main" id="{A46E7896-5185-C52D-3088-FFE8F051E9A5}"/>
              </a:ext>
            </a:extLst>
          </p:cNvPr>
          <p:cNvSpPr txBox="1">
            <a:spLocks/>
          </p:cNvSpPr>
          <p:nvPr/>
        </p:nvSpPr>
        <p:spPr>
          <a:xfrm>
            <a:off x="710698" y="4171394"/>
            <a:ext cx="4904491" cy="2026341"/>
          </a:xfrm>
          <a:prstGeom prst="rect">
            <a:avLst/>
          </a:prstGeom>
        </p:spPr>
        <p:txBody>
          <a:bodyPr vert="horz" lIns="91440" tIns="45720" rIns="91440" bIns="45720" rtlCol="0" anchor="ctr">
            <a:normAutofit fontScale="97500"/>
          </a:bodyPr>
          <a:lstStyle>
            <a:lvl1pPr algn="l" defTabSz="605150" rtl="0" eaLnBrk="1" latinLnBrk="0" hangingPunct="1">
              <a:lnSpc>
                <a:spcPct val="90000"/>
              </a:lnSpc>
              <a:spcBef>
                <a:spcPct val="0"/>
              </a:spcBef>
              <a:buNone/>
              <a:defRPr sz="2100" b="1" i="0" kern="1200" baseline="0">
                <a:solidFill>
                  <a:schemeClr val="bg1"/>
                </a:solidFill>
                <a:latin typeface="+mj-lt"/>
                <a:ea typeface="+mj-ea"/>
                <a:cs typeface="+mj-cs"/>
              </a:defRPr>
            </a:lvl1pPr>
          </a:lstStyle>
          <a:p>
            <a:pPr algn="l" rtl="0"/>
            <a:r>
              <a:rPr lang="fr-ca" sz="2400" b="0" i="1" u="none" baseline="0" dirty="0">
                <a:solidFill>
                  <a:schemeClr val="accent1"/>
                </a:solidFill>
                <a:latin typeface="+mn-lt"/>
                <a:ea typeface="+mn-ea"/>
                <a:cs typeface="+mn-cs"/>
              </a:rPr>
              <a:t>Que se passerait-il si nous</a:t>
            </a:r>
            <a:br>
              <a:rPr lang="fr-ca" sz="2400" b="0" i="1" dirty="0">
                <a:solidFill>
                  <a:schemeClr val="accent1"/>
                </a:solidFill>
                <a:latin typeface="+mn-lt"/>
                <a:ea typeface="+mn-ea"/>
                <a:cs typeface="+mn-cs"/>
              </a:rPr>
            </a:br>
            <a:r>
              <a:rPr lang="fr-ca" sz="2400" b="0" i="1" u="none" baseline="0" dirty="0">
                <a:solidFill>
                  <a:schemeClr val="accent1"/>
                </a:solidFill>
                <a:latin typeface="+mn-lt"/>
                <a:ea typeface="+mn-ea"/>
                <a:cs typeface="+mn-cs"/>
              </a:rPr>
              <a:t>mesurions uniquement le nombre de personnes tombées à travers </a:t>
            </a:r>
            <a:br>
              <a:rPr lang="fr-CA" sz="2400" b="0" i="1" u="none" baseline="0" dirty="0">
                <a:solidFill>
                  <a:schemeClr val="accent1"/>
                </a:solidFill>
                <a:latin typeface="+mn-lt"/>
                <a:ea typeface="+mn-ea"/>
                <a:cs typeface="+mn-cs"/>
              </a:rPr>
            </a:br>
            <a:r>
              <a:rPr lang="fr-ca" sz="2400" b="0" i="1" u="none" baseline="0" dirty="0">
                <a:solidFill>
                  <a:schemeClr val="accent1"/>
                </a:solidFill>
                <a:latin typeface="+mn-lt"/>
                <a:ea typeface="+mn-ea"/>
                <a:cs typeface="+mn-cs"/>
              </a:rPr>
              <a:t>la glace plutôt que l’épaisseur </a:t>
            </a:r>
            <a:br>
              <a:rPr lang="fr-CA" sz="2400" b="0" i="1" u="none" baseline="0" dirty="0">
                <a:solidFill>
                  <a:schemeClr val="accent1"/>
                </a:solidFill>
                <a:latin typeface="+mn-lt"/>
                <a:ea typeface="+mn-ea"/>
                <a:cs typeface="+mn-cs"/>
              </a:rPr>
            </a:br>
            <a:r>
              <a:rPr lang="fr-ca" sz="2400" b="0" i="1" u="none" baseline="0" dirty="0">
                <a:solidFill>
                  <a:schemeClr val="accent1"/>
                </a:solidFill>
                <a:latin typeface="+mn-lt"/>
                <a:ea typeface="+mn-ea"/>
                <a:cs typeface="+mn-cs"/>
              </a:rPr>
              <a:t>de celle-ci?</a:t>
            </a:r>
            <a:endParaRPr lang="fr-ca" sz="2400" b="0" i="1" dirty="0">
              <a:solidFill>
                <a:schemeClr val="accent1"/>
              </a:solidFill>
              <a:latin typeface="+mn-lt"/>
              <a:ea typeface="+mn-ea"/>
              <a:cs typeface="+mn-cs"/>
            </a:endParaRPr>
          </a:p>
        </p:txBody>
      </p:sp>
      <p:sp>
        <p:nvSpPr>
          <p:cNvPr id="7" name="Rectangle 6">
            <a:extLst>
              <a:ext uri="{FF2B5EF4-FFF2-40B4-BE49-F238E27FC236}">
                <a16:creationId xmlns:a16="http://schemas.microsoft.com/office/drawing/2014/main" id="{2ED5D8A0-1D9E-AD7D-4D73-E1A384C229F0}"/>
              </a:ext>
            </a:extLst>
          </p:cNvPr>
          <p:cNvSpPr/>
          <p:nvPr/>
        </p:nvSpPr>
        <p:spPr>
          <a:xfrm>
            <a:off x="649786" y="2106167"/>
            <a:ext cx="5185216" cy="1938992"/>
          </a:xfrm>
          <a:prstGeom prst="rect">
            <a:avLst/>
          </a:prstGeom>
        </p:spPr>
        <p:txBody>
          <a:bodyPr wrap="square">
            <a:spAutoFit/>
          </a:bodyPr>
          <a:lstStyle/>
          <a:p>
            <a:pPr algn="l" defTabSz="605150" rtl="0"/>
            <a:r>
              <a:rPr lang="fr-ca" sz="2400" b="0" i="0" u="none" baseline="0" dirty="0"/>
              <a:t>La </a:t>
            </a:r>
            <a:r>
              <a:rPr lang="fr-ca" sz="2400" b="0" i="1" u="none" baseline="0" dirty="0"/>
              <a:t>fiabilité</a:t>
            </a:r>
            <a:r>
              <a:rPr lang="fr-ca" sz="2400" b="0" i="0" u="none" baseline="0" dirty="0"/>
              <a:t> correspond à la probabilité qu’une tâche, un processus, une intervention ou </a:t>
            </a:r>
            <a:br>
              <a:rPr lang="fr-CA" sz="2400" b="0" i="0" u="none" baseline="0" dirty="0"/>
            </a:br>
            <a:r>
              <a:rPr lang="fr-ca" sz="2400" b="0" i="0" u="none" baseline="0" dirty="0"/>
              <a:t>un plan d’intervention</a:t>
            </a:r>
            <a:r>
              <a:rPr lang="fr-CA" sz="2400" b="0" i="0" u="none" baseline="0" dirty="0"/>
              <a:t> </a:t>
            </a:r>
            <a:r>
              <a:rPr lang="fr-ca" sz="2400" b="0" i="0" u="none" baseline="0" dirty="0"/>
              <a:t>soit exécuté ou suivi comme prévu.</a:t>
            </a:r>
          </a:p>
        </p:txBody>
      </p:sp>
      <p:sp>
        <p:nvSpPr>
          <p:cNvPr id="4" name="Title 1">
            <a:extLst>
              <a:ext uri="{FF2B5EF4-FFF2-40B4-BE49-F238E27FC236}">
                <a16:creationId xmlns:a16="http://schemas.microsoft.com/office/drawing/2014/main" id="{47A45160-D586-B697-9E6F-07CD59AA0B61}"/>
              </a:ext>
            </a:extLst>
          </p:cNvPr>
          <p:cNvSpPr txBox="1">
            <a:spLocks noGrp="1"/>
          </p:cNvSpPr>
          <p:nvPr>
            <p:ph type="title" idx="4294967295"/>
          </p:nvPr>
        </p:nvSpPr>
        <p:spPr>
          <a:xfrm>
            <a:off x="710698" y="343137"/>
            <a:ext cx="10532558"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4400" b="1" i="0" u="none" strike="noStrike" kern="1200" cap="none" spc="0" normalizeH="0" baseline="0" dirty="0">
                <a:ln>
                  <a:noFill/>
                </a:ln>
                <a:solidFill>
                  <a:srgbClr val="3F3691"/>
                </a:solidFill>
                <a:effectLst/>
                <a:uLnTx/>
                <a:uFillTx/>
                <a:latin typeface="Arial" panose="020B0604020202020204" pitchFamily="34" charset="0"/>
                <a:ea typeface="+mn-ea"/>
                <a:cs typeface="Arial" panose="020B0604020202020204" pitchFamily="34" charset="0"/>
              </a:rPr>
              <a:t>Fiabilité – Nos systèmes et </a:t>
            </a:r>
            <a:br>
              <a:rPr kumimoji="0" lang="fr-CA" sz="4400" b="1" i="0" u="none" strike="noStrike" kern="1200" cap="none" spc="0" normalizeH="0" baseline="0" dirty="0">
                <a:ln>
                  <a:noFill/>
                </a:ln>
                <a:solidFill>
                  <a:srgbClr val="3F3691"/>
                </a:solidFill>
                <a:effectLst/>
                <a:uLnTx/>
                <a:uFillTx/>
                <a:latin typeface="Arial" panose="020B0604020202020204" pitchFamily="34" charset="0"/>
                <a:ea typeface="+mn-ea"/>
                <a:cs typeface="Arial" panose="020B0604020202020204" pitchFamily="34" charset="0"/>
              </a:rPr>
            </a:br>
            <a:r>
              <a:rPr kumimoji="0" lang="fr-ca" sz="4400" b="1" i="0" u="none" strike="noStrike" kern="1200" cap="none" spc="0" normalizeH="0" baseline="0" dirty="0">
                <a:ln>
                  <a:noFill/>
                </a:ln>
                <a:solidFill>
                  <a:srgbClr val="3F3691"/>
                </a:solidFill>
                <a:effectLst/>
                <a:uLnTx/>
                <a:uFillTx/>
                <a:latin typeface="Arial" panose="020B0604020202020204" pitchFamily="34" charset="0"/>
                <a:ea typeface="+mn-ea"/>
                <a:cs typeface="Arial" panose="020B0604020202020204" pitchFamily="34" charset="0"/>
              </a:rPr>
              <a:t>processus cliniques sont-ils fiables?</a:t>
            </a:r>
            <a:endParaRPr kumimoji="0" lang="fr-ca" sz="4400" b="1" i="0" u="none" strike="noStrike" kern="1200" cap="none" spc="0" normalizeH="0" baseline="0" noProof="0" dirty="0">
              <a:ln>
                <a:noFill/>
              </a:ln>
              <a:solidFill>
                <a:srgbClr val="3F36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86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D206B-FBFE-7EA1-FF26-FEDBE4FEFE53}"/>
              </a:ext>
            </a:extLst>
          </p:cNvPr>
          <p:cNvSpPr>
            <a:spLocks noGrp="1"/>
          </p:cNvSpPr>
          <p:nvPr>
            <p:ph type="title"/>
          </p:nvPr>
        </p:nvSpPr>
        <p:spPr/>
        <p:txBody>
          <a:bodyPr/>
          <a:lstStyle/>
          <a:p>
            <a:pPr algn="l" rtl="0"/>
            <a:r>
              <a:rPr lang="fr-ca" b="1" i="0" u="none" baseline="0" dirty="0">
                <a:solidFill>
                  <a:schemeClr val="tx1"/>
                </a:solidFill>
              </a:rPr>
              <a:t>Conséquences imprévues de la </a:t>
            </a:r>
            <a:br>
              <a:rPr lang="fr-CA" b="1" i="0" u="none" baseline="0" dirty="0">
                <a:solidFill>
                  <a:schemeClr val="tx1"/>
                </a:solidFill>
              </a:rPr>
            </a:br>
            <a:r>
              <a:rPr lang="fr-ca" b="1" i="0" u="none" baseline="0" dirty="0">
                <a:solidFill>
                  <a:schemeClr val="tx1"/>
                </a:solidFill>
              </a:rPr>
              <a:t>mesure de la fiabilité</a:t>
            </a:r>
            <a:endParaRPr lang="fr-ca" dirty="0">
              <a:solidFill>
                <a:schemeClr val="tx1"/>
              </a:solidFill>
            </a:endParaRPr>
          </a:p>
        </p:txBody>
      </p:sp>
    </p:spTree>
    <p:extLst>
      <p:ext uri="{BB962C8B-B14F-4D97-AF65-F5344CB8AC3E}">
        <p14:creationId xmlns:p14="http://schemas.microsoft.com/office/powerpoint/2010/main" val="3616133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204" y="906181"/>
            <a:ext cx="4907855" cy="4587240"/>
          </a:xfrm>
        </p:spPr>
        <p:txBody>
          <a:bodyPr>
            <a:noAutofit/>
          </a:bodyPr>
          <a:lstStyle/>
          <a:p>
            <a:pPr algn="l" rtl="0"/>
            <a:r>
              <a:rPr lang="fr-ca" sz="2400" b="0" i="0" u="none" baseline="0" dirty="0">
                <a:latin typeface="+mn-lt"/>
                <a:cs typeface="+mn-cs"/>
              </a:rPr>
              <a:t>Vos</a:t>
            </a:r>
            <a:r>
              <a:rPr lang="fr-ca" sz="2400" b="0" i="0" u="none" kern="1200" baseline="0" dirty="0">
                <a:solidFill>
                  <a:schemeClr val="tx1"/>
                </a:solidFill>
                <a:latin typeface="+mn-lt"/>
                <a:ea typeface="+mn-ea"/>
                <a:cs typeface="+mn-cs"/>
              </a:rPr>
              <a:t> mesures de la fiabilité évaluent-elles ce que vous souhaitez réellement évaluer</a:t>
            </a:r>
            <a:br>
              <a:rPr lang="fr-ca" sz="2400" b="0" i="0" kern="1200" baseline="0" dirty="0">
                <a:solidFill>
                  <a:schemeClr val="tx1"/>
                </a:solidFill>
                <a:latin typeface="+mn-lt"/>
                <a:ea typeface="+mn-ea"/>
                <a:cs typeface="+mn-cs"/>
              </a:rPr>
            </a:br>
            <a:r>
              <a:rPr lang="fr-ca" sz="2400" b="0" i="0" u="none" kern="1200" baseline="0" dirty="0">
                <a:solidFill>
                  <a:schemeClr val="tx1"/>
                </a:solidFill>
                <a:latin typeface="+mn-lt"/>
                <a:ea typeface="+mn-ea"/>
                <a:cs typeface="+mn-cs"/>
              </a:rPr>
              <a:t>ou s’agit-il simplement de vérifications de documents?  </a:t>
            </a:r>
          </a:p>
          <a:p>
            <a:pPr algn="l" rtl="0"/>
            <a:r>
              <a:rPr lang="fr-ca" sz="2400" b="0" i="0" u="none" baseline="0" dirty="0"/>
              <a:t>Vos mesures de la fiabilité </a:t>
            </a:r>
            <a:br>
              <a:rPr lang="fr-CA" sz="2400" b="0" i="0" u="none" baseline="0" dirty="0"/>
            </a:br>
            <a:r>
              <a:rPr lang="fr-ca" sz="2400" b="0" i="0" u="none" baseline="0" dirty="0"/>
              <a:t>vous donnent-elles, à vous </a:t>
            </a:r>
            <a:br>
              <a:rPr lang="fr-CA" sz="2400" b="0" i="0" u="none" baseline="0" dirty="0"/>
            </a:br>
            <a:r>
              <a:rPr lang="fr-ca" sz="2400" b="0" i="0" u="none" baseline="0" dirty="0"/>
              <a:t>et aux autres, un faux sentiment de sécurité?</a:t>
            </a:r>
          </a:p>
          <a:p>
            <a:pPr algn="l" rtl="0"/>
            <a:r>
              <a:rPr lang="fr-ca" sz="2400" b="0" i="0" u="none" baseline="0" dirty="0"/>
              <a:t>Vos mesures de la fiabilité entraînent-elles parfois des automatismes involontaires, autrement dit un « syndrome </a:t>
            </a:r>
            <a:br>
              <a:rPr lang="fr-CA" sz="2400" b="0" i="0" u="none" baseline="0" dirty="0"/>
            </a:br>
            <a:r>
              <a:rPr lang="fr-ca" sz="2400" b="0" i="0" u="none" baseline="0" dirty="0"/>
              <a:t>de </a:t>
            </a:r>
            <a:r>
              <a:rPr lang="fr-ca" sz="2400" b="0" i="0" u="none" kern="1200" baseline="0" dirty="0">
                <a:solidFill>
                  <a:schemeClr val="tx1"/>
                </a:solidFill>
                <a:latin typeface="+mn-lt"/>
                <a:ea typeface="+mn-ea"/>
                <a:cs typeface="+mn-cs"/>
              </a:rPr>
              <a:t>la case à cocher »?</a:t>
            </a:r>
            <a:endParaRPr lang="fr-ca" sz="2400" dirty="0"/>
          </a:p>
        </p:txBody>
      </p:sp>
      <p:grpSp>
        <p:nvGrpSpPr>
          <p:cNvPr id="9" name="Group 8" descr="Capture d’écran d’une liste de contrôle de sécurité chirurgicale ">
            <a:extLst>
              <a:ext uri="{FF2B5EF4-FFF2-40B4-BE49-F238E27FC236}">
                <a16:creationId xmlns:a16="http://schemas.microsoft.com/office/drawing/2014/main" id="{F992065F-6299-DD28-82E2-53B5DC5EE0E2}"/>
              </a:ext>
              <a:ext uri="{C183D7F6-B498-43B3-948B-1728B52AA6E4}">
                <adec:decorative xmlns:adec="http://schemas.microsoft.com/office/drawing/2017/decorative" val="0"/>
              </a:ext>
            </a:extLst>
          </p:cNvPr>
          <p:cNvGrpSpPr/>
          <p:nvPr/>
        </p:nvGrpSpPr>
        <p:grpSpPr>
          <a:xfrm>
            <a:off x="5716632" y="1073159"/>
            <a:ext cx="4907855" cy="3584419"/>
            <a:chOff x="7132530" y="594360"/>
            <a:chExt cx="4742002" cy="3463290"/>
          </a:xfrm>
        </p:grpSpPr>
        <p:pic>
          <p:nvPicPr>
            <p:cNvPr id="5" name="Picture 2">
              <a:extLst>
                <a:ext uri="{FF2B5EF4-FFF2-40B4-BE49-F238E27FC236}">
                  <a16:creationId xmlns:a16="http://schemas.microsoft.com/office/drawing/2014/main" id="{7110A9C1-C44B-32DD-2920-4DDB64D090F7}"/>
                </a:ext>
              </a:extLst>
            </p:cNvPr>
            <p:cNvPicPr>
              <a:picLocks noChangeAspect="1" noChangeArrowheads="1"/>
            </p:cNvPicPr>
            <p:nvPr/>
          </p:nvPicPr>
          <p:blipFill>
            <a:blip r:embed="rId3">
              <a:alphaModFix/>
            </a:blip>
            <a:srcRect t="2742" b="2742"/>
            <a:stretch/>
          </p:blipFill>
          <p:spPr bwMode="auto">
            <a:xfrm>
              <a:off x="7132530" y="594360"/>
              <a:ext cx="4742002" cy="3463290"/>
            </a:xfrm>
            <a:prstGeom prst="rect">
              <a:avLst/>
            </a:prstGeom>
            <a:solidFill>
              <a:srgbClr val="FFFFFF"/>
            </a:solidFill>
            <a:ln>
              <a:solidFill>
                <a:schemeClr val="accent1"/>
              </a:solidFill>
            </a:ln>
          </p:spPr>
        </p:pic>
        <p:sp>
          <p:nvSpPr>
            <p:cNvPr id="8" name="TextBox 7">
              <a:extLst>
                <a:ext uri="{FF2B5EF4-FFF2-40B4-BE49-F238E27FC236}">
                  <a16:creationId xmlns:a16="http://schemas.microsoft.com/office/drawing/2014/main" id="{8B544DF3-2695-765C-185A-CFBAEE2DDA95}"/>
                </a:ext>
              </a:extLst>
            </p:cNvPr>
            <p:cNvSpPr txBox="1"/>
            <p:nvPr/>
          </p:nvSpPr>
          <p:spPr>
            <a:xfrm>
              <a:off x="7202046" y="594360"/>
              <a:ext cx="1143000" cy="369332"/>
            </a:xfrm>
            <a:prstGeom prst="rect">
              <a:avLst/>
            </a:prstGeom>
            <a:solidFill>
              <a:schemeClr val="bg1"/>
            </a:solidFill>
            <a:ln>
              <a:noFill/>
            </a:ln>
          </p:spPr>
          <p:txBody>
            <a:bodyPr wrap="square" rtlCol="0">
              <a:spAutoFit/>
            </a:bodyPr>
            <a:lstStyle/>
            <a:p>
              <a:endParaRPr lang="fr-ca"/>
            </a:p>
          </p:txBody>
        </p:sp>
      </p:grpSp>
      <p:pic>
        <p:nvPicPr>
          <p:cNvPr id="4" name="Picture 3">
            <a:extLst>
              <a:ext uri="{FF2B5EF4-FFF2-40B4-BE49-F238E27FC236}">
                <a16:creationId xmlns:a16="http://schemas.microsoft.com/office/drawing/2014/main" id="{7CCB6737-A728-8ED3-EE94-58F26C0C860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12080" y="3717787"/>
            <a:ext cx="1824813" cy="2754923"/>
          </a:xfrm>
          <a:prstGeom prst="rect">
            <a:avLst/>
          </a:prstGeom>
        </p:spPr>
      </p:pic>
    </p:spTree>
    <p:extLst>
      <p:ext uri="{BB962C8B-B14F-4D97-AF65-F5344CB8AC3E}">
        <p14:creationId xmlns:p14="http://schemas.microsoft.com/office/powerpoint/2010/main" val="1422197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pture d’écran d’une publication sur les réseaux sociaux&#10;&#10;">
            <a:extLst>
              <a:ext uri="{FF2B5EF4-FFF2-40B4-BE49-F238E27FC236}">
                <a16:creationId xmlns:a16="http://schemas.microsoft.com/office/drawing/2014/main" id="{F44DF9CA-6C22-4105-A262-B04BAFB0B5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9272" y="2298811"/>
            <a:ext cx="3223549" cy="3670611"/>
          </a:xfrm>
          <a:prstGeom prst="rect">
            <a:avLst/>
          </a:prstGeom>
        </p:spPr>
      </p:pic>
      <p:grpSp>
        <p:nvGrpSpPr>
          <p:cNvPr id="8" name="Group 7" descr="Captures d’écran montrant différentes listes de contrôle en santé">
            <a:extLst>
              <a:ext uri="{FF2B5EF4-FFF2-40B4-BE49-F238E27FC236}">
                <a16:creationId xmlns:a16="http://schemas.microsoft.com/office/drawing/2014/main" id="{891FCA96-5E39-EB7C-AFE2-F43DAB5C00D6}"/>
              </a:ext>
            </a:extLst>
          </p:cNvPr>
          <p:cNvGrpSpPr/>
          <p:nvPr/>
        </p:nvGrpSpPr>
        <p:grpSpPr>
          <a:xfrm>
            <a:off x="5471846" y="981090"/>
            <a:ext cx="5998111" cy="4988332"/>
            <a:chOff x="5185574" y="981090"/>
            <a:chExt cx="6595462" cy="5485119"/>
          </a:xfrm>
        </p:grpSpPr>
        <p:pic>
          <p:nvPicPr>
            <p:cNvPr id="7" name="Picture 6" descr="Texte en gros plan sur un fond noir&#10;&#10;">
              <a:extLst>
                <a:ext uri="{FF2B5EF4-FFF2-40B4-BE49-F238E27FC236}">
                  <a16:creationId xmlns:a16="http://schemas.microsoft.com/office/drawing/2014/main" id="{76F4643E-255F-4181-90F1-432C5415B5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5574" y="1005411"/>
              <a:ext cx="2536653" cy="3670611"/>
            </a:xfrm>
            <a:prstGeom prst="rect">
              <a:avLst/>
            </a:prstGeom>
            <a:ln>
              <a:noFill/>
            </a:ln>
            <a:effectLst>
              <a:outerShdw blurRad="292100" dist="139700" dir="2700000" algn="tl" rotWithShape="0">
                <a:srgbClr val="333333">
                  <a:alpha val="65000"/>
                </a:srgbClr>
              </a:outerShdw>
            </a:effectLst>
          </p:spPr>
        </p:pic>
        <p:pic>
          <p:nvPicPr>
            <p:cNvPr id="3" name="Picture 2" descr="Capture d’écran d’un téléphone cellulaire&#10;&#10;">
              <a:extLst>
                <a:ext uri="{FF2B5EF4-FFF2-40B4-BE49-F238E27FC236}">
                  <a16:creationId xmlns:a16="http://schemas.microsoft.com/office/drawing/2014/main" id="{CA30853E-9384-435C-8041-8B5D187967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69435" y="981090"/>
              <a:ext cx="2469622" cy="4034315"/>
            </a:xfrm>
            <a:prstGeom prst="rect">
              <a:avLst/>
            </a:prstGeom>
            <a:ln>
              <a:noFill/>
            </a:ln>
            <a:effectLst>
              <a:outerShdw blurRad="292100" dist="139700" dir="2700000" algn="tl" rotWithShape="0">
                <a:srgbClr val="333333">
                  <a:alpha val="65000"/>
                </a:srgbClr>
              </a:outerShdw>
            </a:effectLst>
          </p:spPr>
        </p:pic>
        <p:pic>
          <p:nvPicPr>
            <p:cNvPr id="11" name="Picture 10" descr="Capture d’écran d’un téléphone cellulaire&#10;&#10;">
              <a:extLst>
                <a:ext uri="{FF2B5EF4-FFF2-40B4-BE49-F238E27FC236}">
                  <a16:creationId xmlns:a16="http://schemas.microsoft.com/office/drawing/2014/main" id="{A617628D-C8C3-4178-9211-2664E9B3F3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39863" y="1514901"/>
              <a:ext cx="4075359" cy="4655334"/>
            </a:xfrm>
            <a:prstGeom prst="rect">
              <a:avLst/>
            </a:prstGeom>
            <a:ln>
              <a:noFill/>
            </a:ln>
            <a:effectLst>
              <a:outerShdw blurRad="292100" dist="139700" dir="2700000" algn="tl" rotWithShape="0">
                <a:srgbClr val="333333">
                  <a:alpha val="65000"/>
                </a:srgbClr>
              </a:outerShdw>
            </a:effectLst>
          </p:spPr>
        </p:pic>
        <p:pic>
          <p:nvPicPr>
            <p:cNvPr id="13" name="Picture 12" descr="Texte en gros plan sur un fond blanc&#10;&#10;">
              <a:extLst>
                <a:ext uri="{FF2B5EF4-FFF2-40B4-BE49-F238E27FC236}">
                  <a16:creationId xmlns:a16="http://schemas.microsoft.com/office/drawing/2014/main" id="{B9369068-F668-412D-B736-74721FF242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6000" y="3313143"/>
              <a:ext cx="2434098" cy="3153066"/>
            </a:xfrm>
            <a:prstGeom prst="rect">
              <a:avLst/>
            </a:prstGeom>
            <a:ln>
              <a:noFill/>
            </a:ln>
            <a:effectLst>
              <a:outerShdw blurRad="292100" dist="139700" dir="2700000" algn="tl" rotWithShape="0">
                <a:srgbClr val="333333">
                  <a:alpha val="65000"/>
                </a:srgbClr>
              </a:outerShdw>
            </a:effectLst>
          </p:spPr>
        </p:pic>
        <p:pic>
          <p:nvPicPr>
            <p:cNvPr id="15" name="Picture 14" descr="Capture d’écran d’un téléphone cellulaire&#10;&#10;">
              <a:extLst>
                <a:ext uri="{FF2B5EF4-FFF2-40B4-BE49-F238E27FC236}">
                  <a16:creationId xmlns:a16="http://schemas.microsoft.com/office/drawing/2014/main" id="{89491C01-6B27-476D-957E-1E0B4076F4A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93836" y="2475303"/>
              <a:ext cx="2587200" cy="3949810"/>
            </a:xfrm>
            <a:prstGeom prst="rect">
              <a:avLst/>
            </a:prstGeom>
            <a:ln>
              <a:noFill/>
            </a:ln>
            <a:effectLst>
              <a:outerShdw blurRad="292100" dist="139700" dir="2700000" algn="tl" rotWithShape="0">
                <a:srgbClr val="333333">
                  <a:alpha val="65000"/>
                </a:srgbClr>
              </a:outerShdw>
            </a:effectLst>
          </p:spPr>
        </p:pic>
      </p:grpSp>
      <p:sp>
        <p:nvSpPr>
          <p:cNvPr id="2" name="Title 1">
            <a:extLst>
              <a:ext uri="{FF2B5EF4-FFF2-40B4-BE49-F238E27FC236}">
                <a16:creationId xmlns:a16="http://schemas.microsoft.com/office/drawing/2014/main" id="{B3CD3BCC-D391-4EAB-A1CB-74DF23C04A29}"/>
              </a:ext>
            </a:extLst>
          </p:cNvPr>
          <p:cNvSpPr>
            <a:spLocks noGrp="1"/>
          </p:cNvSpPr>
          <p:nvPr>
            <p:ph type="title"/>
          </p:nvPr>
        </p:nvSpPr>
        <p:spPr>
          <a:xfrm>
            <a:off x="347446" y="159733"/>
            <a:ext cx="10515600" cy="732622"/>
          </a:xfrm>
        </p:spPr>
        <p:txBody>
          <a:bodyPr>
            <a:noAutofit/>
          </a:bodyPr>
          <a:lstStyle/>
          <a:p>
            <a:pPr algn="l" rtl="0"/>
            <a:r>
              <a:rPr lang="fr-ca" sz="3600" b="1" i="0" u="none" baseline="0" dirty="0">
                <a:solidFill>
                  <a:schemeClr val="accent1"/>
                </a:solidFill>
              </a:rPr>
              <a:t>Affaiblissement de la fiabilité en santé mentale</a:t>
            </a:r>
            <a:endParaRPr lang="fr-ca" sz="3600" dirty="0">
              <a:solidFill>
                <a:schemeClr val="accent1"/>
              </a:solidFill>
            </a:endParaRPr>
          </a:p>
        </p:txBody>
      </p:sp>
      <p:sp>
        <p:nvSpPr>
          <p:cNvPr id="10" name="TextBox 9">
            <a:extLst>
              <a:ext uri="{FF2B5EF4-FFF2-40B4-BE49-F238E27FC236}">
                <a16:creationId xmlns:a16="http://schemas.microsoft.com/office/drawing/2014/main" id="{32E559B6-5C67-416B-A562-B8B7EC1156AB}"/>
              </a:ext>
            </a:extLst>
          </p:cNvPr>
          <p:cNvSpPr txBox="1"/>
          <p:nvPr/>
        </p:nvSpPr>
        <p:spPr>
          <a:xfrm>
            <a:off x="6230948" y="6146892"/>
            <a:ext cx="650557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a:ln>
                  <a:noFill/>
                </a:ln>
                <a:solidFill>
                  <a:srgbClr val="595959"/>
                </a:solidFill>
                <a:effectLst/>
                <a:uLnTx/>
                <a:uFillTx/>
                <a:latin typeface="Arial" panose="020B0604020202020204"/>
                <a:ea typeface="+mn-ea"/>
                <a:cs typeface="+mn-cs"/>
              </a:rPr>
              <a:t>CMSS – Projet collaboratif d’amélioration de la sécurité, séance 2, mars 2019 – J. Carthey/S. Garrett</a:t>
            </a:r>
            <a:endParaRPr kumimoji="0" lang="fr-ca" sz="1200" b="0" i="0" u="none" strike="noStrike" kern="1200" cap="none" spc="0" normalizeH="0" baseline="0" noProof="0">
              <a:ln>
                <a:noFill/>
              </a:ln>
              <a:solidFill>
                <a:srgbClr val="595959"/>
              </a:solidFill>
              <a:effectLst/>
              <a:uLnTx/>
              <a:uFillTx/>
              <a:latin typeface="Arial" panose="020B0604020202020204"/>
              <a:ea typeface="+mn-ea"/>
              <a:cs typeface="+mn-cs"/>
            </a:endParaRPr>
          </a:p>
        </p:txBody>
      </p:sp>
      <p:pic>
        <p:nvPicPr>
          <p:cNvPr id="12" name="Graphic 11" descr="Bulle de texte avec remplissage uni">
            <a:extLst>
              <a:ext uri="{FF2B5EF4-FFF2-40B4-BE49-F238E27FC236}">
                <a16:creationId xmlns:a16="http://schemas.microsoft.com/office/drawing/2014/main" id="{7364D591-3863-948C-1ACF-9277050B479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11787" y="141041"/>
            <a:ext cx="7371457" cy="7371457"/>
          </a:xfrm>
          <a:prstGeom prst="rect">
            <a:avLst/>
          </a:prstGeom>
        </p:spPr>
      </p:pic>
      <p:sp>
        <p:nvSpPr>
          <p:cNvPr id="14" name="Rectangle 13">
            <a:extLst>
              <a:ext uri="{FF2B5EF4-FFF2-40B4-BE49-F238E27FC236}">
                <a16:creationId xmlns:a16="http://schemas.microsoft.com/office/drawing/2014/main" id="{3C02DB55-D604-5E1C-A8EF-ADD0E9AD4BAF}"/>
              </a:ext>
            </a:extLst>
          </p:cNvPr>
          <p:cNvSpPr/>
          <p:nvPr/>
        </p:nvSpPr>
        <p:spPr>
          <a:xfrm>
            <a:off x="1076035" y="1729880"/>
            <a:ext cx="4395811" cy="2506327"/>
          </a:xfrm>
          <a:prstGeom prst="rect">
            <a:avLst/>
          </a:prstGeom>
          <a:ln>
            <a:noFill/>
          </a:ln>
        </p:spPr>
        <p:txBody>
          <a:bodyPr wrap="square">
            <a:spAutoFit/>
          </a:bodyPr>
          <a:lstStyle/>
          <a:p>
            <a:pPr marL="0" marR="0" lvl="0" indent="14288" algn="l" defTabSz="914400" rtl="0" eaLnBrk="1" fontAlgn="auto" latinLnBrk="0" hangingPunct="1">
              <a:lnSpc>
                <a:spcPct val="110000"/>
              </a:lnSpc>
              <a:spcBef>
                <a:spcPts val="0"/>
              </a:spcBef>
              <a:spcAft>
                <a:spcPts val="0"/>
              </a:spcAft>
              <a:buClrTx/>
              <a:buSzTx/>
              <a:buFontTx/>
              <a:buNone/>
              <a:tabLst/>
              <a:defRPr/>
            </a:pPr>
            <a:r>
              <a:rPr lang="fr-ca" b="0" i="1" u="none" baseline="0" dirty="0">
                <a:solidFill>
                  <a:prstClr val="white"/>
                </a:solidFill>
                <a:latin typeface="Arial" panose="020B0604020202020204"/>
                <a:ea typeface="Arial" panose="020B0604020202020204"/>
                <a:cs typeface="Arial" panose="020B0604020202020204"/>
              </a:rPr>
              <a:t>« </a:t>
            </a:r>
            <a:r>
              <a:rPr kumimoji="0" lang="fr-ca" sz="1800" b="0" i="1" u="none" strike="noStrike" kern="1200" cap="none" spc="0" normalizeH="0" baseline="0" dirty="0">
                <a:ln>
                  <a:noFill/>
                </a:ln>
                <a:solidFill>
                  <a:prstClr val="white"/>
                </a:solidFill>
                <a:effectLst/>
                <a:uLnTx/>
                <a:uFillTx/>
                <a:latin typeface="Arial" panose="020B0604020202020204"/>
                <a:ea typeface="+mn-ea"/>
                <a:cs typeface="+mn-cs"/>
              </a:rPr>
              <a:t>On a des listes de contrôle pour la violence et l’agressivité, l’automutilation, le suicide, la santé physique, les chutes, le risque de fugue, l’évaluation du tabagisme, les congés d’hôpital… La liste est interminable, ce qui veut dire qu’on passe moins de temps à parler aux patients et à les observer</a:t>
            </a:r>
            <a:r>
              <a:rPr lang="fr-ca" b="0" i="1" u="none" baseline="0" dirty="0">
                <a:solidFill>
                  <a:prstClr val="white"/>
                </a:solidFill>
                <a:latin typeface="Arial" panose="020B0604020202020204"/>
                <a:ea typeface="Arial" panose="020B0604020202020204"/>
                <a:cs typeface="Arial" panose="020B0604020202020204"/>
              </a:rPr>
              <a:t>. »</a:t>
            </a:r>
            <a:br>
              <a:rPr kumimoji="0" lang="fr-ca" sz="1800" b="0" i="1" u="none" strike="noStrike" kern="1200" cap="none" spc="0" normalizeH="0" baseline="0" noProof="0" dirty="0">
                <a:ln>
                  <a:noFill/>
                </a:ln>
                <a:solidFill>
                  <a:prstClr val="white"/>
                </a:solidFill>
                <a:effectLst/>
                <a:uLnTx/>
                <a:uFillTx/>
                <a:latin typeface="Arial" panose="020B0604020202020204"/>
                <a:ea typeface="+mn-ea"/>
                <a:cs typeface="+mn-cs"/>
              </a:rPr>
            </a:br>
            <a:endParaRPr kumimoji="0" lang="fr-ca" sz="1800" b="0" i="1"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14288" algn="l" defTabSz="914400" rtl="0" eaLnBrk="1" fontAlgn="auto" latinLnBrk="0" hangingPunct="1">
              <a:lnSpc>
                <a:spcPct val="110000"/>
              </a:lnSpc>
              <a:spcBef>
                <a:spcPts val="0"/>
              </a:spcBef>
              <a:spcAft>
                <a:spcPts val="0"/>
              </a:spcAft>
              <a:buClrTx/>
              <a:buSzTx/>
              <a:buFontTx/>
              <a:buNone/>
              <a:tabLst/>
              <a:defRPr/>
            </a:pPr>
            <a:r>
              <a:rPr kumimoji="0" lang="fr-ca" sz="1800" b="0" i="0" u="none" strike="noStrike" kern="1200" cap="none" spc="0" normalizeH="0" baseline="0" dirty="0">
                <a:ln>
                  <a:noFill/>
                </a:ln>
                <a:solidFill>
                  <a:prstClr val="white"/>
                </a:solidFill>
                <a:effectLst/>
                <a:uLnTx/>
                <a:uFillTx/>
                <a:latin typeface="Arial" panose="020B0604020202020204"/>
                <a:ea typeface="+mn-ea"/>
                <a:cs typeface="+mn-cs"/>
              </a:rPr>
              <a:t> – Infirmière en santé mentale 1</a:t>
            </a:r>
          </a:p>
        </p:txBody>
      </p:sp>
      <p:sp>
        <p:nvSpPr>
          <p:cNvPr id="4" name="TextBox 3">
            <a:extLst>
              <a:ext uri="{FF2B5EF4-FFF2-40B4-BE49-F238E27FC236}">
                <a16:creationId xmlns:a16="http://schemas.microsoft.com/office/drawing/2014/main" id="{ACFB040D-3E03-3570-FD0F-CBDAD0C79F25}"/>
              </a:ext>
            </a:extLst>
          </p:cNvPr>
          <p:cNvSpPr txBox="1"/>
          <p:nvPr/>
        </p:nvSpPr>
        <p:spPr>
          <a:xfrm>
            <a:off x="6557534" y="2817878"/>
            <a:ext cx="4320000" cy="1323439"/>
          </a:xfrm>
          <a:prstGeom prst="rect">
            <a:avLst/>
          </a:prstGeom>
          <a:solidFill>
            <a:srgbClr val="FFFFFF">
              <a:alpha val="85214"/>
            </a:srgbClr>
          </a:solidFill>
        </p:spPr>
        <p:txBody>
          <a:bodyPr wrap="square" rtlCol="0" anchor="ctr" anchorCtr="0">
            <a:spAutoFit/>
          </a:bodyPr>
          <a:lstStyle/>
          <a:p>
            <a:pPr algn="ctr"/>
            <a:r>
              <a:rPr lang="en-CA" sz="4000" dirty="0" err="1">
                <a:solidFill>
                  <a:schemeClr val="accent1"/>
                </a:solidFill>
              </a:rPr>
              <a:t>Listes</a:t>
            </a:r>
            <a:br>
              <a:rPr lang="en-CA" sz="4000" dirty="0">
                <a:solidFill>
                  <a:schemeClr val="accent1"/>
                </a:solidFill>
              </a:rPr>
            </a:br>
            <a:r>
              <a:rPr lang="en-CA" sz="4000" dirty="0">
                <a:solidFill>
                  <a:schemeClr val="accent1"/>
                </a:solidFill>
              </a:rPr>
              <a:t>de </a:t>
            </a:r>
            <a:r>
              <a:rPr lang="en-CA" sz="4000" dirty="0" err="1">
                <a:solidFill>
                  <a:schemeClr val="accent1"/>
                </a:solidFill>
              </a:rPr>
              <a:t>contrôle</a:t>
            </a:r>
            <a:endParaRPr lang="en-CA" sz="4000" dirty="0">
              <a:solidFill>
                <a:schemeClr val="accent1"/>
              </a:solidFill>
            </a:endParaRPr>
          </a:p>
        </p:txBody>
      </p:sp>
    </p:spTree>
    <p:extLst>
      <p:ext uri="{BB962C8B-B14F-4D97-AF65-F5344CB8AC3E}">
        <p14:creationId xmlns:p14="http://schemas.microsoft.com/office/powerpoint/2010/main" val="242225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DF201-72F0-4141-A5A3-EE4430CA2DF1}"/>
              </a:ext>
            </a:extLst>
          </p:cNvPr>
          <p:cNvSpPr>
            <a:spLocks noGrp="1"/>
          </p:cNvSpPr>
          <p:nvPr>
            <p:ph idx="4294967295"/>
          </p:nvPr>
        </p:nvSpPr>
        <p:spPr>
          <a:xfrm>
            <a:off x="942976" y="127363"/>
            <a:ext cx="5623077" cy="2073728"/>
          </a:xfrm>
        </p:spPr>
        <p:txBody>
          <a:bodyPr anchor="ctr">
            <a:normAutofit/>
          </a:bodyPr>
          <a:lstStyle/>
          <a:p>
            <a:pPr marL="457200" lvl="1" indent="0" algn="l" rtl="0">
              <a:spcBef>
                <a:spcPts val="0"/>
              </a:spcBef>
              <a:buNone/>
              <a:defRPr/>
            </a:pPr>
            <a:endParaRPr kumimoji="0" lang="fr-ca"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600" lvl="1" indent="-228600" algn="l" defTabSz="914400" rtl="0">
              <a:lnSpc>
                <a:spcPct val="90000"/>
              </a:lnSpc>
              <a:spcBef>
                <a:spcPts val="1000"/>
              </a:spcBef>
              <a:buClr>
                <a:schemeClr val="accent1"/>
              </a:buClr>
              <a:buFont typeface="Arial" panose="020B0604020202020204" pitchFamily="34" charset="0"/>
              <a:buChar char="•"/>
              <a:defRPr/>
            </a:pPr>
            <a:r>
              <a:rPr lang="fr-ca" b="0" i="0" u="none" baseline="0" dirty="0">
                <a:latin typeface="+mn-lt"/>
                <a:cs typeface="+mn-cs"/>
              </a:rPr>
              <a:t>Vos mesures de fiabilité vous distraient-elles parfois? Nous font-elles passer à côté de l’évidence?</a:t>
            </a:r>
            <a:endParaRPr kumimoji="0" lang="fr-ca"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050" name="Picture 2" descr="Photographie montrant une paire de lunettes rondes à monture noire au travers desquelles on voit clairement des arbres aux feuilles jaunes et vertes. L’arrière-plan à l’extérieur des lunettes apparaît flou, soulignant le contraste entre les détails nets visibles à travers les verres et l’environnement flou.">
            <a:extLst>
              <a:ext uri="{FF2B5EF4-FFF2-40B4-BE49-F238E27FC236}">
                <a16:creationId xmlns:a16="http://schemas.microsoft.com/office/drawing/2014/main" id="{9C46BEAF-BBF3-73E6-D801-7378CC063E2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072" t="8138" r="10483"/>
          <a:stretch>
            <a:fillRect/>
          </a:stretch>
        </p:blipFill>
        <p:spPr bwMode="auto">
          <a:xfrm>
            <a:off x="1321581" y="2519474"/>
            <a:ext cx="4583367" cy="3055578"/>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 name="Picture 2" descr="Photographie d’un professionnel de la santé vêtu d’une blouse bleue et d’un bonnet de chirurgien, assis, la tête entre les mains, illustrant un sentiment d’insécurité psychologique.">
            <a:extLst>
              <a:ext uri="{FF2B5EF4-FFF2-40B4-BE49-F238E27FC236}">
                <a16:creationId xmlns:a16="http://schemas.microsoft.com/office/drawing/2014/main" id="{EF179D4C-CEB0-789A-C039-B2D0A897DA3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1433" t="14784" r="21433" b="28046"/>
          <a:stretch>
            <a:fillRect/>
          </a:stretch>
        </p:blipFill>
        <p:spPr bwMode="auto">
          <a:xfrm>
            <a:off x="6960932" y="2519473"/>
            <a:ext cx="4583367" cy="3055578"/>
          </a:xfrm>
          <a:prstGeom prst="round2DiagRect">
            <a:avLst/>
          </a:prstGeom>
          <a:noFill/>
          <a:extLst>
            <a:ext uri="{909E8E84-426E-40DD-AFC4-6F175D3DCCD1}">
              <a14:hiddenFill xmlns:a14="http://schemas.microsoft.com/office/drawing/2010/main">
                <a:solidFill>
                  <a:srgbClr val="FFFFFF"/>
                </a:solidFill>
              </a14:hiddenFill>
            </a:ext>
          </a:extLst>
        </p:spPr>
      </p:pic>
      <p:sp>
        <p:nvSpPr>
          <p:cNvPr id="4" name="Content Placeholder 1">
            <a:extLst>
              <a:ext uri="{FF2B5EF4-FFF2-40B4-BE49-F238E27FC236}">
                <a16:creationId xmlns:a16="http://schemas.microsoft.com/office/drawing/2014/main" id="{C5485623-DB57-4619-C56F-1069D0927E75}"/>
              </a:ext>
            </a:extLst>
          </p:cNvPr>
          <p:cNvSpPr txBox="1">
            <a:spLocks/>
          </p:cNvSpPr>
          <p:nvPr/>
        </p:nvSpPr>
        <p:spPr>
          <a:xfrm>
            <a:off x="6672263" y="391886"/>
            <a:ext cx="5414962" cy="191044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rtl="0">
              <a:spcBef>
                <a:spcPts val="1000"/>
              </a:spcBef>
              <a:buClr>
                <a:schemeClr val="accent1"/>
              </a:buClr>
              <a:buFont typeface="Arial" panose="020B0604020202020204" pitchFamily="34" charset="0"/>
              <a:buNone/>
              <a:defRPr/>
            </a:pPr>
            <a:endParaRPr lang="fr-ca" dirty="0">
              <a:latin typeface="+mn-lt"/>
              <a:cs typeface="+mn-cs"/>
            </a:endParaRPr>
          </a:p>
          <a:p>
            <a:pPr marL="228600" lvl="1" algn="l" rtl="0">
              <a:spcBef>
                <a:spcPts val="1000"/>
              </a:spcBef>
              <a:buClr>
                <a:schemeClr val="accent1"/>
              </a:buClr>
              <a:defRPr/>
            </a:pPr>
            <a:r>
              <a:rPr lang="fr-ca" b="0" i="0" u="none" baseline="0" dirty="0">
                <a:latin typeface="+mn-lt"/>
                <a:cs typeface="+mn-cs"/>
              </a:rPr>
              <a:t>Votre approche en matière de mesure de la fiabilité contribue-t-elle à créer une insécurité psychologique chez les gens? </a:t>
            </a:r>
            <a:endParaRPr lang="fr-ca" dirty="0">
              <a:solidFill>
                <a:prstClr val="black"/>
              </a:solidFill>
              <a:latin typeface="Arial" panose="020B0604020202020204"/>
              <a:cs typeface="+mn-cs"/>
            </a:endParaRPr>
          </a:p>
        </p:txBody>
      </p:sp>
    </p:spTree>
    <p:extLst>
      <p:ext uri="{BB962C8B-B14F-4D97-AF65-F5344CB8AC3E}">
        <p14:creationId xmlns:p14="http://schemas.microsoft.com/office/powerpoint/2010/main" val="2970763403"/>
      </p:ext>
    </p:extLst>
  </p:cSld>
  <p:clrMapOvr>
    <a:masterClrMapping/>
  </p:clrMapOvr>
</p:sld>
</file>

<file path=ppt/theme/theme1.xml><?xml version="1.0" encoding="utf-8"?>
<a:theme xmlns:a="http://schemas.openxmlformats.org/drawingml/2006/main" name="Custom Design">
  <a:themeElements>
    <a:clrScheme name="Healthcare Excellence Canada">
      <a:dk1>
        <a:sysClr val="windowText" lastClr="000000"/>
      </a:dk1>
      <a:lt1>
        <a:sysClr val="window" lastClr="FFFFFF"/>
      </a:lt1>
      <a:dk2>
        <a:srgbClr val="595959"/>
      </a:dk2>
      <a:lt2>
        <a:srgbClr val="D8D8D8"/>
      </a:lt2>
      <a:accent1>
        <a:srgbClr val="3F358F"/>
      </a:accent1>
      <a:accent2>
        <a:srgbClr val="02A8A5"/>
      </a:accent2>
      <a:accent3>
        <a:srgbClr val="FCE100"/>
      </a:accent3>
      <a:accent4>
        <a:srgbClr val="F99F20"/>
      </a:accent4>
      <a:accent5>
        <a:srgbClr val="E82064"/>
      </a:accent5>
      <a:accent6>
        <a:srgbClr val="000000"/>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1E66460-8937-4D10-9287-4E2D2CBB9F24}" vid="{AA7C2713-A9F4-4FE4-B986-1C3CA4529E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c2d5024-d063-49bc-9df2-e9dd7583ded3" xsi:nil="true"/>
    <lcf76f155ced4ddcb4097134ff3c332f xmlns="4505687d-2504-4ba9-b224-b5298c376717">
      <Terms xmlns="http://schemas.microsoft.com/office/infopath/2007/PartnerControls"/>
    </lcf76f155ced4ddcb4097134ff3c332f>
    <FileCategory xmlns="4505687d-2504-4ba9-b224-b5298c3767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8A802773E39A4D9D29F71436AD8517" ma:contentTypeVersion="20" ma:contentTypeDescription="Create a new document." ma:contentTypeScope="" ma:versionID="099fa6c255fa9dd05ea76d0a1ff79a3e">
  <xsd:schema xmlns:xsd="http://www.w3.org/2001/XMLSchema" xmlns:xs="http://www.w3.org/2001/XMLSchema" xmlns:p="http://schemas.microsoft.com/office/2006/metadata/properties" xmlns:ns2="4505687d-2504-4ba9-b224-b5298c376717" xmlns:ns3="1c2d5024-d063-49bc-9df2-e9dd7583ded3" targetNamespace="http://schemas.microsoft.com/office/2006/metadata/properties" ma:root="true" ma:fieldsID="83ab8eb6d7b481302957fa1020cb1b09" ns2:_="" ns3:_="">
    <xsd:import namespace="4505687d-2504-4ba9-b224-b5298c376717"/>
    <xsd:import namespace="1c2d5024-d063-49bc-9df2-e9dd7583de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Location" minOccurs="0"/>
                <xsd:element ref="ns2:FileCategory"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05687d-2504-4ba9-b224-b5298c3767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FileCategory" ma:index="21" nillable="true" ma:displayName="File Category" ma:format="Dropdown" ma:internalName="FileCategory">
      <xsd:complexType>
        <xsd:complexContent>
          <xsd:extension base="dms:MultiChoice">
            <xsd:sequence>
              <xsd:element name="Value" maxOccurs="unbounded" minOccurs="0" nillable="true">
                <xsd:simpleType>
                  <xsd:restriction base="dms:Choice">
                    <xsd:enumeration value="Notes"/>
                    <xsd:enumeration value="Decisions"/>
                    <xsd:enumeration value="Planning"/>
                    <xsd:enumeration value="Working Files"/>
                  </xsd:restriction>
                </xsd:simpleType>
              </xsd:element>
            </xsd:sequence>
          </xsd:extension>
        </xsd:complexContent>
      </xsd:complex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cbde02f-0584-40b5-9add-4084884bb6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2d5024-d063-49bc-9df2-e9dd7583de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1b79dae-d421-4994-8d6b-bc6fd25dc647}" ma:internalName="TaxCatchAll" ma:showField="CatchAllData" ma:web="1c2d5024-d063-49bc-9df2-e9dd7583de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4CEF18-A537-46E5-B31B-38F31300E402}">
  <ds:schemaRefs>
    <ds:schemaRef ds:uri="3d313377-1482-4588-8d03-6951af1d3301"/>
    <ds:schemaRef ds:uri="http://schemas.microsoft.com/office/infopath/2007/PartnerControls"/>
    <ds:schemaRef ds:uri="http://purl.org/dc/term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a3888937-90d9-4129-a085-fcfd4a4a9d33"/>
    <ds:schemaRef ds:uri="http://www.w3.org/XML/1998/namespace"/>
    <ds:schemaRef ds:uri="http://purl.org/dc/dcmitype/"/>
    <ds:schemaRef ds:uri="1c2d5024-d063-49bc-9df2-e9dd7583ded3"/>
    <ds:schemaRef ds:uri="4505687d-2504-4ba9-b224-b5298c376717"/>
  </ds:schemaRefs>
</ds:datastoreItem>
</file>

<file path=customXml/itemProps2.xml><?xml version="1.0" encoding="utf-8"?>
<ds:datastoreItem xmlns:ds="http://schemas.openxmlformats.org/officeDocument/2006/customXml" ds:itemID="{D72DFE1C-10CC-4110-851E-7D803A6B9C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05687d-2504-4ba9-b224-b5298c376717"/>
    <ds:schemaRef ds:uri="1c2d5024-d063-49bc-9df2-e9dd7583de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2E03C9-461E-4CB2-9993-C7FAC6024B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727</TotalTime>
  <Words>5560</Words>
  <Application>Microsoft Office PowerPoint</Application>
  <PresentationFormat>Widescreen</PresentationFormat>
  <Paragraphs>368</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Custom Design</vt:lpstr>
      <vt:lpstr>Activité : conversation sous forme de  bande dessinée  Réfléchir à la fiabilité  en évaluant l’écart entre  les attentes liées au  travail et la réalité </vt:lpstr>
      <vt:lpstr>Repenser la sécurité des patients (excellencesante.ca) </vt:lpstr>
      <vt:lpstr>Cadre de mesure et de surveillance  de la sécurité</vt:lpstr>
      <vt:lpstr>Fiabilité</vt:lpstr>
      <vt:lpstr>Fiabilité – Nos systèmes et  processus cliniques sont-ils fiables?</vt:lpstr>
      <vt:lpstr>Conséquences imprévues de la  mesure de la fiabilité</vt:lpstr>
      <vt:lpstr>PowerPoint Presentation</vt:lpstr>
      <vt:lpstr>Affaiblissement de la fiabilité en santé mentale</vt:lpstr>
      <vt:lpstr>PowerPoint Presentation</vt:lpstr>
      <vt:lpstr>Vos mesures de la fiabilité  conduisent-elles à prioriser</vt:lpstr>
      <vt:lpstr>Dilemme</vt:lpstr>
      <vt:lpstr>Attentes liées au travail et réalité : COMBLER L’ÉCART </vt:lpstr>
      <vt:lpstr>Attentes liées au travail et réalité</vt:lpstr>
      <vt:lpstr>Du côté émoussé, on cherche à :</vt:lpstr>
      <vt:lpstr>PowerPoint Presentation</vt:lpstr>
      <vt:lpstr>PowerPoint Presentation</vt:lpstr>
      <vt:lpstr>Pendant ce temps, au point d’intervention…</vt:lpstr>
      <vt:lpstr>On doit chercher à combler l’écart entre les attentes liées au travail et la réalité </vt:lpstr>
      <vt:lpstr>Activité : conversation sous forme de bande dessinée</vt:lpstr>
      <vt:lpstr>Qu’est-ce qu’une conversation sous forme de bande dessinée?</vt:lpstr>
      <vt:lpstr>Exemple : Conversation sous forme de bande dessinée sur la conformité en matière d’hygiène  des mains</vt:lpstr>
      <vt:lpstr>Pourquoi cette activité?</vt:lpstr>
      <vt:lpstr>Choisir ou décrire un processus de soins de santé</vt:lpstr>
      <vt:lpstr>Conversation sous forme de bande dessinée : instructions </vt:lpstr>
      <vt:lpstr>Engager une conversation sous  forme de bande dessinée </vt:lpstr>
      <vt:lpstr>Présentation, comparaison et discussion </vt:lpstr>
      <vt:lpstr>Conséquences imprévues des mesures de la fiabilité </vt:lpstr>
      <vt:lpstr>Stratégies et solutions </vt:lpstr>
      <vt:lpstr>Débreffage</vt:lpstr>
      <vt:lpstr>Avant de quitter, dites-nous…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 MacLaurin</dc:creator>
  <cp:lastModifiedBy>Lauren Junkin</cp:lastModifiedBy>
  <cp:revision>11</cp:revision>
  <dcterms:created xsi:type="dcterms:W3CDTF">2024-10-25T14:43:24Z</dcterms:created>
  <dcterms:modified xsi:type="dcterms:W3CDTF">2026-04-20T13:35:00Z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0x010100568A802773E39A4D9D29F71436AD8517</vt:lpwstr>
  </property>
</Properties>
</file>