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4532" r:id="rId5"/>
    <p:sldId id="4420" r:id="rId6"/>
    <p:sldId id="4419" r:id="rId7"/>
    <p:sldId id="4624" r:id="rId8"/>
    <p:sldId id="4440" r:id="rId9"/>
    <p:sldId id="2145706096" r:id="rId10"/>
    <p:sldId id="269" r:id="rId11"/>
    <p:sldId id="4534" r:id="rId12"/>
    <p:sldId id="1416" r:id="rId13"/>
    <p:sldId id="4436" r:id="rId14"/>
    <p:sldId id="2145706087" r:id="rId15"/>
    <p:sldId id="1044" r:id="rId16"/>
    <p:sldId id="4259" r:id="rId17"/>
    <p:sldId id="4264" r:id="rId18"/>
    <p:sldId id="4266" r:id="rId19"/>
    <p:sldId id="4265" r:id="rId20"/>
    <p:sldId id="4267" r:id="rId21"/>
    <p:sldId id="4271" r:id="rId22"/>
    <p:sldId id="2145706088" r:id="rId23"/>
    <p:sldId id="2145706097" r:id="rId24"/>
    <p:sldId id="2145706100" r:id="rId25"/>
    <p:sldId id="2145706098" r:id="rId26"/>
    <p:sldId id="2145706102" r:id="rId27"/>
    <p:sldId id="4536" r:id="rId28"/>
    <p:sldId id="2145706089" r:id="rId29"/>
    <p:sldId id="2145706091" r:id="rId30"/>
    <p:sldId id="2145706103" r:id="rId31"/>
    <p:sldId id="2145706104" r:id="rId32"/>
    <p:sldId id="2145706105" r:id="rId33"/>
    <p:sldId id="214570608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3B723A-BBDA-440B-961C-6ACB2F2F0D8B}" name="Mandy Lubjenka" initials="ML" userId="S::Mandy.Lubjenka@hec-esc.ca::79831aed-fa6d-4303-bc42-cd3d1566fb25" providerId="AD"/>
  <p188:author id="{30085349-B58C-D93C-471E-40E102DAF8B9}" name="Andrea Piché" initials="AP" userId="S::andrea.piche@hec-esc.ca::6adc116b-ad57-4f15-bb94-f9556a0ebb0f" providerId="AD"/>
  <p188:author id="{1CC34E55-D046-5015-964F-F0EF95D6A137}" name="Chris Ryan" initials="CR" userId="S::cryan@banfield.agency::e72e1e7a-b1fc-4782-b385-2e2cb0e97414" providerId="AD"/>
  <p188:author id="{8D427E63-8CD9-A370-02A6-FC0E7ECD8D3F}" name="Anne MacLaurin" initials="AM" userId="S::anne.maclaurin@hec-esc.ca::09823825-f5ae-4dd5-ba5c-7db7b1cd3a75" providerId="AD"/>
  <p188:author id="{B0A2E27A-31A6-784E-707E-E6F6E05626BB}" name="Lauren Junkin" initials="LJ" userId="S::Lauren.Junkin@hec-esc.ca::f3cd3e43-f91c-47d8-bbf1-eecb1f8f3fd3" providerId="AD"/>
  <p188:author id="{E40DFF86-C39C-C9AD-E0B5-2FC8584425BD}" name="Anne MacLaurin" initials="AM" userId="S::Anne.MacLaurin@hec-esc.ca::09823825-f5ae-4dd5-ba5c-7db7b1cd3a75" providerId="AD"/>
  <p188:author id="{43C67D9C-DABA-DAB7-28D5-2DFC77289255}" name="Aurélie Barbe" initials="AB" userId="S::abarbe@banfield.agency::3879b34e-8f5a-4ea7-83ab-ffc2b24fa0ff" providerId="AD"/>
  <p188:author id="{12CA53A7-661F-C57E-4475-5E0FA426C3A2}" name="Carol Fancott" initials="CF" userId="S::Carol.Fancott@hec-esc.ca::3d0bd617-02ca-42a8-819a-d5eebc6e19a9" providerId="AD"/>
  <p188:author id="{7BBBCEC9-1635-423A-1654-99376D54E10A}" name="Mandy Lubjenka" initials="ML" userId="S::mandy.lubjenka@hec-esc.ca::79831aed-fa6d-4303-bc42-cd3d1566fb25" providerId="AD"/>
  <p188:author id="{C2E4EAE9-27DB-D5C9-57FD-605D6C7654F4}" name="Tina Reilly" initials="TR" userId="79f49946baaff0a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214682-D83A-5646-ACA5-A9915C53A810}" v="32" dt="2026-03-18T18:19:38.4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86438" autoAdjust="0"/>
  </p:normalViewPr>
  <p:slideViewPr>
    <p:cSldViewPr snapToGrid="0">
      <p:cViewPr varScale="1">
        <p:scale>
          <a:sx n="78" d="100"/>
          <a:sy n="78" d="100"/>
        </p:scale>
        <p:origin x="192" y="840"/>
      </p:cViewPr>
      <p:guideLst/>
    </p:cSldViewPr>
  </p:slideViewPr>
  <p:outlineViewPr>
    <p:cViewPr>
      <p:scale>
        <a:sx n="33" d="100"/>
        <a:sy n="33" d="100"/>
      </p:scale>
      <p:origin x="0" y="-2472"/>
    </p:cViewPr>
  </p:outlineViewPr>
  <p:notesTextViewPr>
    <p:cViewPr>
      <p:scale>
        <a:sx n="1" d="1"/>
        <a:sy n="1" d="1"/>
      </p:scale>
      <p:origin x="0" y="0"/>
    </p:cViewPr>
  </p:notesTextViewPr>
  <p:notesViewPr>
    <p:cSldViewPr snapToGrid="0">
      <p:cViewPr varScale="1">
        <p:scale>
          <a:sx n="73" d="100"/>
          <a:sy n="73" d="100"/>
        </p:scale>
        <p:origin x="2694"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Ryan" userId="e72e1e7a-b1fc-4782-b385-2e2cb0e97414" providerId="ADAL" clId="{507EA572-FF71-5588-8A5D-11008ACCD6E0}"/>
    <pc:docChg chg="undo custSel modSld modMainMaster">
      <pc:chgData name="Chris Ryan" userId="e72e1e7a-b1fc-4782-b385-2e2cb0e97414" providerId="ADAL" clId="{507EA572-FF71-5588-8A5D-11008ACCD6E0}" dt="2026-03-18T18:20:10.988" v="148" actId="478"/>
      <pc:docMkLst>
        <pc:docMk/>
      </pc:docMkLst>
      <pc:sldChg chg="addSp delSp modSp mod">
        <pc:chgData name="Chris Ryan" userId="e72e1e7a-b1fc-4782-b385-2e2cb0e97414" providerId="ADAL" clId="{507EA572-FF71-5588-8A5D-11008ACCD6E0}" dt="2026-03-18T18:11:49.117" v="85" actId="13244"/>
        <pc:sldMkLst>
          <pc:docMk/>
          <pc:sldMk cId="1422197942" sldId="269"/>
        </pc:sldMkLst>
        <pc:spChg chg="add del mod">
          <ac:chgData name="Chris Ryan" userId="e72e1e7a-b1fc-4782-b385-2e2cb0e97414" providerId="ADAL" clId="{507EA572-FF71-5588-8A5D-11008ACCD6E0}" dt="2026-03-18T18:06:29.741" v="48" actId="478"/>
          <ac:spMkLst>
            <pc:docMk/>
            <pc:sldMk cId="1422197942" sldId="269"/>
            <ac:spMk id="3" creationId="{B907A270-C22A-DB03-04C2-CCFFA257D3D3}"/>
          </ac:spMkLst>
        </pc:spChg>
        <pc:spChg chg="add mod ord">
          <ac:chgData name="Chris Ryan" userId="e72e1e7a-b1fc-4782-b385-2e2cb0e97414" providerId="ADAL" clId="{507EA572-FF71-5588-8A5D-11008ACCD6E0}" dt="2026-03-18T18:11:49.117" v="85" actId="13244"/>
          <ac:spMkLst>
            <pc:docMk/>
            <pc:sldMk cId="1422197942" sldId="269"/>
            <ac:spMk id="6" creationId="{D5658833-838D-689B-257D-428C5C7D7E80}"/>
          </ac:spMkLst>
        </pc:spChg>
      </pc:sldChg>
      <pc:sldChg chg="addSp delSp modSp mod">
        <pc:chgData name="Chris Ryan" userId="e72e1e7a-b1fc-4782-b385-2e2cb0e97414" providerId="ADAL" clId="{507EA572-FF71-5588-8A5D-11008ACCD6E0}" dt="2026-03-18T18:20:10.988" v="148" actId="478"/>
        <pc:sldMkLst>
          <pc:docMk/>
          <pc:sldMk cId="2970763403" sldId="1416"/>
        </pc:sldMkLst>
        <pc:spChg chg="ord">
          <ac:chgData name="Chris Ryan" userId="e72e1e7a-b1fc-4782-b385-2e2cb0e97414" providerId="ADAL" clId="{507EA572-FF71-5588-8A5D-11008ACCD6E0}" dt="2026-03-18T18:13:25.284" v="94" actId="13244"/>
          <ac:spMkLst>
            <pc:docMk/>
            <pc:sldMk cId="2970763403" sldId="1416"/>
            <ac:spMk id="4" creationId="{C5485623-DB57-4619-C56F-1069D0927E75}"/>
          </ac:spMkLst>
        </pc:spChg>
        <pc:spChg chg="add mod ord">
          <ac:chgData name="Chris Ryan" userId="e72e1e7a-b1fc-4782-b385-2e2cb0e97414" providerId="ADAL" clId="{507EA572-FF71-5588-8A5D-11008ACCD6E0}" dt="2026-03-18T18:19:46.074" v="147" actId="20577"/>
          <ac:spMkLst>
            <pc:docMk/>
            <pc:sldMk cId="2970763403" sldId="1416"/>
            <ac:spMk id="5" creationId="{24622C98-B068-CFF8-671B-4F16E4003ECD}"/>
          </ac:spMkLst>
        </pc:spChg>
        <pc:spChg chg="add del mod">
          <ac:chgData name="Chris Ryan" userId="e72e1e7a-b1fc-4782-b385-2e2cb0e97414" providerId="ADAL" clId="{507EA572-FF71-5588-8A5D-11008ACCD6E0}" dt="2026-03-18T18:20:10.988" v="148" actId="478"/>
          <ac:spMkLst>
            <pc:docMk/>
            <pc:sldMk cId="2970763403" sldId="1416"/>
            <ac:spMk id="6" creationId="{F5495961-C81D-D81E-C985-1F32209FCAC9}"/>
          </ac:spMkLst>
        </pc:spChg>
      </pc:sldChg>
      <pc:sldChg chg="modSp mod">
        <pc:chgData name="Chris Ryan" userId="e72e1e7a-b1fc-4782-b385-2e2cb0e97414" providerId="ADAL" clId="{507EA572-FF71-5588-8A5D-11008ACCD6E0}" dt="2026-03-18T18:18:36.810" v="127" actId="13244"/>
        <pc:sldMkLst>
          <pc:docMk/>
          <pc:sldMk cId="1653101619" sldId="4259"/>
        </pc:sldMkLst>
        <pc:spChg chg="ord">
          <ac:chgData name="Chris Ryan" userId="e72e1e7a-b1fc-4782-b385-2e2cb0e97414" providerId="ADAL" clId="{507EA572-FF71-5588-8A5D-11008ACCD6E0}" dt="2026-03-18T18:18:36.810" v="127" actId="13244"/>
          <ac:spMkLst>
            <pc:docMk/>
            <pc:sldMk cId="1653101619" sldId="4259"/>
            <ac:spMk id="4" creationId="{8C01D61F-9A90-42A8-A758-65A0A3204F83}"/>
          </ac:spMkLst>
        </pc:spChg>
        <pc:spChg chg="ord">
          <ac:chgData name="Chris Ryan" userId="e72e1e7a-b1fc-4782-b385-2e2cb0e97414" providerId="ADAL" clId="{507EA572-FF71-5588-8A5D-11008ACCD6E0}" dt="2026-03-18T18:18:31.524" v="126" actId="13244"/>
          <ac:spMkLst>
            <pc:docMk/>
            <pc:sldMk cId="1653101619" sldId="4259"/>
            <ac:spMk id="8" creationId="{F26A4987-76F8-443A-90AA-D3F4FA04CFFF}"/>
          </ac:spMkLst>
        </pc:spChg>
        <pc:spChg chg="mod ord">
          <ac:chgData name="Chris Ryan" userId="e72e1e7a-b1fc-4782-b385-2e2cb0e97414" providerId="ADAL" clId="{507EA572-FF71-5588-8A5D-11008ACCD6E0}" dt="2026-03-18T18:18:27.083" v="125" actId="13244"/>
          <ac:spMkLst>
            <pc:docMk/>
            <pc:sldMk cId="1653101619" sldId="4259"/>
            <ac:spMk id="10" creationId="{8FB7CDF0-3A6D-43D0-A7EE-575A094DB04C}"/>
          </ac:spMkLst>
        </pc:spChg>
        <pc:spChg chg="mod ord">
          <ac:chgData name="Chris Ryan" userId="e72e1e7a-b1fc-4782-b385-2e2cb0e97414" providerId="ADAL" clId="{507EA572-FF71-5588-8A5D-11008ACCD6E0}" dt="2026-03-18T18:17:51.394" v="117" actId="166"/>
          <ac:spMkLst>
            <pc:docMk/>
            <pc:sldMk cId="1653101619" sldId="4259"/>
            <ac:spMk id="11" creationId="{D3DFD66C-7D36-4CD4-8D88-AA8881492485}"/>
          </ac:spMkLst>
        </pc:spChg>
        <pc:picChg chg="mod ord modCrop">
          <ac:chgData name="Chris Ryan" userId="e72e1e7a-b1fc-4782-b385-2e2cb0e97414" providerId="ADAL" clId="{507EA572-FF71-5588-8A5D-11008ACCD6E0}" dt="2026-03-18T18:18:14.042" v="124" actId="732"/>
          <ac:picMkLst>
            <pc:docMk/>
            <pc:sldMk cId="1653101619" sldId="4259"/>
            <ac:picMk id="6" creationId="{688B489E-5ABF-4A83-9AFA-9FDD6A05DE44}"/>
          </ac:picMkLst>
        </pc:picChg>
      </pc:sldChg>
      <pc:sldChg chg="modSp mod">
        <pc:chgData name="Chris Ryan" userId="e72e1e7a-b1fc-4782-b385-2e2cb0e97414" providerId="ADAL" clId="{507EA572-FF71-5588-8A5D-11008ACCD6E0}" dt="2026-03-18T18:15:48.199" v="109" actId="13244"/>
        <pc:sldMkLst>
          <pc:docMk/>
          <pc:sldMk cId="2426176516" sldId="4264"/>
        </pc:sldMkLst>
        <pc:spChg chg="ord">
          <ac:chgData name="Chris Ryan" userId="e72e1e7a-b1fc-4782-b385-2e2cb0e97414" providerId="ADAL" clId="{507EA572-FF71-5588-8A5D-11008ACCD6E0}" dt="2026-03-18T18:15:48.199" v="109" actId="13244"/>
          <ac:spMkLst>
            <pc:docMk/>
            <pc:sldMk cId="2426176516" sldId="4264"/>
            <ac:spMk id="3" creationId="{650BA620-E466-4F5A-9059-DD446A0CF82D}"/>
          </ac:spMkLst>
        </pc:spChg>
      </pc:sldChg>
      <pc:sldChg chg="modSp mod">
        <pc:chgData name="Chris Ryan" userId="e72e1e7a-b1fc-4782-b385-2e2cb0e97414" providerId="ADAL" clId="{507EA572-FF71-5588-8A5D-11008ACCD6E0}" dt="2026-03-18T18:06:59.545" v="49" actId="33553"/>
        <pc:sldMkLst>
          <pc:docMk/>
          <pc:sldMk cId="1565591840" sldId="4265"/>
        </pc:sldMkLst>
        <pc:spChg chg="mod">
          <ac:chgData name="Chris Ryan" userId="e72e1e7a-b1fc-4782-b385-2e2cb0e97414" providerId="ADAL" clId="{507EA572-FF71-5588-8A5D-11008ACCD6E0}" dt="2026-03-18T18:06:59.545" v="49" actId="33553"/>
          <ac:spMkLst>
            <pc:docMk/>
            <pc:sldMk cId="1565591840" sldId="4265"/>
            <ac:spMk id="6" creationId="{E41C842B-0FE5-46A3-A50E-3C026B5C22CC}"/>
          </ac:spMkLst>
        </pc:spChg>
        <pc:picChg chg="mod">
          <ac:chgData name="Chris Ryan" userId="e72e1e7a-b1fc-4782-b385-2e2cb0e97414" providerId="ADAL" clId="{507EA572-FF71-5588-8A5D-11008ACCD6E0}" dt="2026-03-18T18:05:10.965" v="46" actId="962"/>
          <ac:picMkLst>
            <pc:docMk/>
            <pc:sldMk cId="1565591840" sldId="4265"/>
            <ac:picMk id="4" creationId="{9F9EA780-7DE3-94C7-2765-2BEE9DDFE516}"/>
          </ac:picMkLst>
        </pc:picChg>
      </pc:sldChg>
      <pc:sldChg chg="modSp mod">
        <pc:chgData name="Chris Ryan" userId="e72e1e7a-b1fc-4782-b385-2e2cb0e97414" providerId="ADAL" clId="{507EA572-FF71-5588-8A5D-11008ACCD6E0}" dt="2026-03-18T18:19:34.237" v="136" actId="13244"/>
        <pc:sldMkLst>
          <pc:docMk/>
          <pc:sldMk cId="654170617" sldId="4266"/>
        </pc:sldMkLst>
        <pc:spChg chg="ord">
          <ac:chgData name="Chris Ryan" userId="e72e1e7a-b1fc-4782-b385-2e2cb0e97414" providerId="ADAL" clId="{507EA572-FF71-5588-8A5D-11008ACCD6E0}" dt="2026-03-18T18:19:31.733" v="135" actId="13244"/>
          <ac:spMkLst>
            <pc:docMk/>
            <pc:sldMk cId="654170617" sldId="4266"/>
            <ac:spMk id="3" creationId="{650BA620-E466-4F5A-9059-DD446A0CF82D}"/>
          </ac:spMkLst>
        </pc:spChg>
        <pc:spChg chg="mod ord">
          <ac:chgData name="Chris Ryan" userId="e72e1e7a-b1fc-4782-b385-2e2cb0e97414" providerId="ADAL" clId="{507EA572-FF71-5588-8A5D-11008ACCD6E0}" dt="2026-03-18T18:16:02.428" v="110" actId="13244"/>
          <ac:spMkLst>
            <pc:docMk/>
            <pc:sldMk cId="654170617" sldId="4266"/>
            <ac:spMk id="4" creationId="{DF806CB5-8F6B-4939-A542-139D50C55542}"/>
          </ac:spMkLst>
        </pc:spChg>
        <pc:picChg chg="ord">
          <ac:chgData name="Chris Ryan" userId="e72e1e7a-b1fc-4782-b385-2e2cb0e97414" providerId="ADAL" clId="{507EA572-FF71-5588-8A5D-11008ACCD6E0}" dt="2026-03-18T18:19:34.237" v="136" actId="13244"/>
          <ac:picMkLst>
            <pc:docMk/>
            <pc:sldMk cId="654170617" sldId="4266"/>
            <ac:picMk id="6" creationId="{A7D61172-1268-4B4A-AC9B-980979F84A78}"/>
          </ac:picMkLst>
        </pc:picChg>
      </pc:sldChg>
      <pc:sldChg chg="modSp mod">
        <pc:chgData name="Chris Ryan" userId="e72e1e7a-b1fc-4782-b385-2e2cb0e97414" providerId="ADAL" clId="{507EA572-FF71-5588-8A5D-11008ACCD6E0}" dt="2026-03-18T18:16:10.071" v="111" actId="13244"/>
        <pc:sldMkLst>
          <pc:docMk/>
          <pc:sldMk cId="293550665" sldId="4267"/>
        </pc:sldMkLst>
        <pc:spChg chg="ord">
          <ac:chgData name="Chris Ryan" userId="e72e1e7a-b1fc-4782-b385-2e2cb0e97414" providerId="ADAL" clId="{507EA572-FF71-5588-8A5D-11008ACCD6E0}" dt="2026-03-18T18:16:10.071" v="111" actId="13244"/>
          <ac:spMkLst>
            <pc:docMk/>
            <pc:sldMk cId="293550665" sldId="4267"/>
            <ac:spMk id="3" creationId="{650BA620-E466-4F5A-9059-DD446A0CF82D}"/>
          </ac:spMkLst>
        </pc:spChg>
      </pc:sldChg>
      <pc:sldChg chg="modSp mod">
        <pc:chgData name="Chris Ryan" userId="e72e1e7a-b1fc-4782-b385-2e2cb0e97414" providerId="ADAL" clId="{507EA572-FF71-5588-8A5D-11008ACCD6E0}" dt="2026-03-18T18:10:30.379" v="80" actId="13244"/>
        <pc:sldMkLst>
          <pc:docMk/>
          <pc:sldMk cId="3951569955" sldId="4419"/>
        </pc:sldMkLst>
        <pc:spChg chg="ord">
          <ac:chgData name="Chris Ryan" userId="e72e1e7a-b1fc-4782-b385-2e2cb0e97414" providerId="ADAL" clId="{507EA572-FF71-5588-8A5D-11008ACCD6E0}" dt="2026-03-18T18:10:30.379" v="80" actId="13244"/>
          <ac:spMkLst>
            <pc:docMk/>
            <pc:sldMk cId="3951569955" sldId="4419"/>
            <ac:spMk id="2" creationId="{12D7C2E0-46B1-8355-ACC5-4F3345FE7A5D}"/>
          </ac:spMkLst>
        </pc:spChg>
        <pc:spChg chg="ord">
          <ac:chgData name="Chris Ryan" userId="e72e1e7a-b1fc-4782-b385-2e2cb0e97414" providerId="ADAL" clId="{507EA572-FF71-5588-8A5D-11008ACCD6E0}" dt="2026-03-18T18:10:24.831" v="78" actId="13244"/>
          <ac:spMkLst>
            <pc:docMk/>
            <pc:sldMk cId="3951569955" sldId="4419"/>
            <ac:spMk id="3" creationId="{C9CD475D-E4DB-E4B5-ADD7-1BC1519FD576}"/>
          </ac:spMkLst>
        </pc:spChg>
        <pc:spChg chg="ord">
          <ac:chgData name="Chris Ryan" userId="e72e1e7a-b1fc-4782-b385-2e2cb0e97414" providerId="ADAL" clId="{507EA572-FF71-5588-8A5D-11008ACCD6E0}" dt="2026-03-18T18:10:28.497" v="79" actId="13244"/>
          <ac:spMkLst>
            <pc:docMk/>
            <pc:sldMk cId="3951569955" sldId="4419"/>
            <ac:spMk id="6" creationId="{48B81232-9609-C01F-49A1-C28A20726942}"/>
          </ac:spMkLst>
        </pc:spChg>
      </pc:sldChg>
      <pc:sldChg chg="delSp modSp mod">
        <pc:chgData name="Chris Ryan" userId="e72e1e7a-b1fc-4782-b385-2e2cb0e97414" providerId="ADAL" clId="{507EA572-FF71-5588-8A5D-11008ACCD6E0}" dt="2026-03-18T18:14:18.797" v="101" actId="478"/>
        <pc:sldMkLst>
          <pc:docMk/>
          <pc:sldMk cId="1716303138" sldId="4436"/>
        </pc:sldMkLst>
        <pc:spChg chg="ord">
          <ac:chgData name="Chris Ryan" userId="e72e1e7a-b1fc-4782-b385-2e2cb0e97414" providerId="ADAL" clId="{507EA572-FF71-5588-8A5D-11008ACCD6E0}" dt="2026-03-18T18:13:43.257" v="96" actId="13244"/>
          <ac:spMkLst>
            <pc:docMk/>
            <pc:sldMk cId="1716303138" sldId="4436"/>
            <ac:spMk id="4" creationId="{42EA39A7-9BB9-5BD8-F503-C62402CB1209}"/>
          </ac:spMkLst>
        </pc:spChg>
        <pc:spChg chg="del mod">
          <ac:chgData name="Chris Ryan" userId="e72e1e7a-b1fc-4782-b385-2e2cb0e97414" providerId="ADAL" clId="{507EA572-FF71-5588-8A5D-11008ACCD6E0}" dt="2026-03-18T18:14:18.797" v="101" actId="478"/>
          <ac:spMkLst>
            <pc:docMk/>
            <pc:sldMk cId="1716303138" sldId="4436"/>
            <ac:spMk id="5" creationId="{5915C062-3905-DF05-C15F-8FE8616C1436}"/>
          </ac:spMkLst>
        </pc:spChg>
        <pc:spChg chg="ord">
          <ac:chgData name="Chris Ryan" userId="e72e1e7a-b1fc-4782-b385-2e2cb0e97414" providerId="ADAL" clId="{507EA572-FF71-5588-8A5D-11008ACCD6E0}" dt="2026-03-18T18:13:53.880" v="97" actId="13244"/>
          <ac:spMkLst>
            <pc:docMk/>
            <pc:sldMk cId="1716303138" sldId="4436"/>
            <ac:spMk id="9" creationId="{F98C7B67-6E78-7055-FBE6-49F83F86416B}"/>
          </ac:spMkLst>
        </pc:spChg>
        <pc:spChg chg="ord">
          <ac:chgData name="Chris Ryan" userId="e72e1e7a-b1fc-4782-b385-2e2cb0e97414" providerId="ADAL" clId="{507EA572-FF71-5588-8A5D-11008ACCD6E0}" dt="2026-03-18T18:14:05.936" v="99" actId="13244"/>
          <ac:spMkLst>
            <pc:docMk/>
            <pc:sldMk cId="1716303138" sldId="4436"/>
            <ac:spMk id="10" creationId="{07E4535B-6FAA-CA41-767A-B149907FEFC2}"/>
          </ac:spMkLst>
        </pc:spChg>
        <pc:picChg chg="mod">
          <ac:chgData name="Chris Ryan" userId="e72e1e7a-b1fc-4782-b385-2e2cb0e97414" providerId="ADAL" clId="{507EA572-FF71-5588-8A5D-11008ACCD6E0}" dt="2026-03-18T18:13:59.678" v="98" actId="13244"/>
          <ac:picMkLst>
            <pc:docMk/>
            <pc:sldMk cId="1716303138" sldId="4436"/>
            <ac:picMk id="1028" creationId="{C0F6E308-625B-4A52-D6D5-6F6F22019510}"/>
          </ac:picMkLst>
        </pc:picChg>
        <pc:picChg chg="mod">
          <ac:chgData name="Chris Ryan" userId="e72e1e7a-b1fc-4782-b385-2e2cb0e97414" providerId="ADAL" clId="{507EA572-FF71-5588-8A5D-11008ACCD6E0}" dt="2026-03-18T18:14:13.410" v="100" actId="13244"/>
          <ac:picMkLst>
            <pc:docMk/>
            <pc:sldMk cId="1716303138" sldId="4436"/>
            <ac:picMk id="1030" creationId="{7C9B6D6C-43E4-EE25-4E04-88A59FFDA2BD}"/>
          </ac:picMkLst>
        </pc:picChg>
      </pc:sldChg>
      <pc:sldChg chg="modSp mod">
        <pc:chgData name="Chris Ryan" userId="e72e1e7a-b1fc-4782-b385-2e2cb0e97414" providerId="ADAL" clId="{507EA572-FF71-5588-8A5D-11008ACCD6E0}" dt="2026-03-18T18:16:56.749" v="113" actId="13244"/>
        <pc:sldMkLst>
          <pc:docMk/>
          <pc:sldMk cId="315867212" sldId="4440"/>
        </pc:sldMkLst>
        <pc:spChg chg="ord">
          <ac:chgData name="Chris Ryan" userId="e72e1e7a-b1fc-4782-b385-2e2cb0e97414" providerId="ADAL" clId="{507EA572-FF71-5588-8A5D-11008ACCD6E0}" dt="2026-03-18T18:10:55.926" v="81" actId="13244"/>
          <ac:spMkLst>
            <pc:docMk/>
            <pc:sldMk cId="315867212" sldId="4440"/>
            <ac:spMk id="2" creationId="{842149D9-D5CD-1FF8-93D7-6883D5550F71}"/>
          </ac:spMkLst>
        </pc:spChg>
        <pc:spChg chg="ord">
          <ac:chgData name="Chris Ryan" userId="e72e1e7a-b1fc-4782-b385-2e2cb0e97414" providerId="ADAL" clId="{507EA572-FF71-5588-8A5D-11008ACCD6E0}" dt="2026-03-18T18:11:01.514" v="82" actId="13244"/>
          <ac:spMkLst>
            <pc:docMk/>
            <pc:sldMk cId="315867212" sldId="4440"/>
            <ac:spMk id="4" creationId="{47A45160-D586-B697-9E6F-07CD59AA0B61}"/>
          </ac:spMkLst>
        </pc:spChg>
        <pc:spChg chg="ord">
          <ac:chgData name="Chris Ryan" userId="e72e1e7a-b1fc-4782-b385-2e2cb0e97414" providerId="ADAL" clId="{507EA572-FF71-5588-8A5D-11008ACCD6E0}" dt="2026-03-18T18:16:56.749" v="113" actId="13244"/>
          <ac:spMkLst>
            <pc:docMk/>
            <pc:sldMk cId="315867212" sldId="4440"/>
            <ac:spMk id="7" creationId="{2ED5D8A0-1D9E-AD7D-4D73-E1A384C229F0}"/>
          </ac:spMkLst>
        </pc:spChg>
        <pc:picChg chg="ord">
          <ac:chgData name="Chris Ryan" userId="e72e1e7a-b1fc-4782-b385-2e2cb0e97414" providerId="ADAL" clId="{507EA572-FF71-5588-8A5D-11008ACCD6E0}" dt="2026-03-18T18:11:22.855" v="84" actId="13244"/>
          <ac:picMkLst>
            <pc:docMk/>
            <pc:sldMk cId="315867212" sldId="4440"/>
            <ac:picMk id="5" creationId="{5E58BB1A-F15D-756F-8CAB-2830CAAD086C}"/>
          </ac:picMkLst>
        </pc:picChg>
        <pc:picChg chg="ord">
          <ac:chgData name="Chris Ryan" userId="e72e1e7a-b1fc-4782-b385-2e2cb0e97414" providerId="ADAL" clId="{507EA572-FF71-5588-8A5D-11008ACCD6E0}" dt="2026-03-18T18:11:08.473" v="83" actId="13244"/>
          <ac:picMkLst>
            <pc:docMk/>
            <pc:sldMk cId="315867212" sldId="4440"/>
            <ac:picMk id="8" creationId="{DA540CB5-A771-C93B-636A-178AC3200316}"/>
          </ac:picMkLst>
        </pc:picChg>
      </pc:sldChg>
      <pc:sldChg chg="delSp modSp mod delAnim">
        <pc:chgData name="Chris Ryan" userId="e72e1e7a-b1fc-4782-b385-2e2cb0e97414" providerId="ADAL" clId="{507EA572-FF71-5588-8A5D-11008ACCD6E0}" dt="2026-03-18T18:19:24.086" v="134" actId="13244"/>
        <pc:sldMkLst>
          <pc:docMk/>
          <pc:sldMk cId="2422259072" sldId="4534"/>
        </pc:sldMkLst>
        <pc:spChg chg="ord">
          <ac:chgData name="Chris Ryan" userId="e72e1e7a-b1fc-4782-b385-2e2cb0e97414" providerId="ADAL" clId="{507EA572-FF71-5588-8A5D-11008ACCD6E0}" dt="2026-03-18T18:12:24.619" v="87" actId="13244"/>
          <ac:spMkLst>
            <pc:docMk/>
            <pc:sldMk cId="2422259072" sldId="4534"/>
            <ac:spMk id="2" creationId="{B3CD3BCC-D391-4EAB-A1CB-74DF23C04A29}"/>
          </ac:spMkLst>
        </pc:spChg>
        <pc:spChg chg="ord">
          <ac:chgData name="Chris Ryan" userId="e72e1e7a-b1fc-4782-b385-2e2cb0e97414" providerId="ADAL" clId="{507EA572-FF71-5588-8A5D-11008ACCD6E0}" dt="2026-03-18T18:17:27.834" v="115" actId="13244"/>
          <ac:spMkLst>
            <pc:docMk/>
            <pc:sldMk cId="2422259072" sldId="4534"/>
            <ac:spMk id="10" creationId="{32E559B6-5C67-416B-A562-B8B7EC1156AB}"/>
          </ac:spMkLst>
        </pc:spChg>
        <pc:spChg chg="ord">
          <ac:chgData name="Chris Ryan" userId="e72e1e7a-b1fc-4782-b385-2e2cb0e97414" providerId="ADAL" clId="{507EA572-FF71-5588-8A5D-11008ACCD6E0}" dt="2026-03-18T18:19:24.086" v="134" actId="13244"/>
          <ac:spMkLst>
            <pc:docMk/>
            <pc:sldMk cId="2422259072" sldId="4534"/>
            <ac:spMk id="14" creationId="{3C02DB55-D604-5E1C-A8EF-ADD0E9AD4BAF}"/>
          </ac:spMkLst>
        </pc:spChg>
        <pc:grpChg chg="ord">
          <ac:chgData name="Chris Ryan" userId="e72e1e7a-b1fc-4782-b385-2e2cb0e97414" providerId="ADAL" clId="{507EA572-FF71-5588-8A5D-11008ACCD6E0}" dt="2026-03-18T18:19:12.904" v="132" actId="13244"/>
          <ac:grpSpMkLst>
            <pc:docMk/>
            <pc:sldMk cId="2422259072" sldId="4534"/>
            <ac:grpSpMk id="8" creationId="{891FCA96-5E39-EB7C-AFE2-F43DAB5C00D6}"/>
          </ac:grpSpMkLst>
        </pc:grpChg>
        <pc:picChg chg="del mod ord">
          <ac:chgData name="Chris Ryan" userId="e72e1e7a-b1fc-4782-b385-2e2cb0e97414" providerId="ADAL" clId="{507EA572-FF71-5588-8A5D-11008ACCD6E0}" dt="2026-03-18T18:17:20.559" v="114" actId="478"/>
          <ac:picMkLst>
            <pc:docMk/>
            <pc:sldMk cId="2422259072" sldId="4534"/>
            <ac:picMk id="9" creationId="{F44DF9CA-6C22-4105-A262-B04BAFB0B5F2}"/>
          </ac:picMkLst>
        </pc:picChg>
        <pc:picChg chg="ord">
          <ac:chgData name="Chris Ryan" userId="e72e1e7a-b1fc-4782-b385-2e2cb0e97414" providerId="ADAL" clId="{507EA572-FF71-5588-8A5D-11008ACCD6E0}" dt="2026-03-18T18:19:22.501" v="133" actId="13244"/>
          <ac:picMkLst>
            <pc:docMk/>
            <pc:sldMk cId="2422259072" sldId="4534"/>
            <ac:picMk id="12" creationId="{7364D591-3863-948C-1ACF-9277050B4791}"/>
          </ac:picMkLst>
        </pc:picChg>
      </pc:sldChg>
      <pc:sldChg chg="modSp mod">
        <pc:chgData name="Chris Ryan" userId="e72e1e7a-b1fc-4782-b385-2e2cb0e97414" providerId="ADAL" clId="{507EA572-FF71-5588-8A5D-11008ACCD6E0}" dt="2026-03-18T18:11:57.569" v="86" actId="13244"/>
        <pc:sldMkLst>
          <pc:docMk/>
          <pc:sldMk cId="1096141395" sldId="4624"/>
        </pc:sldMkLst>
        <pc:spChg chg="ord">
          <ac:chgData name="Chris Ryan" userId="e72e1e7a-b1fc-4782-b385-2e2cb0e97414" providerId="ADAL" clId="{507EA572-FF71-5588-8A5D-11008ACCD6E0}" dt="2026-03-18T18:11:57.569" v="86" actId="13244"/>
          <ac:spMkLst>
            <pc:docMk/>
            <pc:sldMk cId="1096141395" sldId="4624"/>
            <ac:spMk id="2" creationId="{292ED2F6-F93F-F1B4-B1C4-FBE3F9F87F25}"/>
          </ac:spMkLst>
        </pc:spChg>
        <pc:picChg chg="mod">
          <ac:chgData name="Chris Ryan" userId="e72e1e7a-b1fc-4782-b385-2e2cb0e97414" providerId="ADAL" clId="{507EA572-FF71-5588-8A5D-11008ACCD6E0}" dt="2026-03-18T18:04:54.520" v="42" actId="962"/>
          <ac:picMkLst>
            <pc:docMk/>
            <pc:sldMk cId="1096141395" sldId="4624"/>
            <ac:picMk id="3" creationId="{C90FF7BF-2AE7-0BC8-2AF0-56AC5061BA6E}"/>
          </ac:picMkLst>
        </pc:picChg>
      </pc:sldChg>
      <pc:sldChg chg="modSp mod">
        <pc:chgData name="Chris Ryan" userId="e72e1e7a-b1fc-4782-b385-2e2cb0e97414" providerId="ADAL" clId="{507EA572-FF71-5588-8A5D-11008ACCD6E0}" dt="2026-03-18T18:16:30.367" v="112" actId="13244"/>
        <pc:sldMkLst>
          <pc:docMk/>
          <pc:sldMk cId="3208644191" sldId="2145706083"/>
        </pc:sldMkLst>
        <pc:spChg chg="ord">
          <ac:chgData name="Chris Ryan" userId="e72e1e7a-b1fc-4782-b385-2e2cb0e97414" providerId="ADAL" clId="{507EA572-FF71-5588-8A5D-11008ACCD6E0}" dt="2026-03-18T18:16:30.367" v="112" actId="13244"/>
          <ac:spMkLst>
            <pc:docMk/>
            <pc:sldMk cId="3208644191" sldId="2145706083"/>
            <ac:spMk id="3" creationId="{5FC146DF-78CB-604A-6A44-CAD0A63085A0}"/>
          </ac:spMkLst>
        </pc:spChg>
      </pc:sldChg>
      <pc:sldChg chg="modSp mod">
        <pc:chgData name="Chris Ryan" userId="e72e1e7a-b1fc-4782-b385-2e2cb0e97414" providerId="ADAL" clId="{507EA572-FF71-5588-8A5D-11008ACCD6E0}" dt="2026-03-18T18:05:09.756" v="45" actId="962"/>
        <pc:sldMkLst>
          <pc:docMk/>
          <pc:sldMk cId="3728512514" sldId="2145706087"/>
        </pc:sldMkLst>
        <pc:picChg chg="mod">
          <ac:chgData name="Chris Ryan" userId="e72e1e7a-b1fc-4782-b385-2e2cb0e97414" providerId="ADAL" clId="{507EA572-FF71-5588-8A5D-11008ACCD6E0}" dt="2026-03-18T18:05:09.756" v="45" actId="962"/>
          <ac:picMkLst>
            <pc:docMk/>
            <pc:sldMk cId="3728512514" sldId="2145706087"/>
            <ac:picMk id="5" creationId="{0EF277CA-2C27-8C9B-62C3-761D6DB5E5D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9C028-8F4E-41CE-9C14-AA175EDB676E}" type="datetimeFigureOut">
              <a:rPr lang="en-CA" smtClean="0"/>
              <a:t>2026-03-18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FD2AF-493E-4747-AC9D-D960B2987111}" type="slidenum">
              <a:rPr lang="en-CA" smtClean="0"/>
              <a:t>‹#›</a:t>
            </a:fld>
            <a:endParaRPr lang="en-CA"/>
          </a:p>
        </p:txBody>
      </p:sp>
    </p:spTree>
    <p:extLst>
      <p:ext uri="{BB962C8B-B14F-4D97-AF65-F5344CB8AC3E}">
        <p14:creationId xmlns:p14="http://schemas.microsoft.com/office/powerpoint/2010/main" val="229814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idneydekker.com/do-safety-differently"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sidneydekker.com/safety-anarchist" TargetMode="External"/><Relationship Id="rId4" Type="http://schemas.openxmlformats.org/officeDocument/2006/relationships/hyperlink" Target="https://can01.safelinks.protection.outlook.com/?url=https%3A%2F%2Fsafetyofwork.com%2F&amp;data=05%7C02%7CAnne.MacLaurin%40hec-esc.ca%7Cf786a70435254665880608dd79f468b4%7C4d74996a83c546188a0d363602db81af%7C0%7C0%7C638800812844929193%7CUnknown%7CTWFpbGZsb3d8eyJFbXB0eU1hcGkiOnRydWUsIlYiOiIwLjAuMDAwMCIsIlAiOiJXaW4zMiIsIkFOIjoiTWFpbCIsIldUIjoyfQ%3D%3D%7C0%7C%7C%7C&amp;sdata=FJ5uRMMa5Ujjfo525ihp%2BPvslaKXT2EDh5xBagOsNoY%3D&amp;reserved=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q.edu.au/__data/assets/pdf_file/0012/683895/Braithwaite-2017-Complexity-Science-in-Healthcare-A-White-Paper-1.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kern="100" dirty="0">
                <a:effectLst/>
                <a:latin typeface="Aptos" panose="020B0004020202020204" pitchFamily="34" charset="0"/>
                <a:ea typeface="Aptos" panose="020B0004020202020204" pitchFamily="34" charset="0"/>
                <a:cs typeface="Times New Roman" panose="02020603050405020304" pitchFamily="18" charset="0"/>
              </a:rPr>
              <a:t>If conducting this activity with a large audience begin by organizing your participants into groups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of about eight.  Each group of eight must include </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both those who </a:t>
            </a:r>
            <a:r>
              <a:rPr lang="en-CA" sz="1800" b="1" kern="100" dirty="0">
                <a:effectLst/>
                <a:latin typeface="Aptos" panose="020B0004020202020204" pitchFamily="34" charset="0"/>
                <a:ea typeface="Aptos" panose="020B0004020202020204" pitchFamily="34" charset="0"/>
                <a:cs typeface="Times New Roman" panose="02020603050405020304" pitchFamily="18" charset="0"/>
              </a:rPr>
              <a:t>do the work/deliver care (work as done)</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and those who </a:t>
            </a:r>
            <a:r>
              <a:rPr lang="en-CA" sz="1800" b="1" kern="100" dirty="0">
                <a:effectLst/>
                <a:latin typeface="Aptos" panose="020B0004020202020204" pitchFamily="34" charset="0"/>
                <a:ea typeface="Aptos" panose="020B0004020202020204" pitchFamily="34" charset="0"/>
                <a:cs typeface="Times New Roman" panose="02020603050405020304" pitchFamily="18" charset="0"/>
              </a:rPr>
              <a:t>set policy and seek assurance (work as imagined)</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en-CA" dirty="0"/>
          </a:p>
        </p:txBody>
      </p:sp>
    </p:spTree>
    <p:extLst>
      <p:ext uri="{BB962C8B-B14F-4D97-AF65-F5344CB8AC3E}">
        <p14:creationId xmlns:p14="http://schemas.microsoft.com/office/powerpoint/2010/main" val="523131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sometimes we can get so caught up in trying to make sure our systems and processes are reliable; we lose sight of the difference between the work-of-safety and the safety of work.  </a:t>
            </a:r>
          </a:p>
          <a:p>
            <a:endParaRPr lang="en-US" dirty="0"/>
          </a:p>
          <a:p>
            <a:pPr fontAlgn="t"/>
            <a:r>
              <a:rPr lang="en-US" sz="1200" b="1" i="0" kern="1200" dirty="0">
                <a:solidFill>
                  <a:schemeClr val="tx1"/>
                </a:solidFill>
                <a:effectLst/>
                <a:latin typeface="+mn-lt"/>
                <a:ea typeface="+mn-ea"/>
                <a:cs typeface="+mn-cs"/>
              </a:rPr>
              <a:t>Additional background material:</a:t>
            </a:r>
          </a:p>
          <a:p>
            <a:pPr fontAlgn="t"/>
            <a:r>
              <a:rPr lang="en-US" sz="1200" b="1" i="0" kern="1200" dirty="0">
                <a:solidFill>
                  <a:schemeClr val="tx1"/>
                </a:solidFill>
                <a:effectLst/>
                <a:latin typeface="+mn-lt"/>
                <a:ea typeface="+mn-ea"/>
                <a:cs typeface="+mn-cs"/>
              </a:rPr>
              <a:t>Work of Safety</a:t>
            </a:r>
            <a:r>
              <a:rPr lang="en-US" sz="1200" b="0" i="0" kern="1200" dirty="0">
                <a:solidFill>
                  <a:schemeClr val="tx1"/>
                </a:solidFill>
                <a:effectLst/>
                <a:latin typeface="+mn-lt"/>
                <a:ea typeface="+mn-ea"/>
                <a:cs typeface="+mn-cs"/>
              </a:rPr>
              <a:t> – Activities such as checking compliance with policies and procedures, conducting audits of workplace behaviour, and recording and reporting deviations. There is no compelling empirical evidence that these types of activities, on their own, improve safety outcomes. In many cases, they can leave workers feeling disenchanted and disempowered.</a:t>
            </a:r>
          </a:p>
          <a:p>
            <a:pPr fontAlgn="t"/>
            <a:endParaRPr lang="en-US" sz="1200" b="0" i="0" kern="1200" dirty="0">
              <a:solidFill>
                <a:schemeClr val="tx1"/>
              </a:solidFill>
              <a:effectLst/>
              <a:latin typeface="+mn-lt"/>
              <a:ea typeface="+mn-ea"/>
              <a:cs typeface="+mn-cs"/>
            </a:endParaRPr>
          </a:p>
          <a:p>
            <a:pPr fontAlgn="t"/>
            <a:r>
              <a:rPr lang="en-US" sz="1200" b="1" i="0" kern="1200" dirty="0">
                <a:solidFill>
                  <a:schemeClr val="tx1"/>
                </a:solidFill>
                <a:effectLst/>
                <a:latin typeface="+mn-lt"/>
                <a:ea typeface="+mn-ea"/>
                <a:cs typeface="+mn-cs"/>
              </a:rPr>
              <a:t>Example of Work of Safety:</a:t>
            </a:r>
            <a:r>
              <a:rPr lang="en-US" sz="1200" b="0" i="0" kern="1200" dirty="0">
                <a:solidFill>
                  <a:schemeClr val="tx1"/>
                </a:solidFill>
                <a:effectLst/>
                <a:latin typeface="+mn-lt"/>
                <a:ea typeface="+mn-ea"/>
                <a:cs typeface="+mn-cs"/>
              </a:rPr>
              <a:t> Monitoring compliance</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Justification for the activity:</a:t>
            </a:r>
            <a:r>
              <a:rPr lang="en-US" sz="1200" b="0" i="0" kern="1200" dirty="0">
                <a:solidFill>
                  <a:schemeClr val="tx1"/>
                </a:solidFill>
                <a:effectLst/>
                <a:latin typeface="+mn-lt"/>
                <a:ea typeface="+mn-ea"/>
                <a:cs typeface="+mn-cs"/>
              </a:rPr>
              <a:t> To control or monitor behaviour through surveillance, audits, and policies.</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Reason for disenchantment:</a:t>
            </a:r>
            <a:r>
              <a:rPr lang="en-US" sz="1200" b="0" i="0" kern="1200" dirty="0">
                <a:solidFill>
                  <a:schemeClr val="tx1"/>
                </a:solidFill>
                <a:effectLst/>
                <a:latin typeface="+mn-lt"/>
                <a:ea typeface="+mn-ea"/>
                <a:cs typeface="+mn-cs"/>
              </a:rPr>
              <a:t> Workers may revert to their usual practices when they are not being observed.</a:t>
            </a:r>
          </a:p>
          <a:p>
            <a:pPr fontAlgn="t"/>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Safety of Work</a:t>
            </a:r>
            <a:r>
              <a:rPr lang="en-US" sz="1200" b="0" i="0" kern="1200" dirty="0">
                <a:solidFill>
                  <a:schemeClr val="tx1"/>
                </a:solidFill>
                <a:effectLst/>
                <a:latin typeface="+mn-lt"/>
                <a:ea typeface="+mn-ea"/>
                <a:cs typeface="+mn-cs"/>
              </a:rPr>
              <a:t> –it is distinct and different from the work of safety.  Safety of work is created by those who do the work. </a:t>
            </a:r>
          </a:p>
          <a:p>
            <a:pPr fontAlgn="t"/>
            <a:r>
              <a:rPr lang="en-US" sz="1200" b="1" i="0" kern="1200" dirty="0">
                <a:solidFill>
                  <a:schemeClr val="tx1"/>
                </a:solidFill>
                <a:effectLst/>
                <a:latin typeface="+mn-lt"/>
                <a:ea typeface="+mn-ea"/>
                <a:cs typeface="+mn-cs"/>
              </a:rPr>
              <a:t>Example of something people working in safety departments can do to support the Safety of Work:</a:t>
            </a:r>
            <a:r>
              <a:rPr lang="en-US" sz="1200" b="0" i="0" kern="1200" dirty="0">
                <a:solidFill>
                  <a:schemeClr val="tx1"/>
                </a:solidFill>
                <a:effectLst/>
                <a:latin typeface="+mn-lt"/>
                <a:ea typeface="+mn-ea"/>
                <a:cs typeface="+mn-cs"/>
              </a:rPr>
              <a:t> Learning about everyday work-as-done</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How to do this:</a:t>
            </a:r>
            <a:r>
              <a:rPr lang="en-US" sz="1200" b="0" i="0" kern="1200" dirty="0">
                <a:solidFill>
                  <a:schemeClr val="tx1"/>
                </a:solidFill>
                <a:effectLst/>
                <a:latin typeface="+mn-lt"/>
                <a:ea typeface="+mn-ea"/>
                <a:cs typeface="+mn-cs"/>
              </a:rPr>
              <a:t> Engage with workers, build trust, and seek to understand how work really gets done.</a:t>
            </a:r>
            <a:br>
              <a:rPr lang="en-US" sz="1200" b="0"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Why do this:</a:t>
            </a:r>
            <a:r>
              <a:rPr lang="en-US" sz="1200" b="0" i="0" kern="1200" dirty="0">
                <a:solidFill>
                  <a:schemeClr val="tx1"/>
                </a:solidFill>
                <a:effectLst/>
                <a:latin typeface="+mn-lt"/>
                <a:ea typeface="+mn-ea"/>
                <a:cs typeface="+mn-cs"/>
              </a:rPr>
              <a:t> To discover how safety is created in everyday practice and to learn about the obstacles and difficulties workers face while trying to achieve their goals.</a:t>
            </a:r>
          </a:p>
          <a:p>
            <a:pPr fontAlgn="t"/>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Work of safety activities are not irrelevant—they play a role in keeping organizations operating. However, it is important to be honest about whether there is a preoccupation with the </a:t>
            </a:r>
            <a:r>
              <a:rPr lang="en-US" sz="1200" b="1" i="0" kern="1200" dirty="0">
                <a:solidFill>
                  <a:schemeClr val="tx1"/>
                </a:solidFill>
                <a:effectLst/>
                <a:latin typeface="+mn-lt"/>
                <a:ea typeface="+mn-ea"/>
                <a:cs typeface="+mn-cs"/>
              </a:rPr>
              <a:t>work of safety</a:t>
            </a:r>
            <a:r>
              <a:rPr lang="en-US" sz="1200" b="0" i="0" kern="1200" dirty="0">
                <a:solidFill>
                  <a:schemeClr val="tx1"/>
                </a:solidFill>
                <a:effectLst/>
                <a:latin typeface="+mn-lt"/>
                <a:ea typeface="+mn-ea"/>
                <a:cs typeface="+mn-cs"/>
              </a:rPr>
              <a:t>, rather than the </a:t>
            </a:r>
            <a:r>
              <a:rPr lang="en-US" sz="1200" b="1" i="0" kern="1200" dirty="0">
                <a:solidFill>
                  <a:schemeClr val="tx1"/>
                </a:solidFill>
                <a:effectLst/>
                <a:latin typeface="+mn-lt"/>
                <a:ea typeface="+mn-ea"/>
                <a:cs typeface="+mn-cs"/>
              </a:rPr>
              <a:t>safety of work</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1" kern="1200" dirty="0">
                <a:solidFill>
                  <a:schemeClr val="tx1"/>
                </a:solidFill>
                <a:effectLst/>
                <a:latin typeface="+mn-lt"/>
                <a:ea typeface="+mn-ea"/>
                <a:cs typeface="+mn-cs"/>
              </a:rPr>
              <a:t>(Dekker &amp; Conklin, 2014. </a:t>
            </a:r>
            <a:r>
              <a:rPr lang="en-US" sz="1200" b="1" i="1" kern="1200" dirty="0">
                <a:solidFill>
                  <a:schemeClr val="tx1"/>
                </a:solidFill>
                <a:effectLst/>
                <a:latin typeface="+mn-lt"/>
                <a:ea typeface="+mn-ea"/>
                <a:cs typeface="+mn-cs"/>
              </a:rPr>
              <a:t>Do Safety Differently</a:t>
            </a:r>
            <a:r>
              <a:rPr lang="en-US" sz="1200" b="0" i="1"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endParaRPr lang="en-US" dirty="0"/>
          </a:p>
          <a:p>
            <a:r>
              <a:rPr lang="en-GB" b="0" i="0" dirty="0">
                <a:solidFill>
                  <a:srgbClr val="202124"/>
                </a:solidFill>
                <a:effectLst/>
                <a:latin typeface="arial" panose="020B0604020202020204" pitchFamily="34" charset="0"/>
              </a:rPr>
              <a:t>Additional references:</a:t>
            </a:r>
          </a:p>
          <a:p>
            <a:pPr marL="342900" lvl="0" indent="-342900" algn="l" defTabSz="914400" rtl="0" eaLnBrk="1" latinLnBrk="0" hangingPunct="1">
              <a:buFont typeface="Calibri" panose="020F0502020204030204" pitchFamily="34" charset="0"/>
              <a:buChar char="-"/>
            </a:pPr>
            <a:r>
              <a:rPr lang="en-US" sz="1200" u="sng" kern="1200" dirty="0">
                <a:solidFill>
                  <a:srgbClr val="0000FF"/>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Do Safety Differently - Sidney Dekker</a:t>
            </a:r>
            <a:r>
              <a:rPr lang="en-US" sz="1200" u="sng" kern="1200" dirty="0">
                <a:solidFill>
                  <a:srgbClr val="0000FF"/>
                </a:solidFill>
                <a:effectLst/>
                <a:latin typeface="Calibri" panose="020F0502020204030204" pitchFamily="34" charset="0"/>
              </a:rPr>
              <a:t> and Todd Conklin</a:t>
            </a:r>
            <a:endParaRPr lang="en-GB" sz="1200" u="sng" kern="1200" dirty="0">
              <a:solidFill>
                <a:srgbClr val="0000FF"/>
              </a:solidFill>
              <a:effectLst/>
              <a:latin typeface="Calibri" panose="020F0502020204030204" pitchFamily="34" charset="0"/>
            </a:endParaRPr>
          </a:p>
          <a:p>
            <a:pPr marL="342900" lvl="0" indent="-342900">
              <a:buFont typeface="Calibri" panose="020F0502020204030204" pitchFamily="34" charset="0"/>
              <a:buChar char="-"/>
            </a:pPr>
            <a:r>
              <a:rPr lang="en-CA" sz="1200" u="sng" dirty="0">
                <a:solidFill>
                  <a:srgbClr val="0000FF"/>
                </a:solidFill>
                <a:effectLst/>
                <a:latin typeface="Calibri" panose="020F0502020204030204" pitchFamily="34" charset="0"/>
                <a:ea typeface="Times New Roman" panose="02020603050405020304" pitchFamily="18" charset="0"/>
                <a:cs typeface="Aptos" panose="020B0004020202020204" pitchFamily="34" charset="0"/>
                <a:hlinkClick r:id="rId4"/>
              </a:rPr>
              <a:t>https://safetyofwork.com</a:t>
            </a:r>
            <a:r>
              <a:rPr lang="en-CA" sz="1200" u="sng" dirty="0">
                <a:solidFill>
                  <a:srgbClr val="0000FF"/>
                </a:solidFill>
                <a:effectLst/>
                <a:latin typeface="Calibri" panose="020F0502020204030204" pitchFamily="34" charset="0"/>
                <a:ea typeface="Times New Roman" panose="02020603050405020304" pitchFamily="18" charset="0"/>
                <a:cs typeface="Aptos" panose="020B0004020202020204" pitchFamily="34" charset="0"/>
              </a:rPr>
              <a:t> (Podcast with many episodes)</a:t>
            </a:r>
            <a:endParaRPr lang="en-CA" sz="1200" dirty="0">
              <a:effectLst/>
              <a:latin typeface="Aptos" panose="020B0004020202020204" pitchFamily="34" charset="0"/>
              <a:ea typeface="DengXian" panose="02010600030101010101" pitchFamily="2" charset="-122"/>
              <a:cs typeface="Aptos" panose="020B0004020202020204" pitchFamily="34" charset="0"/>
            </a:endParaRPr>
          </a:p>
          <a:p>
            <a:pPr marL="342900" lvl="0" indent="-342900">
              <a:buFont typeface="Calibri" panose="020F0502020204030204" pitchFamily="34" charset="0"/>
              <a:buChar char="-"/>
            </a:pPr>
            <a:r>
              <a:rPr lang="en-CA" sz="1200" u="sng" dirty="0">
                <a:solidFill>
                  <a:srgbClr val="0000FF"/>
                </a:solidFill>
                <a:effectLst/>
                <a:latin typeface="Calibri" panose="020F0502020204030204" pitchFamily="34" charset="0"/>
                <a:ea typeface="Times New Roman" panose="02020603050405020304" pitchFamily="18" charset="0"/>
                <a:cs typeface="Aptos" panose="020B0004020202020204" pitchFamily="34" charset="0"/>
                <a:hlinkClick r:id="rId5"/>
              </a:rPr>
              <a:t>https://sidneydekker.com/safety-anarchist</a:t>
            </a:r>
            <a:endParaRPr lang="en-CA" sz="1200" dirty="0">
              <a:effectLst/>
              <a:latin typeface="Aptos" panose="020B0004020202020204" pitchFamily="34" charset="0"/>
              <a:ea typeface="DengXian" panose="02010600030101010101" pitchFamily="2" charset="-122"/>
              <a:cs typeface="Aptos" panose="020B0004020202020204"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44B198-1CCF-724B-908F-5F66E990C5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983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Pause here to acknowledge the tension. Reliability matters – but our current approaches to measuring it may not be working as intended.</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CA" dirty="0"/>
          </a:p>
        </p:txBody>
      </p:sp>
    </p:spTree>
    <p:extLst>
      <p:ext uri="{BB962C8B-B14F-4D97-AF65-F5344CB8AC3E}">
        <p14:creationId xmlns:p14="http://schemas.microsoft.com/office/powerpoint/2010/main" val="4046344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Who has heard of the concepts </a:t>
            </a:r>
            <a:r>
              <a:rPr lang="en-US" sz="1200" b="1" kern="1200">
                <a:solidFill>
                  <a:schemeClr val="tx1"/>
                </a:solidFill>
                <a:effectLst/>
                <a:latin typeface="+mn-lt"/>
                <a:ea typeface="+mn-ea"/>
                <a:cs typeface="+mn-cs"/>
              </a:rPr>
              <a:t>work as imagined </a:t>
            </a:r>
            <a:r>
              <a:rPr lang="en-US" sz="1200" kern="1200">
                <a:solidFill>
                  <a:schemeClr val="tx1"/>
                </a:solidFill>
                <a:effectLst/>
                <a:latin typeface="+mn-lt"/>
                <a:ea typeface="+mn-ea"/>
                <a:cs typeface="+mn-cs"/>
              </a:rPr>
              <a:t>and </a:t>
            </a:r>
            <a:r>
              <a:rPr lang="en-US" sz="1200" b="1" kern="1200">
                <a:solidFill>
                  <a:schemeClr val="tx1"/>
                </a:solidFill>
                <a:effectLst/>
                <a:latin typeface="+mn-lt"/>
                <a:ea typeface="+mn-ea"/>
                <a:cs typeface="+mn-cs"/>
              </a:rPr>
              <a:t>work as done?</a:t>
            </a:r>
            <a:r>
              <a:rPr lang="en-US" sz="1200" kern="1200">
                <a:solidFill>
                  <a:schemeClr val="tx1"/>
                </a:solidFill>
                <a:effectLst/>
                <a:latin typeface="+mn-lt"/>
                <a:ea typeface="+mn-ea"/>
                <a:cs typeface="+mn-cs"/>
              </a:rPr>
              <a:t> Work as imagined is what policies and procedures say should happen. Work as done is what actually happens in real clinical conditions. </a:t>
            </a:r>
          </a:p>
          <a:p>
            <a:endParaRPr lang="en-GB" b="0" i="0">
              <a:solidFill>
                <a:srgbClr val="202124"/>
              </a:solidFill>
              <a:effectLst/>
              <a:latin typeface="arial" panose="020B0604020202020204" pitchFamily="34" charset="0"/>
            </a:endParaRPr>
          </a:p>
          <a:p>
            <a:r>
              <a:rPr lang="en-US" sz="1200" kern="1200">
                <a:solidFill>
                  <a:schemeClr val="tx1"/>
                </a:solidFill>
                <a:effectLst/>
                <a:latin typeface="+mn-lt"/>
                <a:ea typeface="+mn-ea"/>
                <a:cs typeface="+mn-cs"/>
              </a:rPr>
              <a:t>We often assume </a:t>
            </a:r>
            <a:r>
              <a:rPr lang="en-US" sz="1200" b="1" i="1" kern="1200">
                <a:solidFill>
                  <a:schemeClr val="tx1"/>
                </a:solidFill>
                <a:effectLst/>
                <a:latin typeface="+mn-lt"/>
                <a:ea typeface="+mn-ea"/>
                <a:cs typeface="+mn-cs"/>
              </a:rPr>
              <a:t>safety</a:t>
            </a:r>
            <a:r>
              <a:rPr lang="en-US" sz="1200" kern="1200">
                <a:solidFill>
                  <a:schemeClr val="tx1"/>
                </a:solidFill>
                <a:effectLst/>
                <a:latin typeface="+mn-lt"/>
                <a:ea typeface="+mn-ea"/>
                <a:cs typeface="+mn-cs"/>
              </a:rPr>
              <a:t> means making work as done match work as imagined, but real environments are too complex for that to be fully true. Staff must adapt constantly – and these adaptations are usually what keep patients safe. We can only improve safety if we understand the reality of work as done.</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Furthermore </a:t>
            </a:r>
            <a:r>
              <a:rPr lang="en-GB" b="0" i="0">
                <a:solidFill>
                  <a:srgbClr val="202124"/>
                </a:solidFill>
                <a:effectLst/>
                <a:latin typeface="arial" panose="020B0604020202020204" pitchFamily="34" charset="0"/>
              </a:rPr>
              <a:t>, despite our best intentions, our efforts to enforce work as imaged through adding in more guidelines, checklists, audits, can sometime distract from the safety of work.  </a:t>
            </a:r>
          </a:p>
          <a:p>
            <a:endParaRPr lang="en-GB" b="0" i="0">
              <a:solidFill>
                <a:srgbClr val="202124"/>
              </a:solidFill>
              <a:effectLst/>
              <a:latin typeface="arial" panose="020B0604020202020204" pitchFamily="34" charset="0"/>
            </a:endParaRPr>
          </a:p>
          <a:p>
            <a:r>
              <a:rPr lang="en-GB" b="1" i="0">
                <a:solidFill>
                  <a:srgbClr val="202124"/>
                </a:solidFill>
                <a:effectLst/>
                <a:latin typeface="arial" panose="020B0604020202020204" pitchFamily="34" charset="0"/>
              </a:rPr>
              <a:t>Extra background (optional reading and resources for the facilitator)</a:t>
            </a:r>
          </a:p>
          <a:p>
            <a:r>
              <a:rPr lang="en-GB" b="0" i="0">
                <a:solidFill>
                  <a:srgbClr val="202124"/>
                </a:solidFill>
                <a:effectLst/>
                <a:latin typeface="arial" panose="020B0604020202020204" pitchFamily="34" charset="0"/>
              </a:rPr>
              <a:t>It is believed that safety can be achieved by ensuring that work as done is made identical to work as imagined. But the more intractable environments that we have today means that work as done differs significantly from work as imagined. Since work as done, by definition, reflects the reality that people have to deal with, the unavoidable conclusion is that our notions about work as imagined are inadequate, if not directly wrong. A practical implication of this is that we can improve safety only if we get out from behind our desk, out of meetings and into operational and clinical environments with operational and clinical people. </a:t>
            </a:r>
          </a:p>
          <a:p>
            <a:endParaRPr lang="en-GB" b="0" i="0">
              <a:solidFill>
                <a:srgbClr val="202124"/>
              </a:solidFill>
              <a:effectLst/>
              <a:latin typeface="arial" panose="020B0604020202020204" pitchFamily="34" charset="0"/>
            </a:endParaRPr>
          </a:p>
          <a:p>
            <a:r>
              <a:rPr lang="en-GB" b="0" i="0">
                <a:solidFill>
                  <a:srgbClr val="202124"/>
                </a:solidFill>
                <a:effectLst/>
                <a:latin typeface="arial" panose="020B0604020202020204" pitchFamily="34" charset="0"/>
              </a:rPr>
              <a:t>The way we think of safety must correspond to work as done and not rely on work as imagined – and </a:t>
            </a:r>
            <a:r>
              <a:rPr lang="en-GB"/>
              <a:t>ask why things go right (or why nothing went wrong) – and then try to make sure that this happens again. (Hollnagel E., Wears RL., Braithwaite J. (2015) From Safety-I to Safety-II: A White Paper, page )</a:t>
            </a:r>
          </a:p>
          <a:p>
            <a:endParaRPr lang="en-GB"/>
          </a:p>
          <a:p>
            <a:r>
              <a:rPr lang="en-US" b="1"/>
              <a:t>Work as imagined</a:t>
            </a:r>
          </a:p>
          <a:p>
            <a:r>
              <a:rPr lang="en-US"/>
              <a:t>Work-as-imagined is both the work that we imagine others do and the work that we imagine we or others might do, currently or in the future. The imagination of human work takes place within organizations, between organizations, and from outside of organizations (for example, by regulators, accreditation bodies and government agencies) (Shorrock, 2016)</a:t>
            </a:r>
          </a:p>
          <a:p>
            <a:endParaRPr lang="en-US"/>
          </a:p>
          <a:p>
            <a:r>
              <a:rPr lang="en-US" b="1"/>
              <a:t>Work as done</a:t>
            </a:r>
          </a:p>
          <a:p>
            <a:r>
              <a:rPr lang="en-US"/>
              <a:t>Work as done is actual activity – what people do. It takes place in an environment that is often not as imagined, with multiple, shifting goals, variables and often unpredictable demand, degraded resources (staffing, competency, equipment, procedures and time) and a system of constraints and incentives, which can all have unintended consequences. Work as done is mostly achieved by adjustments, variations, trade-offs and compromises that are necessary to meet demand. These adaptations are based on operational knowledge, but often have not been subject to formal analyses such as risk assessment Such analysis struggles to handle them (Shorrock 2016).</a:t>
            </a:r>
          </a:p>
          <a:p>
            <a:endParaRPr lang="en-US"/>
          </a:p>
          <a:p>
            <a:r>
              <a:rPr lang="en-US"/>
              <a:t>Additional resource:</a:t>
            </a:r>
          </a:p>
          <a:p>
            <a:r>
              <a:rPr lang="en-US"/>
              <a:t>Do Safety Differently – https://</a:t>
            </a:r>
            <a:r>
              <a:rPr lang="en-US" err="1"/>
              <a:t>sidneydekker.com</a:t>
            </a:r>
            <a:r>
              <a:rPr lang="en-US"/>
              <a:t>/do-safety-differently</a:t>
            </a:r>
          </a:p>
          <a:p>
            <a:endParaRPr lang="en-US"/>
          </a:p>
          <a:p>
            <a:endParaRPr lang="en-US"/>
          </a:p>
          <a:p>
            <a:endParaRPr lang="en-US"/>
          </a:p>
          <a:p>
            <a:endParaRPr lang="en-US"/>
          </a:p>
          <a:p>
            <a:endParaRPr lang="en-US"/>
          </a:p>
          <a:p>
            <a:endParaRPr lang="en-US"/>
          </a:p>
          <a:p>
            <a:endParaRPr lang="en-US"/>
          </a:p>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95A85-39A0-422B-880F-4017165D5E3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513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Slides adapted Jeffrey Braithwaite Presentation:  </a:t>
            </a:r>
            <a:r>
              <a:rPr lang="en-US" sz="1800" b="0" i="0" u="none" strike="noStrike" baseline="0" dirty="0">
                <a:solidFill>
                  <a:srgbClr val="000000"/>
                </a:solidFill>
                <a:latin typeface="Arial" panose="020B0604020202020204" pitchFamily="34" charset="0"/>
              </a:rPr>
              <a:t> </a:t>
            </a:r>
            <a:r>
              <a:rPr lang="en-US" sz="1800" b="1" i="0" u="none" strike="noStrike" baseline="0" dirty="0">
                <a:solidFill>
                  <a:srgbClr val="000000"/>
                </a:solidFill>
                <a:latin typeface="Arial" panose="020B0604020202020204" pitchFamily="34" charset="0"/>
              </a:rPr>
              <a:t>New and emerging trends in Quality Improvement and Patient Safety: preparing for the future</a:t>
            </a:r>
            <a:r>
              <a:rPr lang="en-US" dirty="0"/>
              <a:t> – Presented at the Atlantic Learning Exchange, October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95A85-39A0-422B-880F-4017165D5E3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922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202124"/>
                </a:solidFill>
                <a:effectLst/>
                <a:latin typeface="arial" panose="020B0604020202020204" pitchFamily="34" charset="0"/>
              </a:rPr>
              <a:t>Because it is believed that </a:t>
            </a:r>
            <a:r>
              <a:rPr lang="en-GB" b="1" i="0">
                <a:solidFill>
                  <a:srgbClr val="202124"/>
                </a:solidFill>
                <a:effectLst/>
                <a:latin typeface="arial" panose="020B0604020202020204" pitchFamily="34" charset="0"/>
              </a:rPr>
              <a:t>safety</a:t>
            </a:r>
            <a:r>
              <a:rPr lang="en-GB" b="0" i="0">
                <a:solidFill>
                  <a:srgbClr val="202124"/>
                </a:solidFill>
                <a:effectLst/>
                <a:latin typeface="arial" panose="020B0604020202020204" pitchFamily="34" charset="0"/>
              </a:rPr>
              <a:t> can be achieved by ensuring that work as done is identical to work as imagined.</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Over the next few slides, you’ll see some familiar ideas from traditional safety thinking. These models shaped how many of us were trained to understand safety: keep things controlled, keep variation low and assume that predictability leads to safety. They’re useful, but they don’t always fit the realities of our care environments.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Slides adapted Jeffrey Braithwaite presentation:</a:t>
            </a:r>
            <a:r>
              <a:rPr lang="en-US" sz="1200" b="0" i="0" u="none" strike="noStrike" baseline="0">
                <a:solidFill>
                  <a:srgbClr val="000000"/>
                </a:solidFill>
                <a:latin typeface="Arial" panose="020B0604020202020204" pitchFamily="34" charset="0"/>
              </a:rPr>
              <a:t> </a:t>
            </a:r>
            <a:r>
              <a:rPr lang="en-US" sz="1200" b="1" i="0" u="none" strike="noStrike" baseline="0">
                <a:solidFill>
                  <a:srgbClr val="000000"/>
                </a:solidFill>
                <a:latin typeface="Arial" panose="020B0604020202020204" pitchFamily="34" charset="0"/>
              </a:rPr>
              <a:t>New and Emerging Trends in Quality Improvement and Patient Safety: preparing for the future</a:t>
            </a:r>
            <a:r>
              <a:rPr lang="en-US"/>
              <a:t>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95A85-39A0-422B-880F-4017165D5E3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44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Slides adapted Jeffrey Braithwaite Presentation:  </a:t>
            </a:r>
            <a:r>
              <a:rPr lang="en-US" sz="1200" b="0" i="0" u="none" strike="noStrike" baseline="0" dirty="0">
                <a:solidFill>
                  <a:srgbClr val="000000"/>
                </a:solidFill>
                <a:latin typeface="Arial" panose="020B0604020202020204" pitchFamily="34" charset="0"/>
              </a:rPr>
              <a:t> </a:t>
            </a:r>
            <a:r>
              <a:rPr lang="en-US" sz="1200" b="1" i="0" u="none" strike="noStrike" baseline="0" dirty="0">
                <a:solidFill>
                  <a:srgbClr val="000000"/>
                </a:solidFill>
                <a:latin typeface="Arial" panose="020B0604020202020204" pitchFamily="34" charset="0"/>
              </a:rPr>
              <a:t>New and emerging trends in Quality Improvement and Patient Safety: preparing for the future</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95A85-39A0-422B-880F-4017165D5E3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969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Linear models try to simplify what happens in day-to-day clinical work. In practice, of course, the work isn’t linear. It’s messy, constantly shifting and full of competing demands. Understanding that complexity is essential if we want our safety efforts to reflect what teams actually face.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Slides adapted Jeffrey Braithwaite Presentation:  </a:t>
            </a:r>
            <a:r>
              <a:rPr lang="en-US" sz="1200" b="0" i="0" u="none" strike="noStrike" baseline="0" dirty="0">
                <a:solidFill>
                  <a:srgbClr val="000000"/>
                </a:solidFill>
                <a:latin typeface="Arial" panose="020B0604020202020204" pitchFamily="34" charset="0"/>
              </a:rPr>
              <a:t> </a:t>
            </a:r>
            <a:r>
              <a:rPr lang="en-US" sz="1200" b="1" i="0" u="none" strike="noStrike" baseline="0" dirty="0">
                <a:solidFill>
                  <a:srgbClr val="000000"/>
                </a:solidFill>
                <a:latin typeface="Arial" panose="020B0604020202020204" pitchFamily="34" charset="0"/>
              </a:rPr>
              <a:t>New and emerging trends in Quality Improvement and Patient Safety: preparing for the future</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95A85-39A0-422B-880F-4017165D5E3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740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Assumptions about standardization and control can create gaps between policy and practice. When systems expect work to run smoothly and predictably, but staff are working in unpredictable conditions, those gaps grow. That tension is at the heart of why work as imagined and work as done drift apart.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 to Appendix B of the Activity Card Instructions for </a:t>
            </a:r>
            <a:r>
              <a:rPr lang="en-GB" sz="1200" kern="1200" dirty="0">
                <a:solidFill>
                  <a:schemeClr val="tx1"/>
                </a:solidFill>
                <a:effectLst/>
                <a:latin typeface="+mn-lt"/>
                <a:ea typeface="+mn-ea"/>
                <a:cs typeface="+mn-cs"/>
              </a:rPr>
              <a:t>examples to highlight work as imagined and work as done.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Slides adapted Jeffrey Braithwaite Presentation: </a:t>
            </a:r>
            <a:r>
              <a:rPr lang="en-US" sz="1200" b="1" i="0" u="none" strike="noStrike" baseline="0" dirty="0">
                <a:solidFill>
                  <a:srgbClr val="000000"/>
                </a:solidFill>
                <a:latin typeface="Arial" panose="020B0604020202020204" pitchFamily="34" charset="0"/>
              </a:rPr>
              <a:t>New and emerging trends in Quality Improvement and Patient Safety: preparing for the future</a:t>
            </a:r>
            <a:r>
              <a:rPr lang="en-US" dirty="0"/>
              <a:t> </a:t>
            </a:r>
          </a:p>
          <a:p>
            <a:endParaRPr lang="en-US" dirty="0"/>
          </a:p>
          <a:p>
            <a:r>
              <a:rPr lang="en-US" dirty="0"/>
              <a:t>Image source – </a:t>
            </a:r>
            <a:r>
              <a:rPr lang="en-CA" dirty="0"/>
              <a:t>Braithwaite, J., </a:t>
            </a:r>
            <a:r>
              <a:rPr lang="en-CA" dirty="0" err="1"/>
              <a:t>Churruca</a:t>
            </a:r>
            <a:r>
              <a:rPr lang="en-CA" dirty="0"/>
              <a:t>, K., Ellis, L. A., Long, J., Clay-Williams, R., Damen, N., Herkes, J., Pomare, C., and Ludlow, K. (2017) Complexity Science in Healthcare – Aspirations, Approaches, Applications and Accomplishments: A White Paper. Australian Institute of Health Innovation, Macquarie University: Sydney, Australia.  </a:t>
            </a:r>
            <a:r>
              <a:rPr lang="en-CA" dirty="0">
                <a:hlinkClick r:id="rId3"/>
              </a:rPr>
              <a:t>Braithwaite-2017-Complexity-Science-in-Healthcare-A-White-Paper-1.pdf</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95A85-39A0-422B-880F-4017165D5E3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887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Rather than adding more rules or more compliance tasks, what we’re encouraging is a shift: let’s understand the gap between work as imagined and work as done and then work to reconcile it. When we do that, we see opportunities to improve systems instead of placing more burden on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Slides adapted Jeffrey Braithwaite Presentation:  </a:t>
            </a:r>
            <a:r>
              <a:rPr lang="en-US" sz="1200" b="0" i="0" u="none" strike="noStrike" baseline="0" dirty="0">
                <a:solidFill>
                  <a:srgbClr val="000000"/>
                </a:solidFill>
                <a:latin typeface="Arial" panose="020B0604020202020204" pitchFamily="34" charset="0"/>
              </a:rPr>
              <a:t> </a:t>
            </a:r>
            <a:r>
              <a:rPr lang="en-US" sz="1200" b="1" i="0" u="none" strike="noStrike" baseline="0" dirty="0">
                <a:solidFill>
                  <a:srgbClr val="000000"/>
                </a:solidFill>
                <a:latin typeface="Arial" panose="020B0604020202020204" pitchFamily="34" charset="0"/>
              </a:rPr>
              <a:t>New and emerging trends in Quality Improvement and Patient Safety: preparing for the future</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95A85-39A0-422B-880F-4017165D5E35}"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127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explore this idea in a hands-on way, we are going to do an activity called a comic strip conversation. </a:t>
            </a:r>
            <a:endParaRPr lang="en-CA" dirty="0"/>
          </a:p>
        </p:txBody>
      </p:sp>
    </p:spTree>
    <p:extLst>
      <p:ext uri="{BB962C8B-B14F-4D97-AF65-F5344CB8AC3E}">
        <p14:creationId xmlns:p14="http://schemas.microsoft.com/office/powerpoint/2010/main" val="423766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200" kern="1200" dirty="0">
                <a:solidFill>
                  <a:schemeClr val="tx1"/>
                </a:solidFill>
                <a:effectLst/>
                <a:latin typeface="+mn-lt"/>
                <a:ea typeface="+mn-ea"/>
                <a:cs typeface="+mn-cs"/>
              </a:rPr>
              <a:t>This activity is part of the </a:t>
            </a:r>
            <a:r>
              <a:rPr lang="en-US" sz="1200" b="1" kern="1200" dirty="0">
                <a:solidFill>
                  <a:schemeClr val="tx1"/>
                </a:solidFill>
                <a:effectLst/>
                <a:latin typeface="+mn-lt"/>
                <a:ea typeface="+mn-ea"/>
                <a:cs typeface="+mn-cs"/>
              </a:rPr>
              <a:t>Rethinking Patient Safety</a:t>
            </a:r>
            <a:r>
              <a:rPr lang="en-US" sz="1200" kern="1200" dirty="0">
                <a:solidFill>
                  <a:schemeClr val="tx1"/>
                </a:solidFill>
                <a:effectLst/>
                <a:latin typeface="+mn-lt"/>
                <a:ea typeface="+mn-ea"/>
                <a:cs typeface="+mn-cs"/>
              </a:rPr>
              <a:t> initiative, which encourages teams to explore the reliability domain of the </a:t>
            </a:r>
            <a:r>
              <a:rPr lang="en-US" sz="1200" b="1" kern="1200" dirty="0">
                <a:solidFill>
                  <a:schemeClr val="tx1"/>
                </a:solidFill>
                <a:effectLst/>
                <a:latin typeface="+mn-lt"/>
                <a:ea typeface="+mn-ea"/>
                <a:cs typeface="+mn-cs"/>
              </a:rPr>
              <a:t>Measuring and monitoring of safety framework.</a:t>
            </a:r>
          </a:p>
          <a:p>
            <a:pPr>
              <a:lnSpc>
                <a:spcPct val="115000"/>
              </a:lnSpc>
              <a:spcAft>
                <a:spcPts val="800"/>
              </a:spcAft>
            </a:pPr>
            <a:endParaRPr lang="en-GB" sz="1000" b="1" kern="100" dirty="0">
              <a:effectLst/>
              <a:latin typeface="Aptos" panose="020B0004020202020204" pitchFamily="34" charset="0"/>
              <a:ea typeface="Times New Roman" panose="02020603050405020304" pitchFamily="18" charset="0"/>
              <a:cs typeface="Arial" panose="020B0604020202020204" pitchFamily="34" charset="0"/>
            </a:endParaRPr>
          </a:p>
          <a:p>
            <a:pPr>
              <a:lnSpc>
                <a:spcPct val="115000"/>
              </a:lnSpc>
              <a:spcAft>
                <a:spcPts val="800"/>
              </a:spcAft>
            </a:pPr>
            <a:r>
              <a:rPr lang="en-GB" sz="1000" b="1" kern="100" dirty="0">
                <a:effectLst/>
                <a:latin typeface="Aptos" panose="020B0004020202020204" pitchFamily="34" charset="0"/>
                <a:ea typeface="Times New Roman" panose="02020603050405020304" pitchFamily="18" charset="0"/>
                <a:cs typeface="Arial" panose="020B0604020202020204" pitchFamily="34" charset="0"/>
              </a:rPr>
              <a:t>Rethinking Patient Safety </a:t>
            </a:r>
            <a:r>
              <a:rPr lang="en-GB" sz="1000" kern="100" dirty="0">
                <a:effectLst/>
                <a:latin typeface="Aptos" panose="020B0004020202020204" pitchFamily="34" charset="0"/>
                <a:ea typeface="Times New Roman" panose="02020603050405020304" pitchFamily="18" charset="0"/>
                <a:cs typeface="Arial" panose="020B0604020202020204" pitchFamily="34" charset="0"/>
              </a:rPr>
              <a:t>(Healthcare Excellence Canada, October 2023) </a:t>
            </a:r>
            <a:r>
              <a:rPr lang="en-US" sz="1200" kern="1200" dirty="0">
                <a:solidFill>
                  <a:schemeClr val="tx1"/>
                </a:solidFill>
                <a:effectLst/>
                <a:latin typeface="+mn-lt"/>
                <a:ea typeface="+mn-ea"/>
                <a:cs typeface="+mn-cs"/>
              </a:rPr>
              <a:t>recognizes that safety is more than the absence of harm. It encourages teams to think differently about how safety is defined, measured and discussed. This shift creates the foundation for exploring work as imagined and work as done.</a:t>
            </a:r>
          </a:p>
          <a:p>
            <a:pPr>
              <a:lnSpc>
                <a:spcPct val="115000"/>
              </a:lnSpc>
              <a:spcAft>
                <a:spcPts val="800"/>
              </a:spcAft>
            </a:pPr>
            <a:endParaRPr lang="en-US" sz="1200" kern="1200" dirty="0">
              <a:solidFill>
                <a:schemeClr val="tx1"/>
              </a:solidFill>
              <a:effectLst/>
              <a:latin typeface="+mn-lt"/>
              <a:ea typeface="+mn-ea"/>
              <a:cs typeface="+mn-cs"/>
            </a:endParaRPr>
          </a:p>
          <a:p>
            <a:pPr>
              <a:lnSpc>
                <a:spcPct val="115000"/>
              </a:lnSpc>
              <a:spcAft>
                <a:spcPts val="800"/>
              </a:spcAft>
            </a:pPr>
            <a:endParaRPr lang="en-US" sz="1200" kern="1200" dirty="0">
              <a:solidFill>
                <a:schemeClr val="tx1"/>
              </a:solidFill>
              <a:effectLst/>
              <a:latin typeface="+mn-lt"/>
              <a:ea typeface="+mn-ea"/>
              <a:cs typeface="+mn-cs"/>
            </a:endParaRPr>
          </a:p>
          <a:p>
            <a:pPr>
              <a:lnSpc>
                <a:spcPct val="115000"/>
              </a:lnSpc>
              <a:spcAft>
                <a:spcPts val="800"/>
              </a:spcAft>
            </a:pPr>
            <a:r>
              <a:rPr lang="en-US" sz="1200" b="1" kern="1200" dirty="0">
                <a:solidFill>
                  <a:schemeClr val="tx1"/>
                </a:solidFill>
                <a:effectLst/>
                <a:latin typeface="+mn-lt"/>
                <a:ea typeface="+mn-ea"/>
                <a:cs typeface="+mn-cs"/>
              </a:rPr>
              <a:t>Additional notes (optional)</a:t>
            </a:r>
            <a:endParaRPr lang="en-GB" sz="1000" b="1" kern="100" dirty="0">
              <a:effectLst/>
              <a:latin typeface="Aptos" panose="020B00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Arial" panose="020B0604020202020204" pitchFamily="34" charset="0"/>
                <a:ea typeface="Cambria" panose="02040503050406030204" pitchFamily="18" charset="0"/>
                <a:cs typeface="Times New Roman" panose="02020603050405020304" pitchFamily="18" charset="0"/>
              </a:rPr>
              <a:t>Rethinking Patient Safety was released in 2023 by </a:t>
            </a:r>
            <a:r>
              <a:rPr lang="en-CA" sz="1200" b="1" dirty="0">
                <a:effectLst/>
                <a:latin typeface="Arial" panose="020B0604020202020204" pitchFamily="34" charset="0"/>
                <a:ea typeface="Cambria" panose="02040503050406030204" pitchFamily="18" charset="0"/>
                <a:cs typeface="Times New Roman" panose="02020603050405020304" pitchFamily="18" charset="0"/>
              </a:rPr>
              <a:t>Healthcare Excellence Canada</a:t>
            </a:r>
            <a:r>
              <a:rPr lang="en-CA" sz="1200" dirty="0">
                <a:effectLst/>
                <a:latin typeface="Arial" panose="020B0604020202020204" pitchFamily="34" charset="0"/>
                <a:ea typeface="Cambria" panose="02040503050406030204" pitchFamily="18" charset="0"/>
                <a:cs typeface="Times New Roman" panose="02020603050405020304" pitchFamily="18" charset="0"/>
              </a:rPr>
              <a:t>. It was developed because </a:t>
            </a:r>
            <a:r>
              <a:rPr lang="en-US" sz="1200" dirty="0">
                <a:effectLst/>
                <a:latin typeface="Calibri" panose="020F0502020204030204" pitchFamily="34" charset="0"/>
                <a:ea typeface="Meiryo" panose="020B0604030504040204" pitchFamily="34" charset="-128"/>
                <a:cs typeface="Arial" panose="020B0604020202020204" pitchFamily="34" charset="0"/>
              </a:rPr>
              <a:t>despite 20 years of efforts to improve patient safety, we haven’t been as successful as we had hoped. Healthcare Excellence Canada is encouraging everyone to rethink how they have been defining and approaching patient safety improvement work. </a:t>
            </a:r>
            <a:r>
              <a:rPr lang="en-US" sz="1200" strike="sngStrike" dirty="0">
                <a:effectLst/>
                <a:latin typeface="Calibri" panose="020F0502020204030204" pitchFamily="34" charset="0"/>
                <a:ea typeface="Meiryo" panose="020B0604030504040204" pitchFamily="34" charset="-128"/>
                <a:cs typeface="Arial" panose="020B0604020202020204" pitchFamily="34" charset="0"/>
              </a:rPr>
              <a:t> </a:t>
            </a:r>
            <a:endParaRPr lang="en-CA" sz="1200" dirty="0">
              <a:effectLst/>
              <a:latin typeface="Myriad Pro"/>
              <a:ea typeface="Calibri" panose="020F0502020204030204" pitchFamily="34" charset="0"/>
              <a:cs typeface="Times New Roman" panose="02020603050405020304" pitchFamily="18" charset="0"/>
            </a:endParaRPr>
          </a:p>
          <a:p>
            <a:pPr>
              <a:lnSpc>
                <a:spcPct val="115000"/>
              </a:lnSpc>
              <a:spcAft>
                <a:spcPts val="800"/>
              </a:spcAft>
            </a:pPr>
            <a:endParaRPr lang="en-GB" sz="1200" kern="100" dirty="0">
              <a:effectLst/>
              <a:latin typeface="Aptos" panose="020B0004020202020204" pitchFamily="34" charset="0"/>
              <a:cs typeface="Arial" panose="020B0604020202020204" pitchFamily="34" charset="0"/>
            </a:endParaRPr>
          </a:p>
          <a:p>
            <a:pPr>
              <a:lnSpc>
                <a:spcPct val="115000"/>
              </a:lnSpc>
              <a:spcAft>
                <a:spcPts val="800"/>
              </a:spcAft>
            </a:pPr>
            <a:r>
              <a:rPr lang="en-US" sz="1200" dirty="0"/>
              <a:t>The core statement within Rethinking Patient Safety reads: </a:t>
            </a:r>
          </a:p>
          <a:p>
            <a:pPr marL="285750" indent="-285750">
              <a:lnSpc>
                <a:spcPct val="115000"/>
              </a:lnSpc>
              <a:spcAft>
                <a:spcPts val="800"/>
              </a:spcAft>
              <a:buFont typeface="Arial" panose="020B0604020202020204" pitchFamily="34" charset="0"/>
              <a:buChar char="•"/>
            </a:pPr>
            <a:r>
              <a:rPr lang="en-US" sz="1200" dirty="0">
                <a:effectLst/>
                <a:latin typeface="Calibri" panose="020F0502020204030204" pitchFamily="34" charset="0"/>
                <a:ea typeface="Meiryo" panose="020B0604030504040204" pitchFamily="34" charset="-128"/>
                <a:cs typeface="Arial" panose="020B0604020202020204" pitchFamily="34" charset="0"/>
              </a:rPr>
              <a:t>“Everyone contributes to patient safety. Together we must learn and act to create safer care and reduce all forms of healthcare harm.”</a:t>
            </a:r>
          </a:p>
          <a:p>
            <a:pPr marL="285750" indent="-285750">
              <a:lnSpc>
                <a:spcPct val="115000"/>
              </a:lnSpc>
              <a:spcAft>
                <a:spcPts val="800"/>
              </a:spcAft>
              <a:buFont typeface="Arial" panose="020B0604020202020204" pitchFamily="34" charset="0"/>
              <a:buChar char="•"/>
            </a:pPr>
            <a:r>
              <a:rPr lang="en-US" sz="1200" dirty="0">
                <a:effectLst/>
                <a:latin typeface="Calibri" panose="020F0502020204030204" pitchFamily="34" charset="0"/>
                <a:ea typeface="Meiryo" panose="020B0604030504040204" pitchFamily="34" charset="-128"/>
                <a:cs typeface="Arial" panose="020B0604020202020204" pitchFamily="34" charset="0"/>
              </a:rPr>
              <a:t>It includes a table for reflection and a list of questions for discussion. </a:t>
            </a:r>
          </a:p>
          <a:p>
            <a:pPr>
              <a:lnSpc>
                <a:spcPct val="115000"/>
              </a:lnSpc>
              <a:spcAft>
                <a:spcPts val="800"/>
              </a:spcAft>
            </a:pPr>
            <a:endParaRPr lang="en-GB" sz="1000" kern="100" dirty="0">
              <a:effectLst/>
              <a:latin typeface="Aptos" panose="020B0004020202020204" pitchFamily="34" charset="0"/>
              <a:ea typeface="Times New Roman" panose="02020603050405020304" pitchFamily="18" charset="0"/>
              <a:cs typeface="Arial" panose="020B0604020202020204" pitchFamily="34" charset="0"/>
            </a:endParaRPr>
          </a:p>
          <a:p>
            <a:pPr>
              <a:lnSpc>
                <a:spcPct val="115000"/>
              </a:lnSpc>
              <a:spcAft>
                <a:spcPts val="800"/>
              </a:spcAft>
            </a:pPr>
            <a:r>
              <a:rPr lang="en-US" dirty="0"/>
              <a:t>Rethinking Patient Safety arose from HEC’s implementation of the </a:t>
            </a:r>
            <a:r>
              <a:rPr lang="en-GB" sz="1200" kern="100" dirty="0">
                <a:effectLst/>
                <a:latin typeface="Aptos" panose="020B0004020202020204" pitchFamily="34" charset="0"/>
                <a:ea typeface="Times New Roman" panose="02020603050405020304" pitchFamily="18" charset="0"/>
                <a:cs typeface="Arial" panose="020B0604020202020204" pitchFamily="34" charset="0"/>
              </a:rPr>
              <a:t>Measurement and Monitoring of Safety Framework (Vincent, Burnett, Carthey, 2013). </a:t>
            </a:r>
            <a:endParaRPr lang="en-US" dirty="0"/>
          </a:p>
          <a:p>
            <a:pPr>
              <a:lnSpc>
                <a:spcPct val="115000"/>
              </a:lnSpc>
              <a:spcAft>
                <a:spcPts val="800"/>
              </a:spcAft>
            </a:pPr>
            <a:endParaRPr lang="en-US" dirty="0"/>
          </a:p>
          <a:p>
            <a:pPr>
              <a:lnSpc>
                <a:spcPct val="115000"/>
              </a:lnSpc>
              <a:spcAft>
                <a:spcPts val="800"/>
              </a:spcAft>
            </a:pPr>
            <a:r>
              <a:rPr lang="en-US" dirty="0"/>
              <a:t>For more information about Rethinking Patient Safety, please refer to the link on the slide.</a:t>
            </a:r>
            <a:endParaRPr lang="en-CA" dirty="0"/>
          </a:p>
          <a:p>
            <a:endParaRPr lang="en-US" dirty="0"/>
          </a:p>
        </p:txBody>
      </p:sp>
      <p:sp>
        <p:nvSpPr>
          <p:cNvPr id="4" name="Slide Number Placeholder 3"/>
          <p:cNvSpPr>
            <a:spLocks noGrp="1"/>
          </p:cNvSpPr>
          <p:nvPr>
            <p:ph type="sldNum" sz="quarter" idx="5"/>
          </p:nvPr>
        </p:nvSpPr>
        <p:spPr/>
        <p:txBody>
          <a:bodyPr/>
          <a:lstStyle/>
          <a:p>
            <a:fld id="{4144B198-1CCF-724B-908F-5F66E990C5BE}" type="slidenum">
              <a:rPr lang="en-US" smtClean="0"/>
              <a:t>2</a:t>
            </a:fld>
            <a:endParaRPr lang="en-US"/>
          </a:p>
        </p:txBody>
      </p:sp>
    </p:spTree>
    <p:extLst>
      <p:ext uri="{BB962C8B-B14F-4D97-AF65-F5344CB8AC3E}">
        <p14:creationId xmlns:p14="http://schemas.microsoft.com/office/powerpoint/2010/main" val="3334316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 comic strip conversation is a simple approach to visually tell a story. Because it's visual, it's surprisingly effective at helping teams compare the "official" version of work (which is work as imagined) with the everyday version (which is work as done). The goal with the comic strips is to surface insights and spark meaningful discussion.</a:t>
            </a:r>
            <a:endParaRPr lang="en-CA"/>
          </a:p>
        </p:txBody>
      </p:sp>
      <p:sp>
        <p:nvSpPr>
          <p:cNvPr id="4" name="Slide Number Placeholder 3"/>
          <p:cNvSpPr>
            <a:spLocks noGrp="1"/>
          </p:cNvSpPr>
          <p:nvPr>
            <p:ph type="sldNum" sz="quarter" idx="5"/>
          </p:nvPr>
        </p:nvSpPr>
        <p:spPr/>
        <p:txBody>
          <a:bodyPr/>
          <a:lstStyle/>
          <a:p>
            <a:fld id="{DFBFD2AF-493E-4747-AC9D-D960B2987111}" type="slidenum">
              <a:rPr lang="en-CA" smtClean="0"/>
              <a:t>20</a:t>
            </a:fld>
            <a:endParaRPr lang="en-CA"/>
          </a:p>
        </p:txBody>
      </p:sp>
    </p:spTree>
    <p:extLst>
      <p:ext uri="{BB962C8B-B14F-4D97-AF65-F5344CB8AC3E}">
        <p14:creationId xmlns:p14="http://schemas.microsoft.com/office/powerpoint/2010/main" val="1845428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Here is how a comic strip conversation can play out. Notice that the stick figures are simple. Nobody needs to be an artist! </a:t>
            </a: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And notice how differently the two sides interpret the work at hand.</a:t>
            </a:r>
            <a:br>
              <a:rPr lang="en-US" sz="1200" kern="1200">
                <a:solidFill>
                  <a:schemeClr val="tx1"/>
                </a:solidFill>
                <a:effectLst/>
                <a:latin typeface="+mn-lt"/>
                <a:ea typeface="+mn-ea"/>
                <a:cs typeface="+mn-cs"/>
              </a:rPr>
            </a:b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Optional - Consider delving into the details of the comic strips, describing them a little. What do we see in each one? What are the strengths? What are the gaps? </a:t>
            </a:r>
          </a:p>
          <a:p>
            <a:endParaRPr lang="en-CA"/>
          </a:p>
        </p:txBody>
      </p:sp>
      <p:sp>
        <p:nvSpPr>
          <p:cNvPr id="4" name="Slide Number Placeholder 3"/>
          <p:cNvSpPr>
            <a:spLocks noGrp="1"/>
          </p:cNvSpPr>
          <p:nvPr>
            <p:ph type="sldNum" sz="quarter" idx="5"/>
          </p:nvPr>
        </p:nvSpPr>
        <p:spPr/>
        <p:txBody>
          <a:bodyPr/>
          <a:lstStyle/>
          <a:p>
            <a:fld id="{DFBFD2AF-493E-4747-AC9D-D960B2987111}" type="slidenum">
              <a:rPr lang="en-CA" smtClean="0"/>
              <a:t>21</a:t>
            </a:fld>
            <a:endParaRPr lang="en-CA"/>
          </a:p>
        </p:txBody>
      </p:sp>
    </p:spTree>
    <p:extLst>
      <p:ext uri="{BB962C8B-B14F-4D97-AF65-F5344CB8AC3E}">
        <p14:creationId xmlns:p14="http://schemas.microsoft.com/office/powerpoint/2010/main" val="1452629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200" kern="1200">
                <a:solidFill>
                  <a:schemeClr val="tx1"/>
                </a:solidFill>
                <a:effectLst/>
                <a:latin typeface="+mn-lt"/>
                <a:ea typeface="+mn-ea"/>
                <a:cs typeface="+mn-cs"/>
              </a:rPr>
              <a:t>Here is what we know about comic strip conversations: This activity brings together those who manage care and those who deliver it. By creating and sharing comic strips, we build a shared understanding of where official processes and real-world practice diverge. From there, we can have honest conversations about whether our reliability measures are helping or getting in the way — and start thinking about what would actually make care safer.</a:t>
            </a:r>
            <a:endParaRPr lang="en-CA"/>
          </a:p>
        </p:txBody>
      </p:sp>
      <p:sp>
        <p:nvSpPr>
          <p:cNvPr id="4" name="Slide Number Placeholder 3"/>
          <p:cNvSpPr>
            <a:spLocks noGrp="1"/>
          </p:cNvSpPr>
          <p:nvPr>
            <p:ph type="sldNum" sz="quarter" idx="5"/>
          </p:nvPr>
        </p:nvSpPr>
        <p:spPr/>
        <p:txBody>
          <a:bodyPr/>
          <a:lstStyle/>
          <a:p>
            <a:fld id="{DFBFD2AF-493E-4747-AC9D-D960B2987111}" type="slidenum">
              <a:rPr lang="en-CA" smtClean="0"/>
              <a:t>22</a:t>
            </a:fld>
            <a:endParaRPr lang="en-CA"/>
          </a:p>
        </p:txBody>
      </p:sp>
    </p:spTree>
    <p:extLst>
      <p:ext uri="{BB962C8B-B14F-4D97-AF65-F5344CB8AC3E}">
        <p14:creationId xmlns:p14="http://schemas.microsoft.com/office/powerpoint/2010/main" val="3122442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Symbol" panose="05050102010706020507" pitchFamily="18" charset="2"/>
              <a:buNone/>
            </a:pPr>
            <a:r>
              <a:rPr lang="en-GB" sz="1200" i="0" kern="100">
                <a:effectLst/>
                <a:latin typeface="Aptos" panose="020B0004020202020204" pitchFamily="34" charset="0"/>
                <a:ea typeface="Aptos" panose="020B0004020202020204" pitchFamily="34" charset="0"/>
                <a:cs typeface="Times New Roman" panose="02020603050405020304" pitchFamily="18" charset="0"/>
              </a:rPr>
              <a:t>Select the healthcare process:</a:t>
            </a:r>
            <a:endParaRPr lang="en-CA" sz="1200" i="0" kern="100">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lnSpc>
                <a:spcPct val="115000"/>
              </a:lnSpc>
              <a:spcAft>
                <a:spcPts val="800"/>
              </a:spcAft>
              <a:buFont typeface="Arial" panose="020B0604020202020204" pitchFamily="34" charset="0"/>
              <a:buChar char="•"/>
            </a:pPr>
            <a:r>
              <a:rPr lang="en-GB" sz="1200" kern="100">
                <a:effectLst/>
                <a:latin typeface="Aptos" panose="020B0004020202020204" pitchFamily="34" charset="0"/>
                <a:ea typeface="Aptos" panose="020B0004020202020204" pitchFamily="34" charset="0"/>
                <a:cs typeface="Times New Roman" panose="02020603050405020304" pitchFamily="18" charset="0"/>
              </a:rPr>
              <a:t>If you have pre-selected a specific policy or process to focus your discussion, use this time to introduce it to the participants.  </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p>
            <a:pPr marL="171450" indent="-171450">
              <a:buFont typeface="Arial" panose="020B0604020202020204" pitchFamily="34" charset="0"/>
              <a:buChar char="•"/>
            </a:pPr>
            <a:r>
              <a:rPr lang="en-GB" sz="1200">
                <a:effectLst/>
                <a:latin typeface="Aptos" panose="020B0004020202020204" pitchFamily="34" charset="0"/>
                <a:ea typeface="Aptos" panose="020B0004020202020204" pitchFamily="34" charset="0"/>
                <a:cs typeface="Times New Roman" panose="02020603050405020304" pitchFamily="18" charset="0"/>
              </a:rPr>
              <a:t>If you opted to let participants select their own process, give them time to discuss options and select one. </a:t>
            </a:r>
          </a:p>
          <a:p>
            <a:pPr marL="171450" indent="-171450">
              <a:buFont typeface="Arial" panose="020B0604020202020204" pitchFamily="34" charset="0"/>
              <a:buChar char="•"/>
            </a:pPr>
            <a:r>
              <a:rPr lang="en-GB" sz="1200">
                <a:effectLst/>
                <a:latin typeface="Aptos" panose="020B0004020202020204" pitchFamily="34" charset="0"/>
                <a:cs typeface="Times New Roman" panose="02020603050405020304" pitchFamily="18" charset="0"/>
              </a:rPr>
              <a:t>Another option is to use dotmocracy to help select one process from a list of options. </a:t>
            </a:r>
            <a:endParaRPr lang="en-CA"/>
          </a:p>
        </p:txBody>
      </p:sp>
      <p:sp>
        <p:nvSpPr>
          <p:cNvPr id="4" name="Slide Number Placeholder 3"/>
          <p:cNvSpPr>
            <a:spLocks noGrp="1"/>
          </p:cNvSpPr>
          <p:nvPr>
            <p:ph type="sldNum" sz="quarter" idx="5"/>
          </p:nvPr>
        </p:nvSpPr>
        <p:spPr/>
        <p:txBody>
          <a:bodyPr/>
          <a:lstStyle/>
          <a:p>
            <a:fld id="{DFBFD2AF-493E-4747-AC9D-D960B2987111}" type="slidenum">
              <a:rPr lang="en-CA" smtClean="0"/>
              <a:t>23</a:t>
            </a:fld>
            <a:endParaRPr lang="en-CA"/>
          </a:p>
        </p:txBody>
      </p:sp>
    </p:spTree>
    <p:extLst>
      <p:ext uri="{BB962C8B-B14F-4D97-AF65-F5344CB8AC3E}">
        <p14:creationId xmlns:p14="http://schemas.microsoft.com/office/powerpoint/2010/main" val="3766459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a:effectLst/>
                <a:latin typeface="Aptos" panose="020B0004020202020204" pitchFamily="34" charset="0"/>
                <a:ea typeface="Aptos" panose="020B0004020202020204" pitchFamily="34" charset="0"/>
                <a:cs typeface="Times New Roman" panose="02020603050405020304" pitchFamily="18" charset="0"/>
              </a:rPr>
              <a:t>Ask each group of eight </a:t>
            </a:r>
            <a:r>
              <a:rPr lang="en-US" sz="1800" kern="100">
                <a:effectLst/>
                <a:latin typeface="Aptos" panose="020B0004020202020204" pitchFamily="34" charset="0"/>
                <a:ea typeface="Aptos" panose="020B0004020202020204" pitchFamily="34" charset="0"/>
                <a:cs typeface="Times New Roman" panose="02020603050405020304" pitchFamily="18" charset="0"/>
              </a:rPr>
              <a:t>to organize themselves into two groups: those who </a:t>
            </a:r>
            <a:r>
              <a:rPr lang="en-CA" sz="1800" b="1" kern="100">
                <a:effectLst/>
                <a:latin typeface="Aptos" panose="020B0004020202020204" pitchFamily="34" charset="0"/>
                <a:ea typeface="Aptos" panose="020B0004020202020204" pitchFamily="34" charset="0"/>
                <a:cs typeface="Times New Roman" panose="02020603050405020304" pitchFamily="18" charset="0"/>
              </a:rPr>
              <a:t>set policy and seek assurance (work as imagined) </a:t>
            </a:r>
            <a:r>
              <a:rPr lang="en-CA" sz="1800" kern="100">
                <a:effectLst/>
                <a:latin typeface="Aptos" panose="020B0004020202020204" pitchFamily="34" charset="0"/>
                <a:ea typeface="Aptos" panose="020B0004020202020204" pitchFamily="34" charset="0"/>
                <a:cs typeface="Times New Roman" panose="02020603050405020304" pitchFamily="18" charset="0"/>
              </a:rPr>
              <a:t>and those who </a:t>
            </a:r>
            <a:r>
              <a:rPr lang="en-CA" sz="1800" b="1" kern="100">
                <a:effectLst/>
                <a:latin typeface="Aptos" panose="020B0004020202020204" pitchFamily="34" charset="0"/>
                <a:ea typeface="Aptos" panose="020B0004020202020204" pitchFamily="34" charset="0"/>
                <a:cs typeface="Times New Roman" panose="02020603050405020304" pitchFamily="18" charset="0"/>
              </a:rPr>
              <a:t>do the work/deliver care’ (work as done).</a:t>
            </a:r>
            <a:endParaRPr lang="en-CA"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GB" sz="1800">
              <a:effectLst/>
              <a:latin typeface="Aptos" panose="020B0004020202020204" pitchFamily="34" charset="0"/>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2567822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15000"/>
              </a:lnSpc>
              <a:spcAft>
                <a:spcPts val="800"/>
              </a:spcAft>
              <a:buFont typeface="Symbol" panose="05050102010706020507" pitchFamily="18" charset="2"/>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The work as imagined group creates a comic strip that captures the official process as described in the policy and procedure, the audit approach and audit results. A question to frame this conversation could be something like, “Imagine you are sitting on the safety committee in your organization. What data do you receive on the chosen healthcare process? What do the audits results tell you?”</a:t>
            </a:r>
          </a:p>
          <a:p>
            <a:pPr marL="457200" lvl="1" indent="0">
              <a:lnSpc>
                <a:spcPct val="115000"/>
              </a:lnSpc>
              <a:spcAft>
                <a:spcPts val="800"/>
              </a:spcAft>
              <a:buFont typeface="Symbol" panose="05050102010706020507" pitchFamily="18" charset="2"/>
              <a:buNone/>
            </a:pPr>
            <a:endParaRPr lang="en-CA" sz="18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Symbol" panose="05050102010706020507" pitchFamily="18" charset="2"/>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The work as done group illustrates how the same healthcare process unfolds in real-world conditions, such as on a unit, in a patient’s home, residential care home or community. This group considers the pain points, barriers, and adaptations and trade-offs they make when delivering care relating to the chosen healthcare process. A question to frame this discussion could be something like, “Imagine you are working a shift today, what are the pain points/barriers and adaptations you have to make when carrying out the healthcare task your table is focusing on?”</a:t>
            </a:r>
            <a:endParaRPr lang="en-CA"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CA"/>
          </a:p>
        </p:txBody>
      </p:sp>
    </p:spTree>
    <p:extLst>
      <p:ext uri="{BB962C8B-B14F-4D97-AF65-F5344CB8AC3E}">
        <p14:creationId xmlns:p14="http://schemas.microsoft.com/office/powerpoint/2010/main" val="3818716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kern="100">
                <a:effectLst/>
                <a:latin typeface="Aptos" panose="020B0004020202020204" pitchFamily="34" charset="0"/>
                <a:ea typeface="Aptos" panose="020B0004020202020204" pitchFamily="34" charset="0"/>
                <a:cs typeface="Times New Roman" panose="02020603050405020304" pitchFamily="18" charset="0"/>
              </a:rPr>
              <a:t>Share, Compare and Discuss –</a:t>
            </a:r>
            <a:r>
              <a:rPr lang="en-GB" sz="1800" kern="100">
                <a:effectLst/>
                <a:latin typeface="Aptos" panose="020B0004020202020204" pitchFamily="34" charset="0"/>
                <a:ea typeface="Aptos" panose="020B0004020202020204" pitchFamily="34" charset="0"/>
                <a:cs typeface="Times New Roman" panose="02020603050405020304" pitchFamily="18" charset="0"/>
              </a:rPr>
              <a:t> Once both groups have developed their comic strips, they come together to present them. The share and compare conversation should focus on the gaps between work as imagined and work as done.  Some guiding questions for the groups to consider are:</a:t>
            </a:r>
            <a:endParaRPr lang="en-CA"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GB"/>
          </a:p>
          <a:p>
            <a:pPr marL="742950" lvl="1" indent="-285750">
              <a:lnSpc>
                <a:spcPct val="115000"/>
              </a:lnSpc>
              <a:spcAft>
                <a:spcPts val="800"/>
              </a:spcAft>
              <a:buFont typeface="Symbol" panose="05050102010706020507" pitchFamily="18" charset="2"/>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Is there a disconnect between what is documented versus how care is delivered in the real world? </a:t>
            </a:r>
          </a:p>
          <a:p>
            <a:pPr marL="742950" marR="0" lvl="1" indent="-285750" algn="l"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lang="en-GB" sz="1200" kern="1200">
                <a:solidFill>
                  <a:schemeClr val="tx1"/>
                </a:solidFill>
                <a:effectLst/>
                <a:latin typeface="+mn-lt"/>
                <a:ea typeface="+mn-ea"/>
                <a:cs typeface="+mn-cs"/>
              </a:rPr>
              <a:t>If so, where are the gaps?</a:t>
            </a:r>
            <a:endParaRPr lang="en-CA" sz="1200" kern="1200">
              <a:solidFill>
                <a:schemeClr val="tx1"/>
              </a:solidFill>
              <a:effectLst/>
              <a:latin typeface="+mn-lt"/>
              <a:ea typeface="+mn-ea"/>
              <a:cs typeface="+mn-cs"/>
            </a:endParaRPr>
          </a:p>
          <a:p>
            <a:pPr marL="742950" lvl="1" indent="-285750">
              <a:lnSpc>
                <a:spcPct val="115000"/>
              </a:lnSpc>
              <a:spcAft>
                <a:spcPts val="800"/>
              </a:spcAft>
              <a:buFont typeface="Symbol" panose="05050102010706020507" pitchFamily="18" charset="2"/>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Do you think it is possible for staff to deliver the process 100 percent as written, 100 percent of the time?</a:t>
            </a:r>
            <a:endParaRPr lang="en-CA" sz="18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Symbol" panose="05050102010706020507" pitchFamily="18" charset="2"/>
              <a:buChar char=""/>
            </a:pPr>
            <a:r>
              <a:rPr lang="en-GB" sz="1800" kern="100">
                <a:effectLst/>
                <a:latin typeface="Aptos" panose="020B0004020202020204" pitchFamily="34" charset="0"/>
                <a:ea typeface="Aptos" panose="020B0004020202020204" pitchFamily="34" charset="0"/>
                <a:cs typeface="Times New Roman" panose="02020603050405020304" pitchFamily="18" charset="0"/>
              </a:rPr>
              <a:t>Do you think your audit results best match work as imagined or work is done? </a:t>
            </a:r>
            <a:endParaRPr lang="en-CA"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1061747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kern="100" dirty="0">
                <a:effectLst/>
                <a:latin typeface="Aptos" panose="020B0004020202020204" pitchFamily="34" charset="0"/>
                <a:ea typeface="Aptos" panose="020B0004020202020204" pitchFamily="34" charset="0"/>
                <a:cs typeface="Times New Roman" panose="02020603050405020304" pitchFamily="18" charset="0"/>
              </a:rPr>
              <a:t>As a team, identify the reliability measures associated with the process you selected.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0" kern="100" dirty="0">
                <a:effectLst/>
                <a:latin typeface="Aptos" panose="020B0004020202020204" pitchFamily="34" charset="0"/>
                <a:ea typeface="Aptos" panose="020B0004020202020204" pitchFamily="34" charset="0"/>
                <a:cs typeface="Times New Roman" panose="02020603050405020304" pitchFamily="18" charset="0"/>
              </a:rPr>
              <a:t>Discuss potential unintended consequences of those reliability measures.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Think about the examples of unforeseen consequences of reliability measures (slides 6-10).  Ask the group, “Are there any unintended consequences to how you are measuring and monitoring the healthcare process you have focused on? If so, what are they?”</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DFBFD2AF-493E-4747-AC9D-D960B2987111}" type="slidenum">
              <a:rPr lang="en-CA" smtClean="0"/>
              <a:t>27</a:t>
            </a:fld>
            <a:endParaRPr lang="en-CA"/>
          </a:p>
        </p:txBody>
      </p:sp>
    </p:spTree>
    <p:extLst>
      <p:ext uri="{BB962C8B-B14F-4D97-AF65-F5344CB8AC3E}">
        <p14:creationId xmlns:p14="http://schemas.microsoft.com/office/powerpoint/2010/main" val="1205399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5F95E-634B-21ED-1A67-255998395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0EC32-7435-3F0B-E066-214511DC6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C580B-7139-F8C2-146E-5B0178F110A0}"/>
              </a:ext>
            </a:extLst>
          </p:cNvPr>
          <p:cNvSpPr>
            <a:spLocks noGrp="1"/>
          </p:cNvSpPr>
          <p:nvPr>
            <p:ph type="body" idx="1"/>
          </p:nvPr>
        </p:nvSpPr>
        <p:spPr/>
        <p:txBody>
          <a:bodyPr/>
          <a:lstStyle/>
          <a:p>
            <a:pPr marL="0" lvl="0" indent="0">
              <a:lnSpc>
                <a:spcPct val="115000"/>
              </a:lnSpc>
              <a:spcAft>
                <a:spcPts val="800"/>
              </a:spcAft>
              <a:buFont typeface="Symbol" panose="05050102010706020507" pitchFamily="18" charset="2"/>
              <a:buNone/>
            </a:pPr>
            <a:r>
              <a:rPr lang="en-GB" sz="1200" kern="100">
                <a:effectLst/>
                <a:latin typeface="Aptos" panose="020B0004020202020204" pitchFamily="34" charset="0"/>
                <a:ea typeface="Aptos" panose="020B0004020202020204" pitchFamily="34" charset="0"/>
                <a:cs typeface="Times New Roman" panose="02020603050405020304" pitchFamily="18" charset="0"/>
              </a:rPr>
              <a:t>Now that the gap between work as imagined and work as done have been explored, and you have potentially identified some unintended consequences of measuring reliability: </a:t>
            </a:r>
          </a:p>
          <a:p>
            <a:pPr marL="171450" lvl="0" indent="-171450">
              <a:lnSpc>
                <a:spcPct val="115000"/>
              </a:lnSpc>
              <a:spcAft>
                <a:spcPts val="800"/>
              </a:spcAft>
              <a:buFont typeface="Arial" panose="020B0604020202020204" pitchFamily="34" charset="0"/>
              <a:buChar char="•"/>
            </a:pPr>
            <a:r>
              <a:rPr lang="en-GB" sz="12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rPr>
              <a:t>Brainstorm</a:t>
            </a:r>
            <a:r>
              <a:rPr lang="en-GB" sz="1200" kern="100">
                <a:effectLst/>
                <a:latin typeface="Aptos" panose="020B0004020202020204" pitchFamily="34" charset="0"/>
                <a:ea typeface="Aptos" panose="020B0004020202020204" pitchFamily="34" charset="0"/>
                <a:cs typeface="Times New Roman" panose="02020603050405020304" pitchFamily="18" charset="0"/>
              </a:rPr>
              <a:t>:</a:t>
            </a:r>
          </a:p>
          <a:p>
            <a:pPr marL="800100" lvl="1" indent="-342900">
              <a:lnSpc>
                <a:spcPct val="115000"/>
              </a:lnSpc>
              <a:spcAft>
                <a:spcPts val="800"/>
              </a:spcAft>
              <a:buFont typeface="Symbol" panose="05050102010706020507" pitchFamily="18" charset="2"/>
              <a:buChar char=""/>
            </a:pPr>
            <a:r>
              <a:rPr lang="en-GB" sz="1200" kern="100">
                <a:effectLst/>
                <a:latin typeface="Aptos" panose="020B0004020202020204" pitchFamily="34" charset="0"/>
                <a:ea typeface="Aptos" panose="020B0004020202020204" pitchFamily="34" charset="0"/>
                <a:cs typeface="Times New Roman" panose="02020603050405020304" pitchFamily="18" charset="0"/>
              </a:rPr>
              <a:t>Ways to reduce the gap between work as imagined and work as done </a:t>
            </a:r>
          </a:p>
          <a:p>
            <a:pPr marL="800100" lvl="1" indent="-342900">
              <a:lnSpc>
                <a:spcPct val="115000"/>
              </a:lnSpc>
              <a:spcAft>
                <a:spcPts val="800"/>
              </a:spcAft>
              <a:buFont typeface="Symbol" panose="05050102010706020507" pitchFamily="18" charset="2"/>
              <a:buChar char=""/>
            </a:pPr>
            <a:r>
              <a:rPr lang="en-GB" sz="1200" kern="100">
                <a:effectLst/>
                <a:latin typeface="Aptos" panose="020B0004020202020204" pitchFamily="34" charset="0"/>
                <a:ea typeface="Aptos" panose="020B0004020202020204" pitchFamily="34" charset="0"/>
                <a:cs typeface="Times New Roman" panose="02020603050405020304" pitchFamily="18" charset="0"/>
              </a:rPr>
              <a:t>Ways in which your organization could better answer the question, “Is xx process safe and reliable?”</a:t>
            </a:r>
          </a:p>
          <a:p>
            <a:pPr marL="342900" lvl="0" indent="-342900">
              <a:lnSpc>
                <a:spcPct val="115000"/>
              </a:lnSpc>
              <a:spcAft>
                <a:spcPts val="800"/>
              </a:spcAft>
              <a:buFont typeface="Symbol" panose="05050102010706020507" pitchFamily="18" charset="2"/>
              <a:buChar char=""/>
            </a:pPr>
            <a:r>
              <a:rPr lang="en-GB" sz="1200" kern="100">
                <a:effectLst/>
                <a:latin typeface="Aptos" panose="020B0004020202020204" pitchFamily="34" charset="0"/>
                <a:ea typeface="Aptos" panose="020B0004020202020204" pitchFamily="34" charset="0"/>
                <a:cs typeface="Times New Roman" panose="02020603050405020304" pitchFamily="18" charset="0"/>
              </a:rPr>
              <a:t> Here are some guiding questions for the group to conder:</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Symbol" panose="05050102010706020507" pitchFamily="18" charset="2"/>
              <a:buChar char=""/>
            </a:pPr>
            <a:r>
              <a:rPr lang="en-GB" sz="1200" kern="100">
                <a:effectLst/>
                <a:latin typeface="Aptos" panose="020B0004020202020204" pitchFamily="34" charset="0"/>
                <a:ea typeface="Aptos" panose="020B0004020202020204" pitchFamily="34" charset="0"/>
                <a:cs typeface="Times New Roman" panose="02020603050405020304" pitchFamily="18" charset="0"/>
              </a:rPr>
              <a:t>Given what you have discovered, what could you do differently in the future to improve the reliability of the process?</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Symbol" panose="05050102010706020507" pitchFamily="18" charset="2"/>
              <a:buChar char=""/>
            </a:pPr>
            <a:r>
              <a:rPr lang="en-GB" sz="1200" kern="100">
                <a:effectLst/>
                <a:latin typeface="Aptos" panose="020B0004020202020204" pitchFamily="34" charset="0"/>
                <a:ea typeface="Aptos" panose="020B0004020202020204" pitchFamily="34" charset="0"/>
                <a:cs typeface="Times New Roman" panose="02020603050405020304" pitchFamily="18" charset="0"/>
              </a:rPr>
              <a:t>In what ways could your organization’s approach to measuring and monitoring the healthcare process improve? </a:t>
            </a:r>
            <a:endParaRPr lang="en-CA" sz="1200" kern="100">
              <a:effectLst/>
              <a:latin typeface="Aptos" panose="020B0004020202020204" pitchFamily="34" charset="0"/>
              <a:ea typeface="Aptos" panose="020B0004020202020204" pitchFamily="34" charset="0"/>
              <a:cs typeface="Times New Roman" panose="02020603050405020304" pitchFamily="18" charset="0"/>
            </a:endParaRPr>
          </a:p>
          <a:p>
            <a:endParaRPr lang="en-CA"/>
          </a:p>
        </p:txBody>
      </p:sp>
      <p:sp>
        <p:nvSpPr>
          <p:cNvPr id="4" name="Slide Number Placeholder 3">
            <a:extLst>
              <a:ext uri="{FF2B5EF4-FFF2-40B4-BE49-F238E27FC236}">
                <a16:creationId xmlns:a16="http://schemas.microsoft.com/office/drawing/2014/main" id="{7DEB7C07-0FB4-6A3C-D832-0835870CB5CF}"/>
              </a:ext>
            </a:extLst>
          </p:cNvPr>
          <p:cNvSpPr>
            <a:spLocks noGrp="1"/>
          </p:cNvSpPr>
          <p:nvPr>
            <p:ph type="sldNum" sz="quarter" idx="5"/>
          </p:nvPr>
        </p:nvSpPr>
        <p:spPr/>
        <p:txBody>
          <a:bodyPr/>
          <a:lstStyle/>
          <a:p>
            <a:fld id="{DFBFD2AF-493E-4747-AC9D-D960B2987111}" type="slidenum">
              <a:rPr lang="en-CA" smtClean="0"/>
              <a:t>28</a:t>
            </a:fld>
            <a:endParaRPr lang="en-CA"/>
          </a:p>
        </p:txBody>
      </p:sp>
    </p:spTree>
    <p:extLst>
      <p:ext uri="{BB962C8B-B14F-4D97-AF65-F5344CB8AC3E}">
        <p14:creationId xmlns:p14="http://schemas.microsoft.com/office/powerpoint/2010/main" val="134021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84353-7365-D051-6564-9375AF3C8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353CF-D148-7789-39D8-6AAE472E08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CB4941-A7BF-0D5B-7337-97C5298023F3}"/>
              </a:ext>
            </a:extLst>
          </p:cNvPr>
          <p:cNvSpPr>
            <a:spLocks noGrp="1"/>
          </p:cNvSpPr>
          <p:nvPr>
            <p:ph type="body" idx="1"/>
          </p:nvPr>
        </p:nvSpPr>
        <p:spPr/>
        <p:txBody>
          <a:bodyPr/>
          <a:lstStyle/>
          <a:p>
            <a:r>
              <a:rPr lang="en-GB" sz="1800" dirty="0">
                <a:effectLst/>
                <a:latin typeface="Aptos" panose="020B0004020202020204" pitchFamily="34" charset="0"/>
                <a:ea typeface="Aptos" panose="020B0004020202020204" pitchFamily="34" charset="0"/>
                <a:cs typeface="Times New Roman" panose="02020603050405020304" pitchFamily="18" charset="0"/>
              </a:rPr>
              <a:t>Following the activity, debrief with participants by asking for volunteers to share what they discussed, what they learned and actions they plan to take.  </a:t>
            </a:r>
          </a:p>
          <a:p>
            <a:endParaRPr lang="en-GB" sz="18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dirty="0">
                <a:effectLst/>
                <a:latin typeface="Aptos" panose="020B0004020202020204" pitchFamily="34" charset="0"/>
                <a:ea typeface="Aptos" panose="020B0004020202020204" pitchFamily="34" charset="0"/>
                <a:cs typeface="Times New Roman" panose="02020603050405020304" pitchFamily="18" charset="0"/>
              </a:rPr>
              <a:t>As the facilitator, summarize what was heard and add any key messages not covered. </a:t>
            </a:r>
            <a:endParaRPr lang="en-CA" dirty="0"/>
          </a:p>
        </p:txBody>
      </p:sp>
      <p:sp>
        <p:nvSpPr>
          <p:cNvPr id="4" name="Slide Number Placeholder 3">
            <a:extLst>
              <a:ext uri="{FF2B5EF4-FFF2-40B4-BE49-F238E27FC236}">
                <a16:creationId xmlns:a16="http://schemas.microsoft.com/office/drawing/2014/main" id="{4333121A-73EE-E076-3DB5-3C27BCCC6460}"/>
              </a:ext>
            </a:extLst>
          </p:cNvPr>
          <p:cNvSpPr>
            <a:spLocks noGrp="1"/>
          </p:cNvSpPr>
          <p:nvPr>
            <p:ph type="sldNum" sz="quarter" idx="5"/>
          </p:nvPr>
        </p:nvSpPr>
        <p:spPr/>
        <p:txBody>
          <a:bodyPr/>
          <a:lstStyle/>
          <a:p>
            <a:fld id="{DFBFD2AF-493E-4747-AC9D-D960B2987111}" type="slidenum">
              <a:rPr lang="en-CA" smtClean="0"/>
              <a:t>29</a:t>
            </a:fld>
            <a:endParaRPr lang="en-CA"/>
          </a:p>
        </p:txBody>
      </p:sp>
    </p:spTree>
    <p:extLst>
      <p:ext uri="{BB962C8B-B14F-4D97-AF65-F5344CB8AC3E}">
        <p14:creationId xmlns:p14="http://schemas.microsoft.com/office/powerpoint/2010/main" val="1873730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Measurement and Monitoring of Safety Framework provides a conceptual model to healthcare organizations in their efforts to improve safety. The nature of safety has been discussed in the wider literature but, in healthcare at least, there has been little consensus on the core dimensions of safety or what exactly should be measured and monitored. The MMSF captures and integrates all the critical dimensions of safety in one framework and provides examples of how these various concepts might be realized in practice within organizations </a:t>
            </a:r>
            <a:r>
              <a:rPr lang="en-GB" b="1">
                <a:solidFill>
                  <a:srgbClr val="1580AF"/>
                </a:solidFill>
              </a:rPr>
              <a:t>across health sectors, from acute care and rehabilitation, long term care, home and community care. </a:t>
            </a:r>
          </a:p>
          <a:p>
            <a:endParaRPr lang="en-GB" b="1">
              <a:solidFill>
                <a:srgbClr val="1580AF"/>
              </a:solidFill>
            </a:endParaRPr>
          </a:p>
          <a:p>
            <a:r>
              <a:rPr lang="en-GB"/>
              <a:t>The MMSF attempted to synthesise the wider theory, literature and practice from both healthcare and other industries in a form that aimed to be accessible and useful to</a:t>
            </a:r>
            <a:r>
              <a:rPr lang="en-GB" b="1"/>
              <a:t> all </a:t>
            </a:r>
            <a:r>
              <a:rPr lang="en-GB"/>
              <a:t>healthcare organizations. The Framework comprises five dimensions or lenses on safety; past harm. reliability, sensitivity to operations, anticipation and preparedness, and integration and learning.</a:t>
            </a:r>
          </a:p>
          <a:p>
            <a:endParaRPr lang="en-GB"/>
          </a:p>
          <a:p>
            <a:r>
              <a:rPr lang="en-GB"/>
              <a:t>For more information about the Measurement and Monitoring of Safety Framework, please refer to the link on the slide</a:t>
            </a:r>
          </a:p>
          <a:p>
            <a:endParaRPr lang="en-US"/>
          </a:p>
          <a:p>
            <a:endParaRPr lang="en-US"/>
          </a:p>
        </p:txBody>
      </p:sp>
      <p:sp>
        <p:nvSpPr>
          <p:cNvPr id="4" name="Slide Number Placeholder 3"/>
          <p:cNvSpPr>
            <a:spLocks noGrp="1"/>
          </p:cNvSpPr>
          <p:nvPr>
            <p:ph type="sldNum" sz="quarter" idx="5"/>
          </p:nvPr>
        </p:nvSpPr>
        <p:spPr/>
        <p:txBody>
          <a:bodyPr/>
          <a:lstStyle/>
          <a:p>
            <a:fld id="{4144B198-1CCF-724B-908F-5F66E990C5BE}" type="slidenum">
              <a:rPr lang="en-US" smtClean="0"/>
              <a:t>3</a:t>
            </a:fld>
            <a:endParaRPr lang="en-US"/>
          </a:p>
        </p:txBody>
      </p:sp>
    </p:spTree>
    <p:extLst>
      <p:ext uri="{BB962C8B-B14F-4D97-AF65-F5344CB8AC3E}">
        <p14:creationId xmlns:p14="http://schemas.microsoft.com/office/powerpoint/2010/main" val="3103419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evaluate the session consider asking participants these questions:</a:t>
            </a:r>
          </a:p>
          <a:p>
            <a:endParaRPr lang="en-CA"/>
          </a:p>
          <a:p>
            <a:pPr marL="171450" indent="-171450">
              <a:buFont typeface="Arial" panose="020B0604020202020204" pitchFamily="34" charset="0"/>
              <a:buChar char="•"/>
            </a:pPr>
            <a:r>
              <a:rPr lang="en-US"/>
              <a:t>What did you learn?  Share your Aha moment(s)</a:t>
            </a:r>
          </a:p>
          <a:p>
            <a:pPr marL="171450" indent="-171450">
              <a:buFont typeface="Arial" panose="020B0604020202020204" pitchFamily="34" charset="0"/>
              <a:buChar char="•"/>
            </a:pPr>
            <a:r>
              <a:rPr lang="en-US"/>
              <a:t>Your ideas - What is one thing you will do to action what you learned today?</a:t>
            </a:r>
          </a:p>
          <a:p>
            <a:pPr marL="171450" indent="-171450">
              <a:buFont typeface="Arial" panose="020B0604020202020204" pitchFamily="34" charset="0"/>
              <a:buChar char="•"/>
            </a:pPr>
            <a:r>
              <a:rPr lang="en-US"/>
              <a:t>What went well?</a:t>
            </a:r>
          </a:p>
          <a:p>
            <a:pPr marL="171450" indent="-171450">
              <a:buFont typeface="Arial" panose="020B0604020202020204" pitchFamily="34" charset="0"/>
              <a:buChar char="•"/>
            </a:pPr>
            <a:r>
              <a:rPr lang="en-US"/>
              <a:t>Even Better if…</a:t>
            </a:r>
            <a:endParaRPr lang="en-CA"/>
          </a:p>
          <a:p>
            <a:endParaRPr lang="en-CA"/>
          </a:p>
          <a:p>
            <a:r>
              <a:rPr lang="en-CA"/>
              <a:t>One method for gathering feedback is to w</a:t>
            </a:r>
            <a:r>
              <a:rPr lang="en-US"/>
              <a:t>rite each question on a sheet of flip chart paper and post them on the wall. Have participants write their responses on sticky notes and place them on the corresponding flip chart. </a:t>
            </a:r>
            <a:endParaRPr lang="en-CA"/>
          </a:p>
        </p:txBody>
      </p:sp>
      <p:sp>
        <p:nvSpPr>
          <p:cNvPr id="4" name="Slide Number Placeholder 3"/>
          <p:cNvSpPr>
            <a:spLocks noGrp="1"/>
          </p:cNvSpPr>
          <p:nvPr>
            <p:ph type="sldNum" sz="quarter" idx="5"/>
          </p:nvPr>
        </p:nvSpPr>
        <p:spPr/>
        <p:txBody>
          <a:bodyPr/>
          <a:lstStyle/>
          <a:p>
            <a:fld id="{4144B198-1CCF-724B-908F-5F66E990C5BE}" type="slidenum">
              <a:rPr lang="en-US" smtClean="0"/>
              <a:t>30</a:t>
            </a:fld>
            <a:endParaRPr lang="en-US"/>
          </a:p>
        </p:txBody>
      </p:sp>
    </p:spTree>
    <p:extLst>
      <p:ext uri="{BB962C8B-B14F-4D97-AF65-F5344CB8AC3E}">
        <p14:creationId xmlns:p14="http://schemas.microsoft.com/office/powerpoint/2010/main" val="1488695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523E2-30AF-CF4E-E92E-D591677F67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B7614-B544-B3B7-08B1-80C4EF071D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2FE1C-A319-08EF-64D4-DDF87E2380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focus of our discussion and activity is going to take a deep dive into the Reliability dimension of the MMSF. </a:t>
            </a:r>
          </a:p>
          <a:p>
            <a:endParaRPr lang="en-CA"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Reliability helps us examine how consistently work is carried out as intended, and how gaps between expectations and real practice emerge.</a:t>
            </a:r>
            <a:endParaRPr lang="en-CA"/>
          </a:p>
        </p:txBody>
      </p:sp>
      <p:sp>
        <p:nvSpPr>
          <p:cNvPr id="4" name="Slide Number Placeholder 3">
            <a:extLst>
              <a:ext uri="{FF2B5EF4-FFF2-40B4-BE49-F238E27FC236}">
                <a16:creationId xmlns:a16="http://schemas.microsoft.com/office/drawing/2014/main" id="{B0AF3C84-B729-47A2-D975-B3BD58E30FA7}"/>
              </a:ext>
            </a:extLst>
          </p:cNvPr>
          <p:cNvSpPr>
            <a:spLocks noGrp="1"/>
          </p:cNvSpPr>
          <p:nvPr>
            <p:ph type="sldNum" sz="quarter" idx="5"/>
          </p:nvPr>
        </p:nvSpPr>
        <p:spPr/>
        <p:txBody>
          <a:bodyPr/>
          <a:lstStyle/>
          <a:p>
            <a:fld id="{4144B198-1CCF-724B-908F-5F66E990C5BE}" type="slidenum">
              <a:rPr lang="en-US" smtClean="0"/>
              <a:t>4</a:t>
            </a:fld>
            <a:endParaRPr lang="en-US"/>
          </a:p>
        </p:txBody>
      </p:sp>
    </p:spTree>
    <p:extLst>
      <p:ext uri="{BB962C8B-B14F-4D97-AF65-F5344CB8AC3E}">
        <p14:creationId xmlns:p14="http://schemas.microsoft.com/office/powerpoint/2010/main" val="299694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3F3691"/>
                </a:solidFill>
                <a:latin typeface="Arial" panose="020B0604020202020204" pitchFamily="34" charset="0"/>
                <a:ea typeface="+mn-ea"/>
                <a:cs typeface="Arial" panose="020B0604020202020204" pitchFamily="34" charset="0"/>
              </a:rPr>
              <a:t>Reliability –</a:t>
            </a:r>
            <a:r>
              <a:rPr lang="en-US" dirty="0">
                <a:solidFill>
                  <a:srgbClr val="3F3691"/>
                </a:solidFill>
                <a:latin typeface="Arial" panose="020B0604020202020204" pitchFamily="34" charset="0"/>
                <a:ea typeface="+mn-ea"/>
                <a:cs typeface="Arial" panose="020B0604020202020204" pitchFamily="34" charset="0"/>
              </a:rPr>
              <a:t> Are our clinical systems and processes reliable?</a:t>
            </a:r>
            <a:endParaRPr lang="en-GB" sz="12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latin typeface="+mn-lt"/>
                <a:ea typeface="+mn-ea"/>
                <a:cs typeface="+mn-cs"/>
              </a:rPr>
              <a:t>This</a:t>
            </a:r>
            <a:r>
              <a:rPr lang="en-GB" sz="1200" b="0" i="0" kern="1200" baseline="0" dirty="0">
                <a:solidFill>
                  <a:schemeClr val="tx1"/>
                </a:solidFill>
                <a:latin typeface="+mn-lt"/>
                <a:ea typeface="+mn-ea"/>
                <a:cs typeface="+mn-cs"/>
              </a:rPr>
              <a:t> dimension poses the question: are our clinical systems and processes reliable and, if they are not, what might that mean for the safety of the patient?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baseline="0" dirty="0">
                <a:solidFill>
                  <a:schemeClr val="tx1"/>
                </a:solidFill>
                <a:latin typeface="+mn-lt"/>
                <a:ea typeface="+mn-ea"/>
                <a:cs typeface="+mn-cs"/>
              </a:rPr>
              <a:t>What is reliability?</a:t>
            </a:r>
          </a:p>
          <a:p>
            <a:r>
              <a:rPr lang="en-US" dirty="0"/>
              <a:t>“Failure-free operation over time” applies mostly in technology.</a:t>
            </a:r>
          </a:p>
          <a:p>
            <a:r>
              <a:rPr lang="en-CA" sz="1200" dirty="0"/>
              <a:t>“Gauging the probability that a task, process, intervention or pathway will be carried out or followed as specified.”</a:t>
            </a:r>
            <a:endParaRPr lang="en-US" dirty="0"/>
          </a:p>
          <a:p>
            <a:endParaRPr lang="en-US" dirty="0"/>
          </a:p>
          <a:p>
            <a:r>
              <a:rPr lang="en-US" dirty="0"/>
              <a:t>In healthcare, we must recognize that </a:t>
            </a:r>
            <a:r>
              <a:rPr lang="en-US" b="1" dirty="0"/>
              <a:t>variation is necessary </a:t>
            </a:r>
            <a:r>
              <a:rPr lang="en-US" dirty="0"/>
              <a:t>given differences in patients and in care environments; treatments are adapted to fit patient needs.</a:t>
            </a:r>
          </a:p>
          <a:p>
            <a:endParaRPr lang="en-US" dirty="0"/>
          </a:p>
          <a:p>
            <a:r>
              <a:rPr lang="en-US" dirty="0"/>
              <a:t>Sources of poor reliability include staff skills and experience and team factors, including poor communications, inadequate design of clinical environments and supports systems, and the view by clinical staff that systems are unreliable – and it is not their role to ensure reliability.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1"/>
                </a:solidFill>
                <a:latin typeface="Arial"/>
                <a:cs typeface="Arial"/>
              </a:rPr>
              <a:t>Examples of reliability measures-</a:t>
            </a:r>
            <a:endParaRPr lang="en-US" b="1" dirty="0">
              <a:latin typeface="+mn-lt"/>
              <a:cs typeface="Calibri" panose="020F0502020204030204" pitchFamily="34" charset="0"/>
            </a:endParaRPr>
          </a:p>
          <a:p>
            <a:pPr lvl="0">
              <a:lnSpc>
                <a:spcPct val="107000"/>
              </a:lnSpc>
              <a:spcBef>
                <a:spcPts val="0"/>
              </a:spcBef>
              <a:buClr>
                <a:schemeClr val="accent1"/>
              </a:buClr>
              <a:buFont typeface="Symbol" panose="05050102010706020507" pitchFamily="18" charset="2"/>
              <a:buChar char=""/>
            </a:pPr>
            <a:r>
              <a:rPr lang="en-CA" sz="2400" dirty="0">
                <a:solidFill>
                  <a:srgbClr val="000000"/>
                </a:solidFill>
                <a:latin typeface="+mn-lt"/>
                <a:cs typeface="Calibri" panose="020F0502020204030204" pitchFamily="34" charset="0"/>
              </a:rPr>
              <a:t>hand hygiene</a:t>
            </a:r>
            <a:endParaRPr lang="en-US" sz="2400" dirty="0">
              <a:solidFill>
                <a:srgbClr val="000000"/>
              </a:solidFill>
              <a:latin typeface="+mn-lt"/>
              <a:cs typeface="Calibri" panose="020F0502020204030204" pitchFamily="34" charset="0"/>
            </a:endParaRPr>
          </a:p>
          <a:p>
            <a:pPr lvl="0">
              <a:lnSpc>
                <a:spcPct val="107000"/>
              </a:lnSpc>
              <a:spcBef>
                <a:spcPts val="0"/>
              </a:spcBef>
              <a:buClr>
                <a:schemeClr val="accent1"/>
              </a:buClr>
              <a:buFont typeface="Symbol" panose="05050102010706020507" pitchFamily="18" charset="2"/>
              <a:buChar char=""/>
            </a:pPr>
            <a:r>
              <a:rPr lang="en-CA" sz="2400" dirty="0">
                <a:solidFill>
                  <a:srgbClr val="000000"/>
                </a:solidFill>
                <a:latin typeface="+mn-lt"/>
                <a:cs typeface="Calibri" panose="020F0502020204030204" pitchFamily="34" charset="0"/>
              </a:rPr>
              <a:t>the timely administration of pre-operative antibiotics</a:t>
            </a:r>
            <a:endParaRPr lang="en-US" sz="2400" dirty="0">
              <a:solidFill>
                <a:srgbClr val="000000"/>
              </a:solidFill>
              <a:latin typeface="+mn-lt"/>
              <a:cs typeface="Calibri" panose="020F0502020204030204" pitchFamily="34" charset="0"/>
            </a:endParaRPr>
          </a:p>
          <a:p>
            <a:pPr lvl="0">
              <a:lnSpc>
                <a:spcPct val="107000"/>
              </a:lnSpc>
              <a:spcBef>
                <a:spcPts val="0"/>
              </a:spcBef>
              <a:buClr>
                <a:schemeClr val="accent1"/>
              </a:buClr>
              <a:buFont typeface="Symbol" panose="05050102010706020507" pitchFamily="18" charset="2"/>
              <a:buChar char=""/>
            </a:pPr>
            <a:r>
              <a:rPr lang="en-CA" sz="2400" dirty="0">
                <a:solidFill>
                  <a:srgbClr val="000000"/>
                </a:solidFill>
                <a:latin typeface="+mn-lt"/>
                <a:cs typeface="Calibri" panose="020F0502020204030204" pitchFamily="34" charset="0"/>
              </a:rPr>
              <a:t>the timely ordering of diagnostic tests</a:t>
            </a:r>
            <a:endParaRPr lang="en-US" sz="2400" dirty="0">
              <a:solidFill>
                <a:srgbClr val="000000"/>
              </a:solidFill>
              <a:latin typeface="+mn-lt"/>
              <a:cs typeface="Calibri" panose="020F0502020204030204" pitchFamily="34" charset="0"/>
            </a:endParaRPr>
          </a:p>
          <a:p>
            <a:pPr lvl="0">
              <a:lnSpc>
                <a:spcPct val="107000"/>
              </a:lnSpc>
              <a:spcBef>
                <a:spcPts val="0"/>
              </a:spcBef>
              <a:buClr>
                <a:schemeClr val="accent1"/>
              </a:buClr>
              <a:buFont typeface="Symbol" panose="05050102010706020507" pitchFamily="18" charset="2"/>
              <a:buChar char=""/>
            </a:pPr>
            <a:r>
              <a:rPr lang="en-CA" sz="2400" dirty="0">
                <a:solidFill>
                  <a:srgbClr val="000000"/>
                </a:solidFill>
                <a:latin typeface="+mn-lt"/>
                <a:cs typeface="Calibri" panose="020F0502020204030204" pitchFamily="34" charset="0"/>
              </a:rPr>
              <a:t>medication review and reconciliation</a:t>
            </a:r>
            <a:endParaRPr lang="en-US" sz="2400" dirty="0">
              <a:solidFill>
                <a:srgbClr val="000000"/>
              </a:solidFill>
              <a:latin typeface="+mn-lt"/>
              <a:cs typeface="Calibri" panose="020F0502020204030204" pitchFamily="34" charset="0"/>
            </a:endParaRPr>
          </a:p>
          <a:p>
            <a:pPr lvl="0">
              <a:lnSpc>
                <a:spcPct val="107000"/>
              </a:lnSpc>
              <a:spcBef>
                <a:spcPts val="0"/>
              </a:spcBef>
              <a:buClr>
                <a:schemeClr val="accent1"/>
              </a:buClr>
              <a:buFont typeface="Symbol" panose="05050102010706020507" pitchFamily="18" charset="2"/>
              <a:buChar char=""/>
            </a:pPr>
            <a:r>
              <a:rPr lang="en-CA" sz="2400" dirty="0">
                <a:solidFill>
                  <a:srgbClr val="000000"/>
                </a:solidFill>
                <a:latin typeface="+mn-lt"/>
                <a:cs typeface="Calibri" panose="020F0502020204030204" pitchFamily="34" charset="0"/>
              </a:rPr>
              <a:t>surgical checklists</a:t>
            </a:r>
            <a:endParaRPr lang="en-US" sz="2400" dirty="0">
              <a:solidFill>
                <a:srgbClr val="000000"/>
              </a:solidFill>
              <a:effectLst/>
              <a:latin typeface="+mn-lt"/>
              <a:ea typeface="+mn-ea"/>
              <a:cs typeface="Calibri" panose="020F0502020204030204" pitchFamily="34" charset="0"/>
            </a:endParaRPr>
          </a:p>
          <a:p>
            <a:pPr lvl="0">
              <a:lnSpc>
                <a:spcPct val="107000"/>
              </a:lnSpc>
              <a:spcBef>
                <a:spcPts val="0"/>
              </a:spcBef>
              <a:buClr>
                <a:schemeClr val="accent1"/>
              </a:buClr>
              <a:buFont typeface="Symbol" panose="05050102010706020507" pitchFamily="18" charset="2"/>
              <a:buChar char=""/>
            </a:pPr>
            <a:r>
              <a:rPr lang="en-CA" sz="2400" dirty="0">
                <a:solidFill>
                  <a:srgbClr val="000000"/>
                </a:solidFill>
                <a:effectLst/>
                <a:latin typeface="+mn-lt"/>
                <a:ea typeface="Calibri" panose="020F0502020204030204" pitchFamily="34" charset="0"/>
                <a:cs typeface="Calibri" panose="020F0502020204030204" pitchFamily="34" charset="0"/>
              </a:rPr>
              <a:t>availability of clinical information / patient records</a:t>
            </a:r>
            <a:endParaRPr lang="en-US" sz="2400" dirty="0">
              <a:solidFill>
                <a:schemeClr val="tx1"/>
              </a:solidFill>
              <a:effectLst/>
              <a:latin typeface="+mn-lt"/>
              <a:ea typeface="Calibri" panose="020F0502020204030204" pitchFamily="34" charset="0"/>
              <a:cs typeface="Times New Roman" panose="02020603050405020304" pitchFamily="18" charset="0"/>
            </a:endParaRPr>
          </a:p>
          <a:p>
            <a:pPr lvl="0">
              <a:lnSpc>
                <a:spcPct val="107000"/>
              </a:lnSpc>
              <a:spcBef>
                <a:spcPts val="0"/>
              </a:spcBef>
              <a:buClr>
                <a:schemeClr val="accent1"/>
              </a:buClr>
              <a:buFont typeface="Symbol" panose="05050102010706020507" pitchFamily="18" charset="2"/>
              <a:buChar char=""/>
            </a:pPr>
            <a:r>
              <a:rPr lang="en-CA" sz="2400" dirty="0">
                <a:solidFill>
                  <a:srgbClr val="000000"/>
                </a:solidFill>
                <a:effectLst/>
                <a:latin typeface="+mn-lt"/>
                <a:ea typeface="Calibri" panose="020F0502020204030204" pitchFamily="34" charset="0"/>
                <a:cs typeface="Calibri" panose="020F0502020204030204" pitchFamily="34" charset="0"/>
              </a:rPr>
              <a:t>availability and efficient functioning of equipment</a:t>
            </a:r>
            <a:endParaRPr lang="en-US" sz="2400" dirty="0">
              <a:solidFill>
                <a:schemeClr val="tx1"/>
              </a:solidFill>
              <a:effectLst/>
              <a:latin typeface="+mn-lt"/>
              <a:ea typeface="Calibri" panose="020F0502020204030204" pitchFamily="34" charset="0"/>
              <a:cs typeface="Times New Roman" panose="02020603050405020304" pitchFamily="18" charset="0"/>
            </a:endParaRPr>
          </a:p>
          <a:p>
            <a:pPr lvl="0">
              <a:lnSpc>
                <a:spcPct val="107000"/>
              </a:lnSpc>
              <a:spcBef>
                <a:spcPts val="0"/>
              </a:spcBef>
              <a:buClr>
                <a:schemeClr val="accent1"/>
              </a:buClr>
              <a:buFont typeface="Symbol" panose="05050102010706020507" pitchFamily="18" charset="2"/>
              <a:buChar char=""/>
            </a:pPr>
            <a:r>
              <a:rPr lang="en-CA" sz="2400" dirty="0">
                <a:solidFill>
                  <a:srgbClr val="000000"/>
                </a:solidFill>
                <a:effectLst/>
                <a:latin typeface="+mn-lt"/>
                <a:ea typeface="Calibri" panose="020F0502020204030204" pitchFamily="34" charset="0"/>
                <a:cs typeface="Calibri" panose="020F0502020204030204" pitchFamily="34" charset="0"/>
              </a:rPr>
              <a:t>administration of radiotherapy</a:t>
            </a:r>
          </a:p>
          <a:p>
            <a:pPr lvl="0">
              <a:lnSpc>
                <a:spcPct val="107000"/>
              </a:lnSpc>
              <a:spcBef>
                <a:spcPts val="0"/>
              </a:spcBef>
              <a:buClr>
                <a:schemeClr val="accent1"/>
              </a:buClr>
              <a:buFont typeface="Symbol" panose="05050102010706020507" pitchFamily="18" charset="2"/>
              <a:buChar char=""/>
            </a:pPr>
            <a:r>
              <a:rPr lang="en-CA" sz="2400" dirty="0">
                <a:solidFill>
                  <a:srgbClr val="000000"/>
                </a:solidFill>
                <a:effectLst/>
                <a:latin typeface="+mn-lt"/>
                <a:ea typeface="Calibri" panose="020F0502020204030204" pitchFamily="34" charset="0"/>
                <a:cs typeface="Calibri" panose="020F0502020204030204" pitchFamily="34" charset="0"/>
              </a:rPr>
              <a:t>availability of supplies</a:t>
            </a:r>
          </a:p>
          <a:p>
            <a:pPr lvl="0">
              <a:lnSpc>
                <a:spcPct val="107000"/>
              </a:lnSpc>
              <a:spcBef>
                <a:spcPts val="0"/>
              </a:spcBef>
              <a:buClr>
                <a:schemeClr val="accent1"/>
              </a:buClr>
              <a:buFont typeface="Symbol" panose="05050102010706020507" pitchFamily="18" charset="2"/>
              <a:buChar char=""/>
            </a:pPr>
            <a:r>
              <a:rPr lang="en-CA" sz="3600" dirty="0"/>
              <a:t>on-time visits</a:t>
            </a:r>
          </a:p>
          <a:p>
            <a:pPr lvl="0">
              <a:lnSpc>
                <a:spcPct val="107000"/>
              </a:lnSpc>
              <a:spcBef>
                <a:spcPts val="0"/>
              </a:spcBef>
              <a:buClr>
                <a:schemeClr val="accent1"/>
              </a:buClr>
              <a:buFont typeface="Symbol" panose="05050102010706020507" pitchFamily="18" charset="2"/>
              <a:buChar char=""/>
            </a:pPr>
            <a:r>
              <a:rPr lang="en-US" sz="2400" dirty="0">
                <a:effectLst/>
                <a:latin typeface="+mn-lt"/>
                <a:ea typeface="Calibri" panose="020F0502020204030204" pitchFamily="34" charset="0"/>
                <a:cs typeface="Times New Roman" panose="02020603050405020304" pitchFamily="18" charset="0"/>
              </a:rPr>
              <a:t>continuity of care- how often patients/clients receive care from the same provider</a:t>
            </a:r>
          </a:p>
          <a:p>
            <a:pPr lvl="0">
              <a:lnSpc>
                <a:spcPct val="107000"/>
              </a:lnSpc>
              <a:spcBef>
                <a:spcPts val="0"/>
              </a:spcBef>
              <a:buClr>
                <a:schemeClr val="accent1"/>
              </a:buClr>
              <a:buFont typeface="Symbol" panose="05050102010706020507" pitchFamily="18" charset="2"/>
              <a:buChar char=""/>
            </a:pPr>
            <a:r>
              <a:rPr lang="en-US" sz="2400" b="0" i="0" kern="1200" baseline="0" dirty="0">
                <a:solidFill>
                  <a:schemeClr val="accent1"/>
                </a:solidFill>
                <a:effectLst/>
                <a:latin typeface="+mn-lt"/>
                <a:ea typeface="+mn-ea"/>
                <a:cs typeface="Times New Roman" panose="02020603050405020304" pitchFamily="18" charset="0"/>
              </a:rPr>
              <a:t>completion of staff training/continuing education</a:t>
            </a:r>
            <a:endParaRPr lang="en-US" sz="1200" b="0" i="0" kern="1200" baseline="0" dirty="0">
              <a:solidFill>
                <a:schemeClr val="accent1"/>
              </a:solidFill>
              <a:latin typeface="Arial"/>
              <a:ea typeface="+mn-ea"/>
              <a:cs typeface="Arial"/>
            </a:endParaRPr>
          </a:p>
          <a:p>
            <a:endParaRPr lang="en-US" dirty="0"/>
          </a:p>
        </p:txBody>
      </p:sp>
      <p:sp>
        <p:nvSpPr>
          <p:cNvPr id="4" name="Slide Number Placeholder 3"/>
          <p:cNvSpPr>
            <a:spLocks noGrp="1"/>
          </p:cNvSpPr>
          <p:nvPr>
            <p:ph type="sldNum" sz="quarter" idx="5"/>
          </p:nvPr>
        </p:nvSpPr>
        <p:spPr/>
        <p:txBody>
          <a:bodyPr/>
          <a:lstStyle/>
          <a:p>
            <a:fld id="{4144B198-1CCF-724B-908F-5F66E990C5BE}" type="slidenum">
              <a:rPr lang="en-US" smtClean="0"/>
              <a:t>5</a:t>
            </a:fld>
            <a:endParaRPr lang="en-US"/>
          </a:p>
        </p:txBody>
      </p:sp>
    </p:spTree>
    <p:extLst>
      <p:ext uri="{BB962C8B-B14F-4D97-AF65-F5344CB8AC3E}">
        <p14:creationId xmlns:p14="http://schemas.microsoft.com/office/powerpoint/2010/main" val="3975857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FBFD2AF-493E-4747-AC9D-D960B2987111}" type="slidenum">
              <a:rPr lang="en-CA" smtClean="0"/>
              <a:t>6</a:t>
            </a:fld>
            <a:endParaRPr lang="en-CA"/>
          </a:p>
        </p:txBody>
      </p:sp>
    </p:spTree>
    <p:extLst>
      <p:ext uri="{BB962C8B-B14F-4D97-AF65-F5344CB8AC3E}">
        <p14:creationId xmlns:p14="http://schemas.microsoft.com/office/powerpoint/2010/main" val="75842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cs typeface="+mn-cs"/>
              </a:rPr>
              <a:t>Do</a:t>
            </a:r>
            <a:r>
              <a:rPr lang="en-GB" sz="1200" b="1" i="0" kern="1200" baseline="0" dirty="0">
                <a:solidFill>
                  <a:schemeClr val="tx1"/>
                </a:solidFill>
                <a:latin typeface="+mn-lt"/>
                <a:ea typeface="+mn-ea"/>
                <a:cs typeface="+mn-cs"/>
              </a:rPr>
              <a:t> your measures of reliability actually measure what you intend to or are they simply audits of documentation?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a:t>
            </a:r>
            <a:br>
              <a:rPr lang="en-US" dirty="0"/>
            </a:br>
            <a:r>
              <a:rPr lang="en-US" dirty="0"/>
              <a:t>The surgical checklist is designed to be used before, during and after surgery to identify potential risks and reduce errors through improved teamwork and communication. But do your surgical checklist reliability measures actually assess teamwork and communication – or are they simply an audit of whether the checklist was completed?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Do your measures of reliability give you and others a false assurance of safety?</a:t>
            </a:r>
          </a:p>
          <a:p>
            <a:r>
              <a:rPr lang="en-GB" dirty="0"/>
              <a:t>Example: </a:t>
            </a:r>
            <a:r>
              <a:rPr lang="en-US" dirty="0"/>
              <a:t>Consider hand hygiene audits. Many regions across Canada require facilities to conduct audits and publicly report compliance.</a:t>
            </a:r>
          </a:p>
          <a:p>
            <a:endParaRPr lang="en-US" dirty="0"/>
          </a:p>
          <a:p>
            <a:r>
              <a:rPr lang="en-US" dirty="0"/>
              <a:t>A recent review of publicly reported data showed that in Ontario, hand hygiene compliance before patient contact was reported at </a:t>
            </a:r>
            <a:r>
              <a:rPr lang="en-US" b="1" dirty="0"/>
              <a:t>85.3 percent</a:t>
            </a:r>
            <a:r>
              <a:rPr lang="en-US" dirty="0"/>
              <a:t>, and after patient contact, </a:t>
            </a:r>
            <a:r>
              <a:rPr lang="en-US" b="1" dirty="0"/>
              <a:t>90.2 percent</a:t>
            </a:r>
            <a:r>
              <a:rPr lang="en-US" dirty="0"/>
              <a:t>. Some facilities even reported </a:t>
            </a:r>
            <a:r>
              <a:rPr lang="en-US" b="1" dirty="0"/>
              <a:t>100 percent compliance</a:t>
            </a:r>
            <a:r>
              <a:rPr lang="en-US" dirty="0"/>
              <a:t>.</a:t>
            </a:r>
          </a:p>
          <a:p>
            <a:endParaRPr lang="en-US" dirty="0"/>
          </a:p>
          <a:p>
            <a:r>
              <a:rPr lang="en-US" dirty="0"/>
              <a:t>But do these numbers truly reflect reality? Do they drive improvement, or do they simply create a false sense of security that care is safe?</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Do your measures of reliability sometimes create involuntary automaticity – also known as “</a:t>
            </a:r>
            <a:r>
              <a:rPr lang="en-GB" sz="1200" b="1" i="0" kern="1200" baseline="0" dirty="0" err="1">
                <a:solidFill>
                  <a:schemeClr val="tx1"/>
                </a:solidFill>
                <a:latin typeface="+mn-lt"/>
                <a:ea typeface="+mn-ea"/>
                <a:cs typeface="+mn-cs"/>
              </a:rPr>
              <a:t>ticbox“itis</a:t>
            </a:r>
            <a:r>
              <a:rPr lang="en-GB" sz="1200" b="1" i="0" kern="1200" baseline="0" dirty="0">
                <a:solidFill>
                  <a:schemeClr val="tx1"/>
                </a:solidFill>
                <a:latin typeface="+mn-lt"/>
                <a:ea typeface="+mn-ea"/>
                <a:cs typeface="+mn-cs"/>
              </a:rPr>
              <a:t>”?</a:t>
            </a:r>
            <a:endParaRPr lang="en-GB" sz="1200" b="1" dirty="0"/>
          </a:p>
          <a:p>
            <a:endParaRPr lang="en-GB" dirty="0"/>
          </a:p>
          <a:p>
            <a:r>
              <a:rPr lang="en-US" dirty="0"/>
              <a:t>Are your staff burdened with so many checklists and forms that documentation becomes a mindless, automatic task?</a:t>
            </a:r>
          </a:p>
          <a:p>
            <a:r>
              <a:rPr lang="en-US" dirty="0"/>
              <a:t>As they complete charting, does habit take over?</a:t>
            </a:r>
          </a:p>
          <a:p>
            <a:endParaRPr lang="en-US" dirty="0"/>
          </a:p>
          <a:p>
            <a:r>
              <a:rPr lang="en-US" dirty="0"/>
              <a:t>The next slide will illustrate the overwhelming number of checklists and documents a mental health nurse must complete in a single shift.</a:t>
            </a:r>
          </a:p>
          <a:p>
            <a:endParaRPr lang="en-GB" dirty="0"/>
          </a:p>
          <a:p>
            <a:pPr algn="l"/>
            <a:r>
              <a:rPr lang="en-GB" dirty="0"/>
              <a:t>Slide adapted from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Jane Carthey &amp; Sarah. Garrett </a:t>
            </a:r>
            <a:r>
              <a:rPr lang="en-US" dirty="0"/>
              <a:t>presentation:</a:t>
            </a:r>
            <a:r>
              <a:rPr lang="en-US" sz="1800" b="0" i="0" u="none" strike="noStrike" baseline="0" dirty="0">
                <a:solidFill>
                  <a:srgbClr val="000000"/>
                </a:solidFill>
                <a:latin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MMSF Safety Improvement Collaborative LS2 March 2019 </a:t>
            </a:r>
            <a:r>
              <a:rPr lang="en-US" dirty="0"/>
              <a:t>.</a:t>
            </a:r>
          </a:p>
          <a:p>
            <a:endParaRPr lang="en-GB"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CDFF455-2AA2-44FA-9AC1-E7A1499EDB5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39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quote illustrates the documentation burden faced by mental health nurses. </a:t>
            </a:r>
          </a:p>
          <a:p>
            <a:r>
              <a:rPr lang="en-US" sz="1200" kern="1200" dirty="0">
                <a:solidFill>
                  <a:schemeClr val="tx1"/>
                </a:solidFill>
                <a:effectLst/>
                <a:latin typeface="+mn-lt"/>
                <a:ea typeface="+mn-ea"/>
                <a:cs typeface="+mn-cs"/>
              </a:rPr>
              <a:t>Read or paraphrase these to the group, then ask: </a:t>
            </a:r>
          </a:p>
          <a:p>
            <a:r>
              <a:rPr lang="en-US" sz="1200" kern="1200" dirty="0">
                <a:solidFill>
                  <a:schemeClr val="tx1"/>
                </a:solidFill>
                <a:effectLst/>
                <a:latin typeface="+mn-lt"/>
                <a:ea typeface="+mn-ea"/>
                <a:cs typeface="+mn-cs"/>
              </a:rPr>
              <a:t>"Does this resonate with your experience? How does documentation load affect your ability to focus on patient care?“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Slide adapted from </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Jane Carthey &amp; Sarah. Garrett </a:t>
            </a:r>
            <a:r>
              <a:rPr lang="en-US" dirty="0"/>
              <a:t>presentation:</a:t>
            </a:r>
            <a:r>
              <a:rPr lang="en-US" sz="1200" b="0" i="0" u="none" strike="noStrike" baseline="0" dirty="0">
                <a:solidFill>
                  <a:srgbClr val="000000"/>
                </a:solidFill>
                <a:latin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MMSF Safety Improvement Collaborative LS2 March 2019 </a:t>
            </a:r>
            <a:r>
              <a:rPr lang="en-US" dirty="0"/>
              <a:t>.</a:t>
            </a:r>
          </a:p>
          <a:p>
            <a:endParaRPr lang="en-CA" dirty="0"/>
          </a:p>
        </p:txBody>
      </p:sp>
      <p:sp>
        <p:nvSpPr>
          <p:cNvPr id="4" name="Slide Number Placeholder 3"/>
          <p:cNvSpPr>
            <a:spLocks noGrp="1"/>
          </p:cNvSpPr>
          <p:nvPr>
            <p:ph type="sldNum" sz="quarter" idx="5"/>
          </p:nvPr>
        </p:nvSpPr>
        <p:spPr/>
        <p:txBody>
          <a:bodyPr/>
          <a:lstStyle/>
          <a:p>
            <a:fld id="{DFBFD2AF-493E-4747-AC9D-D960B2987111}" type="slidenum">
              <a:rPr lang="en-CA" smtClean="0"/>
              <a:t>8</a:t>
            </a:fld>
            <a:endParaRPr lang="en-CA"/>
          </a:p>
        </p:txBody>
      </p:sp>
    </p:spTree>
    <p:extLst>
      <p:ext uri="{BB962C8B-B14F-4D97-AF65-F5344CB8AC3E}">
        <p14:creationId xmlns:p14="http://schemas.microsoft.com/office/powerpoint/2010/main" val="3462341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your measures of reliability sometimes distract you and cause you to miss the obvious?</a:t>
            </a:r>
            <a:endParaRPr lang="en-US" dirty="0"/>
          </a:p>
          <a:p>
            <a:r>
              <a:rPr lang="en-US" dirty="0"/>
              <a:t>Let me share a story that illustrates this point.</a:t>
            </a:r>
          </a:p>
          <a:p>
            <a:r>
              <a:rPr lang="en-US" sz="1200" kern="1200" dirty="0">
                <a:solidFill>
                  <a:schemeClr val="tx1"/>
                </a:solidFill>
                <a:effectLst/>
                <a:latin typeface="+mn-lt"/>
                <a:ea typeface="+mn-ea"/>
                <a:cs typeface="+mn-cs"/>
              </a:rPr>
              <a:t>In a long-term care home, staff were highly focused on documenting and treating a pressure injury. They followed every protocol and were fully compliant. But in focusing so narrowly on this task, they missed early signs of pneumonia, and the resident later became septic and required emergency transfer. The ED physician noted this happens often. This illustrates how an emphasis on measured tasks can draw attention away from broader assessment and the safety of our patients and residents.</a:t>
            </a:r>
          </a:p>
          <a:p>
            <a:endParaRPr lang="en-US" b="1" dirty="0"/>
          </a:p>
          <a:p>
            <a:r>
              <a:rPr lang="en-US" b="1" dirty="0"/>
              <a:t>Does our approach to measuring reliability make people feel judged and psychologically unsafe?</a:t>
            </a:r>
            <a:endParaRPr lang="en-US" dirty="0"/>
          </a:p>
          <a:p>
            <a:r>
              <a:rPr lang="en-US" sz="1200" kern="1200" dirty="0">
                <a:solidFill>
                  <a:schemeClr val="tx1"/>
                </a:solidFill>
                <a:effectLst/>
                <a:latin typeface="+mn-lt"/>
                <a:ea typeface="+mn-ea"/>
                <a:cs typeface="+mn-cs"/>
              </a:rPr>
              <a:t>We also need to ask whether our measurement approach makes people feel judged. When things go wrong, we tend to add more rules, more policies, more audits. But this often places blame on individuals rather than improving systems. As Mate, Clark and </a:t>
            </a:r>
            <a:r>
              <a:rPr lang="en-US" sz="1200" kern="1200" dirty="0" err="1">
                <a:solidFill>
                  <a:schemeClr val="tx1"/>
                </a:solidFill>
                <a:effectLst/>
                <a:latin typeface="+mn-lt"/>
                <a:ea typeface="+mn-ea"/>
                <a:cs typeface="+mn-cs"/>
              </a:rPr>
              <a:t>Salvon</a:t>
            </a:r>
            <a:r>
              <a:rPr lang="en-US" sz="1200" kern="1200" dirty="0">
                <a:solidFill>
                  <a:schemeClr val="tx1"/>
                </a:solidFill>
                <a:effectLst/>
                <a:latin typeface="+mn-lt"/>
                <a:ea typeface="+mn-ea"/>
                <a:cs typeface="+mn-cs"/>
              </a:rPr>
              <a:t>-Harmon wrote in 2024, ‘The systems need fixing far more than the people.’ Reliability work should support staff, not add burden or fear.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Reference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lang="en-US" dirty="0"/>
              <a:t>Mate, K. S., Clark, J., &amp; </a:t>
            </a:r>
            <a:r>
              <a:rPr lang="en-US" dirty="0" err="1"/>
              <a:t>Salvon</a:t>
            </a:r>
            <a:r>
              <a:rPr lang="en-US" dirty="0"/>
              <a:t>-Harman, J. (2024, July 12). </a:t>
            </a:r>
            <a:r>
              <a:rPr lang="en-US" i="1" dirty="0"/>
              <a:t>To improve health care, focus on fixing systems — not people</a:t>
            </a:r>
            <a:r>
              <a:rPr lang="en-US" dirty="0"/>
              <a:t>. </a:t>
            </a:r>
            <a:r>
              <a:rPr lang="en-US" i="1" dirty="0"/>
              <a:t>Harvard Business Review</a:t>
            </a:r>
            <a:r>
              <a:rPr lang="en-US" dirty="0"/>
              <a:t>.</a:t>
            </a:r>
            <a:r>
              <a:rPr kumimoji="0" lang="en-US" sz="1200" b="0" i="0" u="none" strike="noStrike" kern="1200" cap="none" spc="0" normalizeH="0" baseline="0" noProof="0" dirty="0">
                <a:ln>
                  <a:noFill/>
                </a:ln>
                <a:solidFill>
                  <a:prstClr val="black"/>
                </a:solidFill>
                <a:effectLst/>
                <a:uLnTx/>
                <a:uFillTx/>
                <a:latin typeface="+mn-lt"/>
                <a:ea typeface="+mn-ea"/>
                <a:cs typeface="+mn-cs"/>
              </a:rPr>
              <a:t> https://hbr.org/2024/07/to-improve-health-care-focus-on-fixing-systems-not-people </a:t>
            </a:r>
            <a:endParaRPr kumimoji="0" lang="en-GB" b="0" i="0" u="none" strike="noStrike" kern="1200" cap="none" spc="0" normalizeH="0" baseline="0" noProof="0" dirty="0">
              <a:ln>
                <a:noFill/>
              </a:ln>
              <a:solidFill>
                <a:prstClr val="black"/>
              </a:solidFill>
              <a:effectLst/>
              <a:uLnTx/>
              <a:uFillTx/>
              <a:latin typeface="Arial" panose="020B0604020202020204"/>
              <a:ea typeface="+mn-ea"/>
              <a:cs typeface="+mn-cs"/>
            </a:endParaRPr>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8E97F-7C4D-439B-BCDD-B339C37D391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736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0ACE4-C272-465E-8D5F-E7F167227EDE}"/>
              </a:ext>
            </a:extLst>
          </p:cNvPr>
          <p:cNvSpPr>
            <a:spLocks noGrp="1"/>
          </p:cNvSpPr>
          <p:nvPr>
            <p:ph type="title"/>
          </p:nvPr>
        </p:nvSpPr>
        <p:spPr>
          <a:xfrm>
            <a:off x="831850" y="2486025"/>
            <a:ext cx="8607425" cy="2076450"/>
          </a:xfrm>
        </p:spPr>
        <p:txBody>
          <a:bodyPr anchor="b">
            <a:normAutofit/>
          </a:bodyPr>
          <a:lstStyle>
            <a:lvl1pPr>
              <a:defRPr sz="6000">
                <a:solidFill>
                  <a:schemeClr val="accent1"/>
                </a:solidFill>
              </a:defRPr>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8D6EB1E-DA05-4D3D-BEAE-C55037ED33CD}"/>
              </a:ext>
            </a:extLst>
          </p:cNvPr>
          <p:cNvSpPr>
            <a:spLocks noGrp="1"/>
          </p:cNvSpPr>
          <p:nvPr>
            <p:ph type="body" idx="1"/>
          </p:nvPr>
        </p:nvSpPr>
        <p:spPr>
          <a:xfrm>
            <a:off x="831850" y="4705350"/>
            <a:ext cx="8607425" cy="138430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a:extLst>
              <a:ext uri="{FF2B5EF4-FFF2-40B4-BE49-F238E27FC236}">
                <a16:creationId xmlns:a16="http://schemas.microsoft.com/office/drawing/2014/main" id="{9AD14A34-A252-40C8-87C2-1A383D517834}"/>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26566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DMIN Layout Slide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4484E1-642A-4BF3-9E06-D68015D80B14}"/>
              </a:ext>
            </a:extLst>
          </p:cNvPr>
          <p:cNvPicPr>
            <a:picLocks noChangeAspect="1"/>
          </p:cNvPicPr>
          <p:nvPr userDrawn="1"/>
        </p:nvPicPr>
        <p:blipFill>
          <a:blip r:embed="rId2"/>
          <a:stretch>
            <a:fillRect/>
          </a:stretch>
        </p:blipFill>
        <p:spPr>
          <a:xfrm>
            <a:off x="2368" y="0"/>
            <a:ext cx="12187263" cy="6858000"/>
          </a:xfrm>
          <a:prstGeom prst="rect">
            <a:avLst/>
          </a:prstGeom>
        </p:spPr>
      </p:pic>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lvl1pPr>
              <a:defRPr>
                <a:solidFill>
                  <a:schemeClr val="bg1"/>
                </a:solidFill>
              </a:defRPr>
            </a:lvl1pPr>
          </a:lstStyle>
          <a:p>
            <a:fld id="{7D0AB2B7-A222-44FF-B180-C8F0FD623967}" type="slidenum">
              <a:rPr lang="en-CA" smtClean="0"/>
              <a:pPr/>
              <a:t>‹#›</a:t>
            </a:fld>
            <a:endParaRPr lang="en-CA"/>
          </a:p>
        </p:txBody>
      </p:sp>
      <p:pic>
        <p:nvPicPr>
          <p:cNvPr id="7" name="Picture 6">
            <a:extLst>
              <a:ext uri="{FF2B5EF4-FFF2-40B4-BE49-F238E27FC236}">
                <a16:creationId xmlns:a16="http://schemas.microsoft.com/office/drawing/2014/main" id="{DB604DCD-A452-4954-B52C-0DCFC8E8BD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5213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DMIN Layout Slide 6">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D9735E4F-D0CA-409F-9865-A87B8BD6D8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13770" y="1638300"/>
            <a:ext cx="9275861" cy="5219700"/>
          </a:xfrm>
          <a:prstGeom prst="rect">
            <a:avLst/>
          </a:prstGeom>
        </p:spPr>
      </p:pic>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lvl1pPr>
              <a:defRPr>
                <a:solidFill>
                  <a:schemeClr val="tx1"/>
                </a:solidFill>
              </a:defRPr>
            </a:lvl1pPr>
          </a:lstStyle>
          <a:p>
            <a:fld id="{7D0AB2B7-A222-44FF-B180-C8F0FD623967}" type="slidenum">
              <a:rPr lang="en-CA" smtClean="0"/>
              <a:pPr/>
              <a:t>‹#›</a:t>
            </a:fld>
            <a:endParaRPr lang="en-CA"/>
          </a:p>
        </p:txBody>
      </p:sp>
      <p:pic>
        <p:nvPicPr>
          <p:cNvPr id="7" name="Picture 6">
            <a:extLst>
              <a:ext uri="{FF2B5EF4-FFF2-40B4-BE49-F238E27FC236}">
                <a16:creationId xmlns:a16="http://schemas.microsoft.com/office/drawing/2014/main" id="{DB604DCD-A452-4954-B52C-0DCFC8E8BD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1398922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Exi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7555-6837-CD41-8818-17C352AAAA33}"/>
              </a:ext>
            </a:extLst>
          </p:cNvPr>
          <p:cNvSpPr>
            <a:spLocks noGrp="1"/>
          </p:cNvSpPr>
          <p:nvPr>
            <p:ph type="ctrTitle"/>
          </p:nvPr>
        </p:nvSpPr>
        <p:spPr>
          <a:xfrm>
            <a:off x="1149703" y="943430"/>
            <a:ext cx="8336350" cy="1016000"/>
          </a:xfrm>
        </p:spPr>
        <p:txBody>
          <a:bodyPr anchor="t">
            <a:normAutofit/>
          </a:bodyPr>
          <a:lstStyle>
            <a:lvl1pPr algn="l">
              <a:defRPr sz="4400" b="1">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222660E3-CBBE-8144-8335-7BAB5C2919E6}"/>
              </a:ext>
            </a:extLst>
          </p:cNvPr>
          <p:cNvSpPr>
            <a:spLocks noGrp="1"/>
          </p:cNvSpPr>
          <p:nvPr>
            <p:ph type="subTitle" idx="1"/>
          </p:nvPr>
        </p:nvSpPr>
        <p:spPr>
          <a:xfrm>
            <a:off x="1149703" y="2289778"/>
            <a:ext cx="8336350" cy="1655762"/>
          </a:xfrm>
        </p:spPr>
        <p:txBody>
          <a:bodyPr/>
          <a:lstStyle>
            <a:lvl1pPr marL="0" indent="0" algn="l">
              <a:buNone/>
              <a:defRPr sz="2400" kern="2000" spc="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7A1B6F66-0A57-4574-BFFD-7256E3BF11A6}"/>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157351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General Content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B00EBA-4156-49E0-9259-2C70AF3767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3228"/>
          <a:stretch/>
        </p:blipFill>
        <p:spPr>
          <a:xfrm>
            <a:off x="2" y="0"/>
            <a:ext cx="12191998" cy="5950857"/>
          </a:xfrm>
          <a:prstGeom prst="rect">
            <a:avLst/>
          </a:prstGeom>
        </p:spPr>
      </p:pic>
      <p:sp>
        <p:nvSpPr>
          <p:cNvPr id="2" name="Title 1">
            <a:extLst>
              <a:ext uri="{FF2B5EF4-FFF2-40B4-BE49-F238E27FC236}">
                <a16:creationId xmlns:a16="http://schemas.microsoft.com/office/drawing/2014/main" id="{1A9ED866-9FD9-4FB0-8C01-B6C8EDA222C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B4510F9-3B27-447C-834F-A07ADC66DD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7" name="Picture 6">
            <a:extLst>
              <a:ext uri="{FF2B5EF4-FFF2-40B4-BE49-F238E27FC236}">
                <a16:creationId xmlns:a16="http://schemas.microsoft.com/office/drawing/2014/main" id="{DB604DCD-A452-4954-B52C-0DCFC8E8BD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2920701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General Content Slide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8D3FA6-1374-4DCF-86F7-BC009D6528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4630" r="50000"/>
          <a:stretch/>
        </p:blipFill>
        <p:spPr>
          <a:xfrm>
            <a:off x="0" y="3060700"/>
            <a:ext cx="6096000" cy="3797300"/>
          </a:xfrm>
          <a:prstGeom prst="rect">
            <a:avLst/>
          </a:prstGeom>
        </p:spPr>
      </p:pic>
      <p:sp>
        <p:nvSpPr>
          <p:cNvPr id="2" name="Title 1">
            <a:extLst>
              <a:ext uri="{FF2B5EF4-FFF2-40B4-BE49-F238E27FC236}">
                <a16:creationId xmlns:a16="http://schemas.microsoft.com/office/drawing/2014/main" id="{1A9ED866-9FD9-4FB0-8C01-B6C8EDA222C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B4510F9-3B27-447C-834F-A07ADC66DD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7" name="Picture 6">
            <a:extLst>
              <a:ext uri="{FF2B5EF4-FFF2-40B4-BE49-F238E27FC236}">
                <a16:creationId xmlns:a16="http://schemas.microsoft.com/office/drawing/2014/main" id="{DB604DCD-A452-4954-B52C-0DCFC8E8BD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1216626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EC0470-625F-4852-940D-26AB3B36CA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3228"/>
          <a:stretch/>
        </p:blipFill>
        <p:spPr>
          <a:xfrm rot="10800000">
            <a:off x="2" y="907143"/>
            <a:ext cx="12191998" cy="5950857"/>
          </a:xfrm>
          <a:prstGeom prst="rect">
            <a:avLst/>
          </a:prstGeom>
        </p:spPr>
      </p:pic>
      <p:sp>
        <p:nvSpPr>
          <p:cNvPr id="2" name="Title 1">
            <a:extLst>
              <a:ext uri="{FF2B5EF4-FFF2-40B4-BE49-F238E27FC236}">
                <a16:creationId xmlns:a16="http://schemas.microsoft.com/office/drawing/2014/main" id="{C4A4CBA6-BF61-4E57-86BE-04286227416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6AE42C8-92BE-45FC-AF71-EAA026829F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006ADC7-7864-42C5-82CB-DB5CF7EFE1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CF07B76B-E54A-4F9E-8BBD-8ABD9955FAF9}"/>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9" name="Picture 8">
            <a:extLst>
              <a:ext uri="{FF2B5EF4-FFF2-40B4-BE49-F238E27FC236}">
                <a16:creationId xmlns:a16="http://schemas.microsoft.com/office/drawing/2014/main" id="{446B4F21-44F8-40B9-B2C6-1190996CE3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24984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16EE724-3247-422E-8B0B-1A0DA62FE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4630" r="50000"/>
          <a:stretch/>
        </p:blipFill>
        <p:spPr>
          <a:xfrm rot="10800000">
            <a:off x="6096000" y="0"/>
            <a:ext cx="6096000" cy="3797300"/>
          </a:xfrm>
          <a:prstGeom prst="rect">
            <a:avLst/>
          </a:prstGeom>
        </p:spPr>
      </p:pic>
      <p:sp>
        <p:nvSpPr>
          <p:cNvPr id="2" name="Title 1">
            <a:extLst>
              <a:ext uri="{FF2B5EF4-FFF2-40B4-BE49-F238E27FC236}">
                <a16:creationId xmlns:a16="http://schemas.microsoft.com/office/drawing/2014/main" id="{3439448E-3C0B-4AC5-A49B-B31F037ADEA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B263171-85C1-4513-8D57-1233A6AD7E56}"/>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80638C-09E8-4325-A9E5-355BCF3344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7FB4A45-B488-4240-AF1F-6D8F43AE3515}"/>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30D646-8067-4F11-A500-BD2D8E7EB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1EB194A0-CA30-4472-BCA0-B485A5CEF5F5}"/>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10" name="Picture 9">
            <a:extLst>
              <a:ext uri="{FF2B5EF4-FFF2-40B4-BE49-F238E27FC236}">
                <a16:creationId xmlns:a16="http://schemas.microsoft.com/office/drawing/2014/main" id="{68C45C89-0C55-4868-BF7B-810F1413FD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2779166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4276-AE76-4308-8A94-EAF0FC29CA20}"/>
              </a:ext>
            </a:extLst>
          </p:cNvPr>
          <p:cNvSpPr>
            <a:spLocks noGrp="1"/>
          </p:cNvSpPr>
          <p:nvPr>
            <p:ph type="title"/>
          </p:nvPr>
        </p:nvSpPr>
        <p:spPr/>
        <p:txBody>
          <a:bodyPr/>
          <a:lstStyle/>
          <a:p>
            <a:r>
              <a:rPr lang="en-US"/>
              <a:t>Click to edit Master title style</a:t>
            </a:r>
            <a:endParaRPr lang="en-CA"/>
          </a:p>
        </p:txBody>
      </p:sp>
      <p:sp>
        <p:nvSpPr>
          <p:cNvPr id="5" name="Slide Number Placeholder 4">
            <a:extLst>
              <a:ext uri="{FF2B5EF4-FFF2-40B4-BE49-F238E27FC236}">
                <a16:creationId xmlns:a16="http://schemas.microsoft.com/office/drawing/2014/main" id="{9C39F74C-26AE-4B87-B3B0-F582B165EF8F}"/>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6" name="Picture 5">
            <a:extLst>
              <a:ext uri="{FF2B5EF4-FFF2-40B4-BE49-F238E27FC236}">
                <a16:creationId xmlns:a16="http://schemas.microsoft.com/office/drawing/2014/main" id="{A7E2B1E1-0F43-4B01-ADBB-F5DE097FB9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3724402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39F74C-26AE-4B87-B3B0-F582B165EF8F}"/>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6" name="Picture 5">
            <a:extLst>
              <a:ext uri="{FF2B5EF4-FFF2-40B4-BE49-F238E27FC236}">
                <a16:creationId xmlns:a16="http://schemas.microsoft.com/office/drawing/2014/main" id="{A7E2B1E1-0F43-4B01-ADBB-F5DE097FB9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1386637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95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urp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1CF90C-9FCC-44C2-92AA-7FF35437817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EBE637-6A37-46CF-8B64-DE4A8289D49A}"/>
              </a:ext>
            </a:extLst>
          </p:cNvPr>
          <p:cNvSpPr>
            <a:spLocks noGrp="1"/>
          </p:cNvSpPr>
          <p:nvPr>
            <p:ph type="title"/>
          </p:nvPr>
        </p:nvSpPr>
        <p:spPr>
          <a:xfrm>
            <a:off x="838200" y="2766218"/>
            <a:ext cx="7607300" cy="2059782"/>
          </a:xfrm>
        </p:spPr>
        <p:txBody>
          <a:bodyPr/>
          <a:lstStyle>
            <a:lvl1pPr>
              <a:defRPr>
                <a:solidFill>
                  <a:schemeClr val="bg1"/>
                </a:solidFill>
              </a:defRPr>
            </a:lvl1p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DF8EB016-6D8E-49B6-B27F-F91566E00917}"/>
              </a:ext>
            </a:extLst>
          </p:cNvPr>
          <p:cNvSpPr>
            <a:spLocks noGrp="1"/>
          </p:cNvSpPr>
          <p:nvPr>
            <p:ph type="sldNum" sz="quarter" idx="10"/>
          </p:nvPr>
        </p:nvSpPr>
        <p:spPr>
          <a:xfrm>
            <a:off x="8813800" y="6356350"/>
            <a:ext cx="2743200" cy="365125"/>
          </a:xfrm>
        </p:spPr>
        <p:txBody>
          <a:bodyPr/>
          <a:lstStyle>
            <a:lvl1pPr>
              <a:defRPr>
                <a:solidFill>
                  <a:schemeClr val="bg1"/>
                </a:solidFill>
              </a:defRPr>
            </a:lvl1pPr>
          </a:lstStyle>
          <a:p>
            <a:fld id="{7D0AB2B7-A222-44FF-B180-C8F0FD623967}" type="slidenum">
              <a:rPr lang="en-CA" smtClean="0"/>
              <a:pPr/>
              <a:t>‹#›</a:t>
            </a:fld>
            <a:endParaRPr lang="en-CA"/>
          </a:p>
        </p:txBody>
      </p:sp>
      <p:pic>
        <p:nvPicPr>
          <p:cNvPr id="6" name="Picture 5">
            <a:extLst>
              <a:ext uri="{FF2B5EF4-FFF2-40B4-BE49-F238E27FC236}">
                <a16:creationId xmlns:a16="http://schemas.microsoft.com/office/drawing/2014/main" id="{99EED2DD-148C-457B-AB5E-6D2030A3A6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6673"/>
            <a:ext cx="3899984" cy="257121"/>
          </a:xfrm>
          <a:prstGeom prst="rect">
            <a:avLst/>
          </a:prstGeom>
        </p:spPr>
      </p:pic>
    </p:spTree>
    <p:extLst>
      <p:ext uri="{BB962C8B-B14F-4D97-AF65-F5344CB8AC3E}">
        <p14:creationId xmlns:p14="http://schemas.microsoft.com/office/powerpoint/2010/main" val="3407339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B0F0-1976-4374-B6BB-66387EC80352}"/>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1BCF3EE9-70EF-4FE9-8622-7D76E72ED0A8}"/>
              </a:ext>
            </a:extLst>
          </p:cNvPr>
          <p:cNvSpPr>
            <a:spLocks noGrp="1"/>
          </p:cNvSpPr>
          <p:nvPr>
            <p:ph type="sldNum" sz="quarter" idx="10"/>
          </p:nvPr>
        </p:nvSpPr>
        <p:spPr/>
        <p:txBody>
          <a:bodyPr/>
          <a:lstStyle/>
          <a:p>
            <a:fld id="{3A01B4BE-AD97-7B4E-824A-3EBA68F4506A}" type="slidenum">
              <a:rPr lang="en-US" smtClean="0"/>
              <a:pPr/>
              <a:t>‹#›</a:t>
            </a:fld>
            <a:endParaRPr lang="en-US"/>
          </a:p>
        </p:txBody>
      </p:sp>
    </p:spTree>
    <p:extLst>
      <p:ext uri="{BB962C8B-B14F-4D97-AF65-F5344CB8AC3E}">
        <p14:creationId xmlns:p14="http://schemas.microsoft.com/office/powerpoint/2010/main" val="2123316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B0F0-1976-4374-B6BB-66387EC80352}"/>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1BCF3EE9-70EF-4FE9-8622-7D76E72ED0A8}"/>
              </a:ext>
            </a:extLst>
          </p:cNvPr>
          <p:cNvSpPr>
            <a:spLocks noGrp="1"/>
          </p:cNvSpPr>
          <p:nvPr>
            <p:ph type="sldNum" sz="quarter" idx="10"/>
          </p:nvPr>
        </p:nvSpPr>
        <p:spPr/>
        <p:txBody>
          <a:bodyPr/>
          <a:lstStyle/>
          <a:p>
            <a:fld id="{3A01B4BE-AD97-7B4E-824A-3EBA68F4506A}" type="slidenum">
              <a:rPr lang="en-US" smtClean="0"/>
              <a:pPr/>
              <a:t>‹#›</a:t>
            </a:fld>
            <a:endParaRPr lang="en-US"/>
          </a:p>
        </p:txBody>
      </p:sp>
      <p:sp>
        <p:nvSpPr>
          <p:cNvPr id="4" name="Content Placeholder 2">
            <a:extLst>
              <a:ext uri="{FF2B5EF4-FFF2-40B4-BE49-F238E27FC236}">
                <a16:creationId xmlns:a16="http://schemas.microsoft.com/office/drawing/2014/main" id="{D4C36E85-DBB7-4A63-87B0-DBC13FE10084}"/>
              </a:ext>
            </a:extLst>
          </p:cNvPr>
          <p:cNvSpPr>
            <a:spLocks noGrp="1"/>
          </p:cNvSpPr>
          <p:nvPr>
            <p:ph idx="1"/>
          </p:nvPr>
        </p:nvSpPr>
        <p:spPr>
          <a:xfrm>
            <a:off x="335999" y="1211202"/>
            <a:ext cx="11520000" cy="5040000"/>
          </a:xfrm>
        </p:spPr>
        <p:txBody>
          <a:bodyPr>
            <a:normAutofit/>
          </a:bodyPr>
          <a:lstStyle>
            <a:lvl1pPr marL="457200" marR="0" indent="-4572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sz="2800" baseline="0"/>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400" baseline="0"/>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400" baseline="0"/>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baseline="0"/>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2000" baseline="0"/>
            </a:lvl5pPr>
            <a:lvl6pPr>
              <a:defRPr sz="26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1512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11887200" y="3145999"/>
            <a:ext cx="219848" cy="179537"/>
          </a:xfrm>
          <a:prstGeom prst="rect">
            <a:avLst/>
          </a:prstGeom>
        </p:spPr>
        <p:txBody>
          <a:bodyPr lIns="0" tIns="0" rIns="0" bIns="0"/>
          <a:lstStyle>
            <a:lvl1pPr algn="ctr">
              <a:defRPr>
                <a:solidFill>
                  <a:srgbClr val="00295C"/>
                </a:solidFill>
              </a:defRPr>
            </a:lvl1pPr>
          </a:lstStyle>
          <a:p>
            <a:fld id="{B6F15528-21DE-4FAA-801E-634DDDAF4B2B}" type="slidenum">
              <a:rPr lang="en-US" smtClean="0"/>
              <a:pPr/>
              <a:t>‹#›</a:t>
            </a:fld>
            <a:endParaRPr lang="en-US"/>
          </a:p>
        </p:txBody>
      </p:sp>
      <p:sp>
        <p:nvSpPr>
          <p:cNvPr id="12" name="Title 7">
            <a:extLst>
              <a:ext uri="{FF2B5EF4-FFF2-40B4-BE49-F238E27FC236}">
                <a16:creationId xmlns:a16="http://schemas.microsoft.com/office/drawing/2014/main" id="{CED0B465-F59C-FA48-9191-01E782BC1DB6}"/>
              </a:ext>
            </a:extLst>
          </p:cNvPr>
          <p:cNvSpPr>
            <a:spLocks noGrp="1"/>
          </p:cNvSpPr>
          <p:nvPr>
            <p:ph type="title"/>
          </p:nvPr>
        </p:nvSpPr>
        <p:spPr>
          <a:xfrm>
            <a:off x="571498" y="508000"/>
            <a:ext cx="11062503" cy="1077000"/>
          </a:xfrm>
          <a:prstGeom prst="rect">
            <a:avLst/>
          </a:prstGeom>
        </p:spPr>
        <p:txBody>
          <a:bodyPr/>
          <a:lstStyle>
            <a:lvl1pPr>
              <a:defRPr sz="3500" b="1">
                <a:solidFill>
                  <a:srgbClr val="00295C"/>
                </a:solidFill>
              </a:defRPr>
            </a:lvl1pPr>
          </a:lstStyle>
          <a:p>
            <a:r>
              <a:rPr lang="en-US"/>
              <a:t>Click to edit Master title style</a:t>
            </a:r>
          </a:p>
        </p:txBody>
      </p:sp>
      <p:sp>
        <p:nvSpPr>
          <p:cNvPr id="8" name="Content Placeholder 2"/>
          <p:cNvSpPr>
            <a:spLocks noGrp="1"/>
          </p:cNvSpPr>
          <p:nvPr>
            <p:ph idx="1"/>
          </p:nvPr>
        </p:nvSpPr>
        <p:spPr>
          <a:xfrm>
            <a:off x="571497" y="1673723"/>
            <a:ext cx="11062503" cy="4233000"/>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9803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Slide Te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FFB6B0-A9F2-4985-A933-8E141F2F435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EBE637-6A37-46CF-8B64-DE4A8289D49A}"/>
              </a:ext>
            </a:extLst>
          </p:cNvPr>
          <p:cNvSpPr>
            <a:spLocks noGrp="1"/>
          </p:cNvSpPr>
          <p:nvPr>
            <p:ph type="title"/>
          </p:nvPr>
        </p:nvSpPr>
        <p:spPr>
          <a:xfrm>
            <a:off x="838200" y="2766218"/>
            <a:ext cx="7607300" cy="2059782"/>
          </a:xfrm>
        </p:spPr>
        <p:txBody>
          <a:bodyPr/>
          <a:lstStyle>
            <a:lvl1pPr>
              <a:defRPr>
                <a:solidFill>
                  <a:schemeClr val="tx1"/>
                </a:solidFill>
              </a:defRPr>
            </a:lvl1pPr>
          </a:lstStyle>
          <a:p>
            <a:r>
              <a:rPr lang="en-US" dirty="0"/>
              <a:t>Click to edit Master title style</a:t>
            </a:r>
            <a:endParaRPr lang="en-CA" dirty="0"/>
          </a:p>
        </p:txBody>
      </p:sp>
      <p:sp>
        <p:nvSpPr>
          <p:cNvPr id="3" name="Slide Number Placeholder 2">
            <a:extLst>
              <a:ext uri="{FF2B5EF4-FFF2-40B4-BE49-F238E27FC236}">
                <a16:creationId xmlns:a16="http://schemas.microsoft.com/office/drawing/2014/main" id="{DF8EB016-6D8E-49B6-B27F-F91566E00917}"/>
              </a:ext>
            </a:extLst>
          </p:cNvPr>
          <p:cNvSpPr>
            <a:spLocks noGrp="1"/>
          </p:cNvSpPr>
          <p:nvPr>
            <p:ph type="sldNum" sz="quarter" idx="10"/>
          </p:nvPr>
        </p:nvSpPr>
        <p:spPr>
          <a:xfrm>
            <a:off x="8813800" y="6356350"/>
            <a:ext cx="2743200" cy="365125"/>
          </a:xfrm>
        </p:spPr>
        <p:txBody>
          <a:bodyPr/>
          <a:lstStyle>
            <a:lvl1pPr>
              <a:defRPr>
                <a:solidFill>
                  <a:schemeClr val="bg1"/>
                </a:solidFill>
              </a:defRPr>
            </a:lvl1pPr>
          </a:lstStyle>
          <a:p>
            <a:fld id="{7D0AB2B7-A222-44FF-B180-C8F0FD623967}" type="slidenum">
              <a:rPr lang="en-CA" smtClean="0"/>
              <a:pPr/>
              <a:t>‹#›</a:t>
            </a:fld>
            <a:endParaRPr lang="en-CA"/>
          </a:p>
        </p:txBody>
      </p:sp>
      <p:pic>
        <p:nvPicPr>
          <p:cNvPr id="4" name="Picture 3">
            <a:extLst>
              <a:ext uri="{FF2B5EF4-FFF2-40B4-BE49-F238E27FC236}">
                <a16:creationId xmlns:a16="http://schemas.microsoft.com/office/drawing/2014/main" id="{3F60FF85-9B40-C54E-B228-C2B68A00FE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56832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Oran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BB9F23-91E7-4B08-9F76-907223C7A0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ED381F9-AE0D-4B04-87DE-4E8ABE68E3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1" y="6418549"/>
            <a:ext cx="3899984" cy="255245"/>
          </a:xfrm>
          <a:prstGeom prst="rect">
            <a:avLst/>
          </a:prstGeom>
        </p:spPr>
      </p:pic>
      <p:sp>
        <p:nvSpPr>
          <p:cNvPr id="2" name="Title 1">
            <a:extLst>
              <a:ext uri="{FF2B5EF4-FFF2-40B4-BE49-F238E27FC236}">
                <a16:creationId xmlns:a16="http://schemas.microsoft.com/office/drawing/2014/main" id="{93EBE637-6A37-46CF-8B64-DE4A8289D49A}"/>
              </a:ext>
            </a:extLst>
          </p:cNvPr>
          <p:cNvSpPr>
            <a:spLocks noGrp="1"/>
          </p:cNvSpPr>
          <p:nvPr>
            <p:ph type="title"/>
          </p:nvPr>
        </p:nvSpPr>
        <p:spPr>
          <a:xfrm>
            <a:off x="838200" y="2766218"/>
            <a:ext cx="6642100" cy="2059782"/>
          </a:xfrm>
        </p:spPr>
        <p:txBody>
          <a:bodyPr/>
          <a:lstStyle>
            <a:lvl1pPr>
              <a:defRPr>
                <a:solidFill>
                  <a:schemeClr val="tx1"/>
                </a:solidFill>
              </a:defRPr>
            </a:lvl1p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DF8EB016-6D8E-49B6-B27F-F91566E00917}"/>
              </a:ext>
            </a:extLst>
          </p:cNvPr>
          <p:cNvSpPr>
            <a:spLocks noGrp="1"/>
          </p:cNvSpPr>
          <p:nvPr>
            <p:ph type="sldNum" sz="quarter" idx="10"/>
          </p:nvPr>
        </p:nvSpPr>
        <p:spPr>
          <a:xfrm>
            <a:off x="8813800" y="6356350"/>
            <a:ext cx="2743200" cy="365125"/>
          </a:xfrm>
        </p:spPr>
        <p:txBody>
          <a:bodyPr/>
          <a:lstStyle>
            <a:lvl1pPr>
              <a:defRPr>
                <a:solidFill>
                  <a:schemeClr val="bg1"/>
                </a:solidFill>
              </a:defRPr>
            </a:lvl1pPr>
          </a:lstStyle>
          <a:p>
            <a:fld id="{7D0AB2B7-A222-44FF-B180-C8F0FD623967}" type="slidenum">
              <a:rPr lang="en-CA" smtClean="0"/>
              <a:pPr/>
              <a:t>‹#›</a:t>
            </a:fld>
            <a:endParaRPr lang="en-CA"/>
          </a:p>
        </p:txBody>
      </p:sp>
    </p:spTree>
    <p:extLst>
      <p:ext uri="{BB962C8B-B14F-4D97-AF65-F5344CB8AC3E}">
        <p14:creationId xmlns:p14="http://schemas.microsoft.com/office/powerpoint/2010/main" val="251239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Pi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9BE27A-EF3C-41AF-B340-54642D879A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76"/>
            <a:ext cx="12192000" cy="6849448"/>
          </a:xfrm>
          <a:prstGeom prst="rect">
            <a:avLst/>
          </a:prstGeom>
        </p:spPr>
      </p:pic>
      <p:sp>
        <p:nvSpPr>
          <p:cNvPr id="2" name="Title 1">
            <a:extLst>
              <a:ext uri="{FF2B5EF4-FFF2-40B4-BE49-F238E27FC236}">
                <a16:creationId xmlns:a16="http://schemas.microsoft.com/office/drawing/2014/main" id="{93EBE637-6A37-46CF-8B64-DE4A8289D49A}"/>
              </a:ext>
            </a:extLst>
          </p:cNvPr>
          <p:cNvSpPr>
            <a:spLocks noGrp="1"/>
          </p:cNvSpPr>
          <p:nvPr>
            <p:ph type="title"/>
          </p:nvPr>
        </p:nvSpPr>
        <p:spPr>
          <a:xfrm>
            <a:off x="838200" y="2766218"/>
            <a:ext cx="6642100" cy="2059782"/>
          </a:xfrm>
        </p:spPr>
        <p:txBody>
          <a:bodyPr/>
          <a:lstStyle>
            <a:lvl1pPr>
              <a:defRPr>
                <a:solidFill>
                  <a:schemeClr val="bg1"/>
                </a:solidFill>
              </a:defRPr>
            </a:lvl1pPr>
          </a:lstStyle>
          <a:p>
            <a:r>
              <a:rPr lang="en-US"/>
              <a:t>Click to edit Master title style</a:t>
            </a:r>
            <a:endParaRPr lang="en-CA"/>
          </a:p>
        </p:txBody>
      </p:sp>
      <p:sp>
        <p:nvSpPr>
          <p:cNvPr id="3" name="Slide Number Placeholder 2">
            <a:extLst>
              <a:ext uri="{FF2B5EF4-FFF2-40B4-BE49-F238E27FC236}">
                <a16:creationId xmlns:a16="http://schemas.microsoft.com/office/drawing/2014/main" id="{DF8EB016-6D8E-49B6-B27F-F91566E00917}"/>
              </a:ext>
            </a:extLst>
          </p:cNvPr>
          <p:cNvSpPr>
            <a:spLocks noGrp="1"/>
          </p:cNvSpPr>
          <p:nvPr>
            <p:ph type="sldNum" sz="quarter" idx="10"/>
          </p:nvPr>
        </p:nvSpPr>
        <p:spPr>
          <a:xfrm>
            <a:off x="8813800" y="6356350"/>
            <a:ext cx="2743200" cy="365125"/>
          </a:xfrm>
        </p:spPr>
        <p:txBody>
          <a:bodyPr/>
          <a:lstStyle>
            <a:lvl1pPr>
              <a:defRPr>
                <a:solidFill>
                  <a:schemeClr val="tx1"/>
                </a:solidFill>
              </a:defRPr>
            </a:lvl1pPr>
          </a:lstStyle>
          <a:p>
            <a:fld id="{7D0AB2B7-A222-44FF-B180-C8F0FD623967}" type="slidenum">
              <a:rPr lang="en-CA" smtClean="0"/>
              <a:pPr/>
              <a:t>‹#›</a:t>
            </a:fld>
            <a:endParaRPr lang="en-CA"/>
          </a:p>
        </p:txBody>
      </p:sp>
      <p:pic>
        <p:nvPicPr>
          <p:cNvPr id="10" name="Picture 9">
            <a:extLst>
              <a:ext uri="{FF2B5EF4-FFF2-40B4-BE49-F238E27FC236}">
                <a16:creationId xmlns:a16="http://schemas.microsoft.com/office/drawing/2014/main" id="{CF51A679-CCD0-4634-87F2-BFE986353E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6673"/>
            <a:ext cx="3899984" cy="257121"/>
          </a:xfrm>
          <a:prstGeom prst="rect">
            <a:avLst/>
          </a:prstGeom>
        </p:spPr>
      </p:pic>
    </p:spTree>
    <p:extLst>
      <p:ext uri="{BB962C8B-B14F-4D97-AF65-F5344CB8AC3E}">
        <p14:creationId xmlns:p14="http://schemas.microsoft.com/office/powerpoint/2010/main" val="270687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MIN background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B00EBA-4156-49E0-9259-2C70AF3767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3228"/>
          <a:stretch/>
        </p:blipFill>
        <p:spPr>
          <a:xfrm>
            <a:off x="2" y="0"/>
            <a:ext cx="12191998" cy="5950857"/>
          </a:xfrm>
          <a:prstGeom prst="rect">
            <a:avLst/>
          </a:prstGeom>
        </p:spPr>
      </p:pic>
      <p:sp>
        <p:nvSpPr>
          <p:cNvPr id="6" name="Slide Number Placeholder 5">
            <a:extLst>
              <a:ext uri="{FF2B5EF4-FFF2-40B4-BE49-F238E27FC236}">
                <a16:creationId xmlns:a16="http://schemas.microsoft.com/office/drawing/2014/main" id="{CE5680F8-7DF4-4724-9BEF-D46A581DFA08}"/>
              </a:ext>
            </a:extLst>
          </p:cNvPr>
          <p:cNvSpPr>
            <a:spLocks noGrp="1"/>
          </p:cNvSpPr>
          <p:nvPr>
            <p:ph type="sldNum" sz="quarter" idx="12"/>
          </p:nvPr>
        </p:nvSpPr>
        <p:spPr/>
        <p:txBody>
          <a:bodyPr/>
          <a:lstStyle/>
          <a:p>
            <a:fld id="{7D0AB2B7-A222-44FF-B180-C8F0FD623967}" type="slidenum">
              <a:rPr lang="en-CA" smtClean="0"/>
              <a:t>‹#›</a:t>
            </a:fld>
            <a:endParaRPr lang="en-CA"/>
          </a:p>
        </p:txBody>
      </p:sp>
      <p:pic>
        <p:nvPicPr>
          <p:cNvPr id="7" name="Picture 6">
            <a:extLst>
              <a:ext uri="{FF2B5EF4-FFF2-40B4-BE49-F238E27FC236}">
                <a16:creationId xmlns:a16="http://schemas.microsoft.com/office/drawing/2014/main" id="{DB604DCD-A452-4954-B52C-0DCFC8E8BD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77696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MIN background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8D3FA6-1374-4DCF-86F7-BC009D6528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4630" r="50000"/>
          <a:stretch/>
        </p:blipFill>
        <p:spPr>
          <a:xfrm>
            <a:off x="0" y="3060700"/>
            <a:ext cx="6096000" cy="3797300"/>
          </a:xfrm>
          <a:prstGeom prst="rect">
            <a:avLst/>
          </a:prstGeom>
        </p:spPr>
      </p:pic>
      <p:sp>
        <p:nvSpPr>
          <p:cNvPr id="8" name="Slide Number Placeholder 5">
            <a:extLst>
              <a:ext uri="{FF2B5EF4-FFF2-40B4-BE49-F238E27FC236}">
                <a16:creationId xmlns:a16="http://schemas.microsoft.com/office/drawing/2014/main" id="{60C4080E-272B-4FD0-83C7-808A0E1673F5}"/>
              </a:ext>
            </a:extLst>
          </p:cNvPr>
          <p:cNvSpPr>
            <a:spLocks noGrp="1"/>
          </p:cNvSpPr>
          <p:nvPr>
            <p:ph type="sldNum" sz="quarter" idx="12"/>
          </p:nvPr>
        </p:nvSpPr>
        <p:spPr>
          <a:xfrm>
            <a:off x="8610600" y="6356350"/>
            <a:ext cx="2743200" cy="365125"/>
          </a:xfrm>
        </p:spPr>
        <p:txBody>
          <a:bodyPr/>
          <a:lstStyle/>
          <a:p>
            <a:fld id="{7D0AB2B7-A222-44FF-B180-C8F0FD623967}" type="slidenum">
              <a:rPr lang="en-CA" smtClean="0"/>
              <a:t>‹#›</a:t>
            </a:fld>
            <a:endParaRPr lang="en-CA"/>
          </a:p>
        </p:txBody>
      </p:sp>
      <p:pic>
        <p:nvPicPr>
          <p:cNvPr id="10" name="Picture 9">
            <a:extLst>
              <a:ext uri="{FF2B5EF4-FFF2-40B4-BE49-F238E27FC236}">
                <a16:creationId xmlns:a16="http://schemas.microsoft.com/office/drawing/2014/main" id="{18E1056C-8AD5-4292-8191-6606AEFCC5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401287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DMIN background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45B41F-7620-4805-9706-B290E60021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3228"/>
          <a:stretch/>
        </p:blipFill>
        <p:spPr>
          <a:xfrm rot="10800000">
            <a:off x="2" y="907143"/>
            <a:ext cx="12191998" cy="5950857"/>
          </a:xfrm>
          <a:prstGeom prst="rect">
            <a:avLst/>
          </a:prstGeom>
        </p:spPr>
      </p:pic>
      <p:sp>
        <p:nvSpPr>
          <p:cNvPr id="8" name="Slide Number Placeholder 5">
            <a:extLst>
              <a:ext uri="{FF2B5EF4-FFF2-40B4-BE49-F238E27FC236}">
                <a16:creationId xmlns:a16="http://schemas.microsoft.com/office/drawing/2014/main" id="{60C4080E-272B-4FD0-83C7-808A0E1673F5}"/>
              </a:ext>
            </a:extLst>
          </p:cNvPr>
          <p:cNvSpPr>
            <a:spLocks noGrp="1"/>
          </p:cNvSpPr>
          <p:nvPr>
            <p:ph type="sldNum" sz="quarter" idx="12"/>
          </p:nvPr>
        </p:nvSpPr>
        <p:spPr>
          <a:xfrm>
            <a:off x="8610600" y="6356350"/>
            <a:ext cx="2743200" cy="365125"/>
          </a:xfrm>
        </p:spPr>
        <p:txBody>
          <a:bodyPr/>
          <a:lstStyle/>
          <a:p>
            <a:fld id="{7D0AB2B7-A222-44FF-B180-C8F0FD623967}" type="slidenum">
              <a:rPr lang="en-CA" smtClean="0"/>
              <a:t>‹#›</a:t>
            </a:fld>
            <a:endParaRPr lang="en-CA"/>
          </a:p>
        </p:txBody>
      </p:sp>
      <p:pic>
        <p:nvPicPr>
          <p:cNvPr id="10" name="Picture 9">
            <a:extLst>
              <a:ext uri="{FF2B5EF4-FFF2-40B4-BE49-F238E27FC236}">
                <a16:creationId xmlns:a16="http://schemas.microsoft.com/office/drawing/2014/main" id="{18E1056C-8AD5-4292-8191-6606AEFCC5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298962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MIN background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943F3C-317A-45A0-8388-4819F8CF7A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4630" r="50000"/>
          <a:stretch/>
        </p:blipFill>
        <p:spPr>
          <a:xfrm rot="10800000">
            <a:off x="6096000" y="0"/>
            <a:ext cx="6096000" cy="3797300"/>
          </a:xfrm>
          <a:prstGeom prst="rect">
            <a:avLst/>
          </a:prstGeom>
        </p:spPr>
      </p:pic>
      <p:sp>
        <p:nvSpPr>
          <p:cNvPr id="8" name="Slide Number Placeholder 5">
            <a:extLst>
              <a:ext uri="{FF2B5EF4-FFF2-40B4-BE49-F238E27FC236}">
                <a16:creationId xmlns:a16="http://schemas.microsoft.com/office/drawing/2014/main" id="{60C4080E-272B-4FD0-83C7-808A0E1673F5}"/>
              </a:ext>
            </a:extLst>
          </p:cNvPr>
          <p:cNvSpPr>
            <a:spLocks noGrp="1"/>
          </p:cNvSpPr>
          <p:nvPr>
            <p:ph type="sldNum" sz="quarter" idx="12"/>
          </p:nvPr>
        </p:nvSpPr>
        <p:spPr>
          <a:xfrm>
            <a:off x="8610600" y="6356350"/>
            <a:ext cx="2743200" cy="365125"/>
          </a:xfrm>
        </p:spPr>
        <p:txBody>
          <a:bodyPr/>
          <a:lstStyle/>
          <a:p>
            <a:fld id="{7D0AB2B7-A222-44FF-B180-C8F0FD623967}" type="slidenum">
              <a:rPr lang="en-CA" smtClean="0"/>
              <a:t>‹#›</a:t>
            </a:fld>
            <a:endParaRPr lang="en-CA"/>
          </a:p>
        </p:txBody>
      </p:sp>
      <p:pic>
        <p:nvPicPr>
          <p:cNvPr id="10" name="Picture 9">
            <a:extLst>
              <a:ext uri="{FF2B5EF4-FFF2-40B4-BE49-F238E27FC236}">
                <a16:creationId xmlns:a16="http://schemas.microsoft.com/office/drawing/2014/main" id="{18E1056C-8AD5-4292-8191-6606AEFCC5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200" y="6410351"/>
            <a:ext cx="3899984" cy="257121"/>
          </a:xfrm>
          <a:prstGeom prst="rect">
            <a:avLst/>
          </a:prstGeom>
        </p:spPr>
      </p:pic>
    </p:spTree>
    <p:extLst>
      <p:ext uri="{BB962C8B-B14F-4D97-AF65-F5344CB8AC3E}">
        <p14:creationId xmlns:p14="http://schemas.microsoft.com/office/powerpoint/2010/main" val="106585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17FBB-DB2F-4FBC-8F32-5E78E96BD6E3}"/>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B54D0D6-E8FA-4AF8-8F2D-CD2CD0B057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2DAEFAA8-0645-4E97-9A9B-C8DD260A4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7D0AB2B7-A222-44FF-B180-C8F0FD623967}" type="slidenum">
              <a:rPr lang="en-CA" smtClean="0"/>
              <a:pPr/>
              <a:t>‹#›</a:t>
            </a:fld>
            <a:endParaRPr lang="en-CA"/>
          </a:p>
        </p:txBody>
      </p:sp>
    </p:spTree>
    <p:extLst>
      <p:ext uri="{BB962C8B-B14F-4D97-AF65-F5344CB8AC3E}">
        <p14:creationId xmlns:p14="http://schemas.microsoft.com/office/powerpoint/2010/main" val="3789212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hyperlink" Target="https://www.healthcareexcellence.ca/media/gx4l3idd/rethinking-patient-safety.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org.uk/publications/the-measurement-and-monitoring-of-safety"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5.emf"/></Relationships>
</file>

<file path=ppt/slides/_rels/slide3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svg"/><Relationship Id="rId7"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AF1D81-A422-4CE1-9F5B-D82A545F26D7}"/>
              </a:ext>
            </a:extLst>
          </p:cNvPr>
          <p:cNvSpPr>
            <a:spLocks noGrp="1"/>
          </p:cNvSpPr>
          <p:nvPr>
            <p:ph type="title"/>
          </p:nvPr>
        </p:nvSpPr>
        <p:spPr>
          <a:xfrm>
            <a:off x="838200" y="2766218"/>
            <a:ext cx="7005034" cy="3016396"/>
          </a:xfrm>
        </p:spPr>
        <p:txBody>
          <a:bodyPr>
            <a:normAutofit fontScale="90000"/>
          </a:bodyPr>
          <a:lstStyle/>
          <a:p>
            <a:r>
              <a:rPr lang="en-GB" sz="6000" dirty="0"/>
              <a:t>Activity: Comic Strip Conversation</a:t>
            </a:r>
            <a:br>
              <a:rPr lang="en-GB" sz="6000" dirty="0"/>
            </a:br>
            <a:br>
              <a:rPr lang="en-GB" sz="4900" dirty="0">
                <a:latin typeface="+mn-lt"/>
              </a:rPr>
            </a:br>
            <a:r>
              <a:rPr lang="en-GB" sz="4900" kern="100" dirty="0">
                <a:effectLst/>
                <a:latin typeface="+mn-lt"/>
                <a:ea typeface="Aptos" panose="020B0004020202020204" pitchFamily="34" charset="0"/>
                <a:cs typeface="Times New Roman" panose="02020603050405020304" pitchFamily="18" charset="0"/>
              </a:rPr>
              <a:t>Reflecting</a:t>
            </a:r>
            <a:r>
              <a:rPr lang="en-GB" sz="4900" b="1" kern="100" dirty="0">
                <a:effectLst/>
                <a:latin typeface="+mn-lt"/>
                <a:ea typeface="Aptos" panose="020B0004020202020204" pitchFamily="34" charset="0"/>
                <a:cs typeface="Times New Roman" panose="02020603050405020304" pitchFamily="18" charset="0"/>
              </a:rPr>
              <a:t> on reliability by </a:t>
            </a:r>
            <a:r>
              <a:rPr lang="en-GB" sz="4900" kern="100" dirty="0">
                <a:latin typeface="+mn-lt"/>
                <a:cs typeface="Times New Roman" panose="02020603050405020304" pitchFamily="18" charset="0"/>
              </a:rPr>
              <a:t>reconciling</a:t>
            </a:r>
            <a:r>
              <a:rPr lang="en-GB" sz="4900" b="1" kern="100" dirty="0">
                <a:effectLst/>
                <a:latin typeface="+mn-lt"/>
                <a:ea typeface="Aptos" panose="020B0004020202020204" pitchFamily="34" charset="0"/>
                <a:cs typeface="Times New Roman" panose="02020603050405020304" pitchFamily="18" charset="0"/>
              </a:rPr>
              <a:t> </a:t>
            </a:r>
            <a:br>
              <a:rPr lang="en-GB" sz="4900" b="1" kern="100" dirty="0">
                <a:effectLst/>
                <a:latin typeface="+mn-lt"/>
                <a:ea typeface="Aptos" panose="020B0004020202020204" pitchFamily="34" charset="0"/>
                <a:cs typeface="Times New Roman" panose="02020603050405020304" pitchFamily="18" charset="0"/>
              </a:rPr>
            </a:br>
            <a:r>
              <a:rPr lang="en-GB" sz="4900" b="1" kern="100" dirty="0">
                <a:effectLst/>
                <a:latin typeface="+mn-lt"/>
                <a:ea typeface="Aptos" panose="020B0004020202020204" pitchFamily="34" charset="0"/>
                <a:cs typeface="Times New Roman" panose="02020603050405020304" pitchFamily="18" charset="0"/>
              </a:rPr>
              <a:t>“Work as Imagined” </a:t>
            </a:r>
            <a:br>
              <a:rPr lang="en-GB" sz="4900" b="1" kern="100" dirty="0">
                <a:effectLst/>
                <a:latin typeface="+mn-lt"/>
                <a:ea typeface="Aptos" panose="020B0004020202020204" pitchFamily="34" charset="0"/>
                <a:cs typeface="Times New Roman" panose="02020603050405020304" pitchFamily="18" charset="0"/>
              </a:rPr>
            </a:br>
            <a:r>
              <a:rPr lang="en-GB" sz="4900" b="1" kern="100" dirty="0">
                <a:effectLst/>
                <a:latin typeface="+mn-lt"/>
                <a:ea typeface="Aptos" panose="020B0004020202020204" pitchFamily="34" charset="0"/>
                <a:cs typeface="Times New Roman" panose="02020603050405020304" pitchFamily="18" charset="0"/>
              </a:rPr>
              <a:t>and “Work as Done”</a:t>
            </a:r>
            <a:br>
              <a:rPr lang="en-GB" sz="4900" kern="100" dirty="0">
                <a:effectLst/>
                <a:latin typeface="+mn-lt"/>
                <a:ea typeface="Aptos" panose="020B0004020202020204" pitchFamily="34" charset="0"/>
                <a:cs typeface="Times New Roman" panose="02020603050405020304" pitchFamily="18" charset="0"/>
              </a:rPr>
            </a:br>
            <a:endParaRPr lang="en-US" sz="4900" dirty="0">
              <a:latin typeface="+mn-lt"/>
            </a:endParaRPr>
          </a:p>
        </p:txBody>
      </p:sp>
    </p:spTree>
    <p:extLst>
      <p:ext uri="{BB962C8B-B14F-4D97-AF65-F5344CB8AC3E}">
        <p14:creationId xmlns:p14="http://schemas.microsoft.com/office/powerpoint/2010/main" val="862950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C0BF-2498-13D0-7950-5734A876358E}"/>
              </a:ext>
            </a:extLst>
          </p:cNvPr>
          <p:cNvSpPr>
            <a:spLocks noGrp="1"/>
          </p:cNvSpPr>
          <p:nvPr>
            <p:ph type="title"/>
          </p:nvPr>
        </p:nvSpPr>
        <p:spPr>
          <a:xfrm>
            <a:off x="725855" y="365125"/>
            <a:ext cx="10515600" cy="1325563"/>
          </a:xfrm>
        </p:spPr>
        <p:txBody>
          <a:bodyPr>
            <a:normAutofit/>
          </a:bodyPr>
          <a:lstStyle/>
          <a:p>
            <a:r>
              <a:rPr lang="en-US" dirty="0">
                <a:solidFill>
                  <a:schemeClr val="accent1"/>
                </a:solidFill>
              </a:rPr>
              <a:t>Do your measures of reliability contribute to a preoccupation with</a:t>
            </a:r>
          </a:p>
        </p:txBody>
      </p:sp>
      <p:sp>
        <p:nvSpPr>
          <p:cNvPr id="9" name="Content Placeholder 8">
            <a:extLst>
              <a:ext uri="{FF2B5EF4-FFF2-40B4-BE49-F238E27FC236}">
                <a16:creationId xmlns:a16="http://schemas.microsoft.com/office/drawing/2014/main" id="{F98C7B67-6E78-7055-FBE6-49F83F86416B}"/>
              </a:ext>
            </a:extLst>
          </p:cNvPr>
          <p:cNvSpPr>
            <a:spLocks noGrp="1"/>
          </p:cNvSpPr>
          <p:nvPr>
            <p:ph sz="half" idx="1"/>
          </p:nvPr>
        </p:nvSpPr>
        <p:spPr>
          <a:xfrm>
            <a:off x="1248931" y="1822498"/>
            <a:ext cx="3010240" cy="529516"/>
          </a:xfrm>
        </p:spPr>
        <p:txBody>
          <a:bodyPr>
            <a:normAutofit fontScale="92500"/>
          </a:bodyPr>
          <a:lstStyle/>
          <a:p>
            <a:pPr marL="0" indent="0" algn="ctr">
              <a:buNone/>
            </a:pPr>
            <a:r>
              <a:rPr lang="en-US"/>
              <a:t>the work of safety?</a:t>
            </a:r>
          </a:p>
        </p:txBody>
      </p:sp>
      <p:pic>
        <p:nvPicPr>
          <p:cNvPr id="1028" name="Picture 4" descr="Photograph showing a large stack of white paper documents clipped together with various coloured paperclips, including green, yellow, and brown. ">
            <a:extLst>
              <a:ext uri="{FF2B5EF4-FFF2-40B4-BE49-F238E27FC236}">
                <a16:creationId xmlns:a16="http://schemas.microsoft.com/office/drawing/2014/main" id="{C0F6E308-625B-4A52-D6D5-6F6F2201951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4496" t="1584" r="19320" b="1033"/>
          <a:stretch>
            <a:fillRect/>
          </a:stretch>
        </p:blipFill>
        <p:spPr bwMode="auto">
          <a:xfrm>
            <a:off x="829848" y="2427858"/>
            <a:ext cx="3906826" cy="3814557"/>
          </a:xfrm>
          <a:prstGeom prst="ellipse">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07E4535B-6FAA-CA41-767A-B149907FEFC2}"/>
              </a:ext>
            </a:extLst>
          </p:cNvPr>
          <p:cNvSpPr/>
          <p:nvPr/>
        </p:nvSpPr>
        <p:spPr>
          <a:xfrm>
            <a:off x="4439789" y="3687451"/>
            <a:ext cx="3452016" cy="646331"/>
          </a:xfrm>
          <a:prstGeom prst="rect">
            <a:avLst/>
          </a:prstGeom>
          <a:noFill/>
        </p:spPr>
        <p:txBody>
          <a:bodyPr wrap="square" lIns="91440" tIns="45720" rIns="91440" bIns="45720">
            <a:spAutoFit/>
          </a:bodyPr>
          <a:lstStyle/>
          <a:p>
            <a:pPr lvl="0" algn="ctr">
              <a:defRPr/>
            </a:pPr>
            <a:r>
              <a:rPr lang="en-US" sz="3600" b="1" dirty="0">
                <a:solidFill>
                  <a:schemeClr val="accent1"/>
                </a:solidFill>
              </a:rPr>
              <a:t>Instead of</a:t>
            </a:r>
            <a:endParaRPr kumimoji="0" lang="en-US" sz="3600" b="1" i="0" u="none" strike="noStrike" kern="1200" cap="none" spc="0" normalizeH="0" baseline="0" noProof="0" dirty="0">
              <a:ln w="6600">
                <a:solidFill>
                  <a:srgbClr val="02A8A5"/>
                </a:solidFill>
                <a:prstDash val="solid"/>
              </a:ln>
              <a:solidFill>
                <a:srgbClr val="3F358F"/>
              </a:solidFill>
              <a:effectLst>
                <a:outerShdw dist="38100" dir="2700000" algn="tl" rotWithShape="0">
                  <a:srgbClr val="02A8A5"/>
                </a:outerShdw>
              </a:effectLst>
              <a:uLnTx/>
              <a:uFillTx/>
              <a:latin typeface="Arial" panose="020B0604020202020204"/>
              <a:ea typeface="+mn-ea"/>
              <a:cs typeface="+mn-cs"/>
            </a:endParaRPr>
          </a:p>
        </p:txBody>
      </p:sp>
      <p:sp>
        <p:nvSpPr>
          <p:cNvPr id="7" name="Content Placeholder 6">
            <a:extLst>
              <a:ext uri="{FF2B5EF4-FFF2-40B4-BE49-F238E27FC236}">
                <a16:creationId xmlns:a16="http://schemas.microsoft.com/office/drawing/2014/main" id="{146E042E-9DBD-CE6E-2C3C-1D1569C67A5B}"/>
              </a:ext>
            </a:extLst>
          </p:cNvPr>
          <p:cNvSpPr>
            <a:spLocks noGrp="1"/>
          </p:cNvSpPr>
          <p:nvPr>
            <p:ph sz="half" idx="2"/>
          </p:nvPr>
        </p:nvSpPr>
        <p:spPr>
          <a:xfrm>
            <a:off x="7956784" y="1850920"/>
            <a:ext cx="3367345" cy="734694"/>
          </a:xfrm>
        </p:spPr>
        <p:txBody>
          <a:bodyPr>
            <a:normAutofit fontScale="92500"/>
          </a:bodyPr>
          <a:lstStyle/>
          <a:p>
            <a:pPr marL="0" indent="0" algn="ctr">
              <a:buNone/>
            </a:pPr>
            <a:r>
              <a:rPr lang="en-US" dirty="0"/>
              <a:t>the safety of work?</a:t>
            </a:r>
          </a:p>
        </p:txBody>
      </p:sp>
      <p:pic>
        <p:nvPicPr>
          <p:cNvPr id="1030" name="Picture 6" descr="Photograph showing a healthcare professional in a white coat holding hands with a seated person wearing a light pink sweater, representing feelings of safety.">
            <a:extLst>
              <a:ext uri="{FF2B5EF4-FFF2-40B4-BE49-F238E27FC236}">
                <a16:creationId xmlns:a16="http://schemas.microsoft.com/office/drawing/2014/main" id="{7C9B6D6C-43E4-EE25-4E04-88A59FFDA2B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0464" t="21689" r="16806" b="4051"/>
          <a:stretch>
            <a:fillRect/>
          </a:stretch>
        </p:blipFill>
        <p:spPr bwMode="auto">
          <a:xfrm>
            <a:off x="7594920" y="2423702"/>
            <a:ext cx="3906826" cy="3820160"/>
          </a:xfrm>
          <a:prstGeom prst="ellipse">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2EA39A7-9BB9-5BD8-F503-C62402CB12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6303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195A6-79B4-152E-2574-C411D0C29C7B}"/>
              </a:ext>
            </a:extLst>
          </p:cNvPr>
          <p:cNvSpPr>
            <a:spLocks noGrp="1"/>
          </p:cNvSpPr>
          <p:nvPr>
            <p:ph type="title" idx="4294967295"/>
          </p:nvPr>
        </p:nvSpPr>
        <p:spPr>
          <a:xfrm>
            <a:off x="671513" y="207963"/>
            <a:ext cx="10515600" cy="1325562"/>
          </a:xfrm>
        </p:spPr>
        <p:txBody>
          <a:bodyPr/>
          <a:lstStyle/>
          <a:p>
            <a:r>
              <a:rPr lang="en-US">
                <a:solidFill>
                  <a:schemeClr val="accent1"/>
                </a:solidFill>
              </a:rPr>
              <a:t>Dilemma</a:t>
            </a:r>
            <a:endParaRPr lang="en-CA">
              <a:solidFill>
                <a:schemeClr val="accent1"/>
              </a:solidFill>
            </a:endParaRPr>
          </a:p>
        </p:txBody>
      </p:sp>
      <p:sp>
        <p:nvSpPr>
          <p:cNvPr id="3" name="Content Placeholder 2">
            <a:extLst>
              <a:ext uri="{FF2B5EF4-FFF2-40B4-BE49-F238E27FC236}">
                <a16:creationId xmlns:a16="http://schemas.microsoft.com/office/drawing/2014/main" id="{FE9464B5-9E18-4038-5462-6F0F975FF873}"/>
              </a:ext>
            </a:extLst>
          </p:cNvPr>
          <p:cNvSpPr>
            <a:spLocks noGrp="1"/>
          </p:cNvSpPr>
          <p:nvPr>
            <p:ph idx="4294967295"/>
          </p:nvPr>
        </p:nvSpPr>
        <p:spPr>
          <a:xfrm>
            <a:off x="671513" y="1517651"/>
            <a:ext cx="5564187" cy="4514850"/>
          </a:xfrm>
        </p:spPr>
        <p:txBody>
          <a:bodyPr>
            <a:normAutofit/>
          </a:bodyPr>
          <a:lstStyle/>
          <a:p>
            <a:r>
              <a:rPr lang="en-US"/>
              <a:t>Reliability is critical to safety</a:t>
            </a:r>
          </a:p>
          <a:p>
            <a:endParaRPr lang="en-US"/>
          </a:p>
          <a:p>
            <a:pPr marL="0" indent="0" algn="ctr">
              <a:buNone/>
            </a:pPr>
            <a:r>
              <a:rPr lang="en-US" sz="3600" b="1">
                <a:solidFill>
                  <a:schemeClr val="accent1"/>
                </a:solidFill>
              </a:rPr>
              <a:t>BUT</a:t>
            </a:r>
          </a:p>
          <a:p>
            <a:pPr marL="0" indent="0">
              <a:buNone/>
            </a:pPr>
            <a:endParaRPr lang="en-US"/>
          </a:p>
          <a:p>
            <a:r>
              <a:rPr lang="en-US"/>
              <a:t>How do we improve our approach to </a:t>
            </a:r>
            <a:r>
              <a:rPr lang="en-US" b="1"/>
              <a:t>measuring and monitoring</a:t>
            </a:r>
            <a:r>
              <a:rPr lang="en-US" i="1"/>
              <a:t> </a:t>
            </a:r>
            <a:r>
              <a:rPr lang="en-US"/>
              <a:t>reliability?</a:t>
            </a:r>
          </a:p>
          <a:p>
            <a:r>
              <a:rPr lang="en-US"/>
              <a:t>How do we </a:t>
            </a:r>
            <a:r>
              <a:rPr lang="en-US" b="1" u="sng"/>
              <a:t>improve</a:t>
            </a:r>
            <a:r>
              <a:rPr lang="en-US"/>
              <a:t> reliability? </a:t>
            </a:r>
            <a:endParaRPr lang="en-CA"/>
          </a:p>
        </p:txBody>
      </p:sp>
      <p:pic>
        <p:nvPicPr>
          <p:cNvPr id="5" name="Picture 4">
            <a:extLst>
              <a:ext uri="{FF2B5EF4-FFF2-40B4-BE49-F238E27FC236}">
                <a16:creationId xmlns:a16="http://schemas.microsoft.com/office/drawing/2014/main" id="{0EF277CA-2C27-8C9B-62C3-761D6DB5E5D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39595" y="1086644"/>
            <a:ext cx="3668665" cy="5040313"/>
          </a:xfrm>
          <a:prstGeom prst="rect">
            <a:avLst/>
          </a:prstGeom>
        </p:spPr>
      </p:pic>
    </p:spTree>
    <p:extLst>
      <p:ext uri="{BB962C8B-B14F-4D97-AF65-F5344CB8AC3E}">
        <p14:creationId xmlns:p14="http://schemas.microsoft.com/office/powerpoint/2010/main" val="3728512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D8A9-E608-4AD5-A4B2-1BE98A0B8F02}"/>
              </a:ext>
            </a:extLst>
          </p:cNvPr>
          <p:cNvSpPr>
            <a:spLocks noGrp="1"/>
          </p:cNvSpPr>
          <p:nvPr>
            <p:ph type="title"/>
          </p:nvPr>
        </p:nvSpPr>
        <p:spPr>
          <a:xfrm>
            <a:off x="371475" y="493534"/>
            <a:ext cx="10982325" cy="1655782"/>
          </a:xfrm>
        </p:spPr>
        <p:txBody>
          <a:bodyPr>
            <a:normAutofit fontScale="90000"/>
          </a:bodyPr>
          <a:lstStyle/>
          <a:p>
            <a:r>
              <a:rPr lang="en-US">
                <a:solidFill>
                  <a:schemeClr val="accent1"/>
                </a:solidFill>
              </a:rPr>
              <a:t>Work as imagined vs. work as done</a:t>
            </a:r>
            <a:r>
              <a:rPr lang="en-US" b="0" i="0">
                <a:solidFill>
                  <a:schemeClr val="accent1"/>
                </a:solidFill>
                <a:effectLst/>
                <a:latin typeface="Roboto" panose="02000000000000000000" pitchFamily="2" charset="0"/>
              </a:rPr>
              <a:t>: </a:t>
            </a:r>
            <a:br>
              <a:rPr lang="en-US" b="0" i="0">
                <a:solidFill>
                  <a:schemeClr val="accent1"/>
                </a:solidFill>
                <a:effectLst/>
                <a:latin typeface="Roboto" panose="02000000000000000000" pitchFamily="2" charset="0"/>
              </a:rPr>
            </a:br>
            <a:r>
              <a:rPr lang="en-US" b="0" i="0">
                <a:solidFill>
                  <a:schemeClr val="accent1"/>
                </a:solidFill>
                <a:effectLst/>
                <a:latin typeface="Roboto" panose="02000000000000000000" pitchFamily="2" charset="0"/>
              </a:rPr>
              <a:t>MIND THE GAP</a:t>
            </a:r>
            <a:br>
              <a:rPr lang="en-US" b="0" i="0">
                <a:solidFill>
                  <a:schemeClr val="accent1"/>
                </a:solidFill>
                <a:effectLst/>
                <a:latin typeface="Roboto" panose="02000000000000000000" pitchFamily="2" charset="0"/>
              </a:rPr>
            </a:br>
            <a:endParaRPr lang="en-US">
              <a:solidFill>
                <a:schemeClr val="accent1"/>
              </a:solidFill>
            </a:endParaRPr>
          </a:p>
        </p:txBody>
      </p:sp>
      <p:pic>
        <p:nvPicPr>
          <p:cNvPr id="1026" name="Picture 2" descr="Diagram showing two overlapping circles labeled &quot;Work-as-Imagined&quot; in red and &quot;Work-as-Done&quot; in gray, with &quot;Work-as-Done&quot; being significantly larger. The diagram highlights the difference and limited overlap between planned work processes and actual work execution.">
            <a:extLst>
              <a:ext uri="{FF2B5EF4-FFF2-40B4-BE49-F238E27FC236}">
                <a16:creationId xmlns:a16="http://schemas.microsoft.com/office/drawing/2014/main" id="{6196D52F-53A3-4351-A76C-C13B0DBBFAC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475" y="1661580"/>
            <a:ext cx="4723765" cy="46737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tograph showing a train platform edge with &quot;MIND THE GAP&quot; painted in white letters above two yellow safety lines. ">
            <a:extLst>
              <a:ext uri="{FF2B5EF4-FFF2-40B4-BE49-F238E27FC236}">
                <a16:creationId xmlns:a16="http://schemas.microsoft.com/office/drawing/2014/main" id="{CA4CD8DE-EE0C-4951-965A-F717AB0E674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3350" r="14557" b="27906"/>
          <a:stretch>
            <a:fillRect/>
          </a:stretch>
        </p:blipFill>
        <p:spPr bwMode="auto">
          <a:xfrm>
            <a:off x="5895996" y="2269672"/>
            <a:ext cx="5095280" cy="3396852"/>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683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569CEB0-46FE-4DFA-A641-4351E11EEE13}"/>
              </a:ext>
            </a:extLst>
          </p:cNvPr>
          <p:cNvSpPr>
            <a:spLocks noGrp="1"/>
          </p:cNvSpPr>
          <p:nvPr>
            <p:ph type="title"/>
          </p:nvPr>
        </p:nvSpPr>
        <p:spPr>
          <a:xfrm>
            <a:off x="514462" y="57860"/>
            <a:ext cx="10515600" cy="1325563"/>
          </a:xfrm>
        </p:spPr>
        <p:txBody>
          <a:bodyPr/>
          <a:lstStyle/>
          <a:p>
            <a:r>
              <a:rPr lang="en-US">
                <a:solidFill>
                  <a:schemeClr val="accent1"/>
                </a:solidFill>
              </a:rPr>
              <a:t>Work as imagined and work as done</a:t>
            </a:r>
          </a:p>
        </p:txBody>
      </p:sp>
      <p:sp>
        <p:nvSpPr>
          <p:cNvPr id="11" name="TextBox 10">
            <a:extLst>
              <a:ext uri="{FF2B5EF4-FFF2-40B4-BE49-F238E27FC236}">
                <a16:creationId xmlns:a16="http://schemas.microsoft.com/office/drawing/2014/main" id="{D3DFD66C-7D36-4CD4-8D88-AA8881492485}"/>
              </a:ext>
            </a:extLst>
          </p:cNvPr>
          <p:cNvSpPr txBox="1"/>
          <p:nvPr/>
        </p:nvSpPr>
        <p:spPr>
          <a:xfrm>
            <a:off x="509965" y="2225964"/>
            <a:ext cx="2036617"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a:ea typeface="+mn-ea"/>
                <a:cs typeface="+mn-cs"/>
              </a:rPr>
              <a:t>The sharp end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a:ea typeface="+mn-ea"/>
                <a:cs typeface="+mn-cs"/>
              </a:rPr>
              <a:t>Work as done</a:t>
            </a:r>
          </a:p>
        </p:txBody>
      </p:sp>
      <p:pic>
        <p:nvPicPr>
          <p:cNvPr id="6" name="Picture 5" descr="Illustration showing a widening triangular timeline from left to right. At the narrow left end, an “actual workplace” scene depicts a patient in a bed with a healthcare provider nearby. Moving right, the triangle widens through labeled layers: “work management,” “department management,” “executive management,” and finally “authorities/regulators.” Along the bottom, time scales increase from “minutes–hours–days” to “weeks,” “months” and “years” at the regulator level, indicating increasing distance from frontline work to higher oversight.">
            <a:extLst>
              <a:ext uri="{FF2B5EF4-FFF2-40B4-BE49-F238E27FC236}">
                <a16:creationId xmlns:a16="http://schemas.microsoft.com/office/drawing/2014/main" id="{688B489E-5ABF-4A83-9AFA-9FDD6A05DE44}"/>
              </a:ext>
            </a:extLst>
          </p:cNvPr>
          <p:cNvPicPr>
            <a:picLocks noChangeAspect="1"/>
          </p:cNvPicPr>
          <p:nvPr/>
        </p:nvPicPr>
        <p:blipFill>
          <a:blip r:embed="rId3"/>
          <a:srcRect l="2254" r="3854"/>
          <a:stretch>
            <a:fillRect/>
          </a:stretch>
        </p:blipFill>
        <p:spPr>
          <a:xfrm>
            <a:off x="2400300" y="1235420"/>
            <a:ext cx="7576457" cy="4901938"/>
          </a:xfrm>
          <a:prstGeom prst="rect">
            <a:avLst/>
          </a:prstGeom>
        </p:spPr>
      </p:pic>
      <p:sp>
        <p:nvSpPr>
          <p:cNvPr id="10" name="TextBox 9">
            <a:extLst>
              <a:ext uri="{FF2B5EF4-FFF2-40B4-BE49-F238E27FC236}">
                <a16:creationId xmlns:a16="http://schemas.microsoft.com/office/drawing/2014/main" id="{8FB7CDF0-3A6D-43D0-A7EE-575A094DB04C}"/>
              </a:ext>
            </a:extLst>
          </p:cNvPr>
          <p:cNvSpPr txBox="1"/>
          <p:nvPr/>
        </p:nvSpPr>
        <p:spPr>
          <a:xfrm>
            <a:off x="10130672" y="2031747"/>
            <a:ext cx="1798781"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a:ea typeface="+mn-ea"/>
                <a:cs typeface="+mn-cs"/>
              </a:rPr>
              <a:t>The blunt end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a:ea typeface="+mn-ea"/>
                <a:cs typeface="+mn-cs"/>
              </a:rPr>
              <a:t>Work as imagined</a:t>
            </a:r>
          </a:p>
        </p:txBody>
      </p:sp>
      <p:sp>
        <p:nvSpPr>
          <p:cNvPr id="8" name="TextBox 7">
            <a:extLst>
              <a:ext uri="{FF2B5EF4-FFF2-40B4-BE49-F238E27FC236}">
                <a16:creationId xmlns:a16="http://schemas.microsoft.com/office/drawing/2014/main" id="{F26A4987-76F8-443A-90AA-D3F4FA04CFFF}"/>
              </a:ext>
            </a:extLst>
          </p:cNvPr>
          <p:cNvSpPr txBox="1"/>
          <p:nvPr/>
        </p:nvSpPr>
        <p:spPr>
          <a:xfrm>
            <a:off x="7278254" y="6308209"/>
            <a:ext cx="28524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[Hollnagel, 2015]</a:t>
            </a: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8C01D61F-9A90-42A8-A758-65A0A3204F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53101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B114-91D4-4067-9D03-26945293E534}"/>
              </a:ext>
            </a:extLst>
          </p:cNvPr>
          <p:cNvSpPr>
            <a:spLocks noGrp="1"/>
          </p:cNvSpPr>
          <p:nvPr>
            <p:ph type="title"/>
          </p:nvPr>
        </p:nvSpPr>
        <p:spPr/>
        <p:txBody>
          <a:bodyPr/>
          <a:lstStyle/>
          <a:p>
            <a:r>
              <a:rPr lang="en-US" dirty="0">
                <a:solidFill>
                  <a:schemeClr val="accent1"/>
                </a:solidFill>
              </a:rPr>
              <a:t>The blunt end tries to…</a:t>
            </a:r>
          </a:p>
        </p:txBody>
      </p:sp>
      <p:sp>
        <p:nvSpPr>
          <p:cNvPr id="4" name="Content Placeholder 3">
            <a:extLst>
              <a:ext uri="{FF2B5EF4-FFF2-40B4-BE49-F238E27FC236}">
                <a16:creationId xmlns:a16="http://schemas.microsoft.com/office/drawing/2014/main" id="{DF806CB5-8F6B-4939-A542-139D50C55542}"/>
              </a:ext>
            </a:extLst>
          </p:cNvPr>
          <p:cNvSpPr>
            <a:spLocks noGrp="1"/>
          </p:cNvSpPr>
          <p:nvPr>
            <p:ph idx="1"/>
          </p:nvPr>
        </p:nvSpPr>
        <p:spPr>
          <a:xfrm>
            <a:off x="958273" y="1690688"/>
            <a:ext cx="9746672" cy="4351338"/>
          </a:xfrm>
        </p:spPr>
        <p:txBody>
          <a:bodyPr>
            <a:noAutofit/>
          </a:bodyPr>
          <a:lstStyle/>
          <a:p>
            <a:pPr marL="0" indent="0">
              <a:buNone/>
            </a:pPr>
            <a:r>
              <a:rPr lang="en-US" sz="3200"/>
              <a:t>Shape, influence and nudge behavior</a:t>
            </a:r>
          </a:p>
          <a:p>
            <a:endParaRPr lang="en-US" sz="2400"/>
          </a:p>
          <a:p>
            <a:endParaRPr lang="en-US" sz="2400"/>
          </a:p>
        </p:txBody>
      </p:sp>
      <p:pic>
        <p:nvPicPr>
          <p:cNvPr id="7" name="Picture 6" descr="An illustration of two human profiles, one blue and one orange, facing each other with a line connecting their heads through overlapping circles, suggesting shared understanding. A glowing lightbulb above symbolizes shared understanding.">
            <a:extLst>
              <a:ext uri="{FF2B5EF4-FFF2-40B4-BE49-F238E27FC236}">
                <a16:creationId xmlns:a16="http://schemas.microsoft.com/office/drawing/2014/main" id="{D63B1149-4EAD-6B2D-C288-EA8CE554CD52}"/>
              </a:ext>
            </a:extLst>
          </p:cNvPr>
          <p:cNvPicPr>
            <a:picLocks noChangeAspect="1"/>
          </p:cNvPicPr>
          <p:nvPr/>
        </p:nvPicPr>
        <p:blipFill>
          <a:blip r:embed="rId3"/>
          <a:srcRect b="12863"/>
          <a:stretch>
            <a:fillRect/>
          </a:stretch>
        </p:blipFill>
        <p:spPr>
          <a:xfrm>
            <a:off x="2398453" y="1690689"/>
            <a:ext cx="6866312" cy="4351338"/>
          </a:xfrm>
          <a:prstGeom prst="rect">
            <a:avLst/>
          </a:prstGeom>
        </p:spPr>
      </p:pic>
      <p:sp>
        <p:nvSpPr>
          <p:cNvPr id="3" name="Slide Number Placeholder 2">
            <a:extLst>
              <a:ext uri="{FF2B5EF4-FFF2-40B4-BE49-F238E27FC236}">
                <a16:creationId xmlns:a16="http://schemas.microsoft.com/office/drawing/2014/main" id="{650BA620-E466-4F5A-9059-DD446A0CF8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26176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F806CB5-8F6B-4939-A542-139D50C55542}"/>
              </a:ext>
            </a:extLst>
          </p:cNvPr>
          <p:cNvSpPr>
            <a:spLocks noGrp="1"/>
          </p:cNvSpPr>
          <p:nvPr>
            <p:ph type="title" idx="4294967295"/>
          </p:nvPr>
        </p:nvSpPr>
        <p:spPr>
          <a:xfrm>
            <a:off x="620713" y="1385888"/>
            <a:ext cx="6505575" cy="3449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healthcare, those doing </a:t>
            </a:r>
          </a:p>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WORK AS IMAGINED have designed, instructed or encouraged a range of tools, techniques and methods to reduce harm to patients</a:t>
            </a:r>
            <a:endPar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6" name="Picture 5" descr="A photo of a tall, uneven stack of paper files and documents piled high. ">
            <a:extLst>
              <a:ext uri="{FF2B5EF4-FFF2-40B4-BE49-F238E27FC236}">
                <a16:creationId xmlns:a16="http://schemas.microsoft.com/office/drawing/2014/main" id="{A7D61172-1268-4B4A-AC9B-980979F84A78}"/>
              </a:ext>
            </a:extLst>
          </p:cNvPr>
          <p:cNvPicPr>
            <a:picLocks noChangeAspect="1"/>
          </p:cNvPicPr>
          <p:nvPr/>
        </p:nvPicPr>
        <p:blipFill>
          <a:blip r:embed="rId3"/>
          <a:stretch>
            <a:fillRect/>
          </a:stretch>
        </p:blipFill>
        <p:spPr>
          <a:xfrm>
            <a:off x="7435374" y="0"/>
            <a:ext cx="4913542" cy="6858000"/>
          </a:xfrm>
          <a:prstGeom prst="rect">
            <a:avLst/>
          </a:prstGeom>
        </p:spPr>
      </p:pic>
      <p:sp>
        <p:nvSpPr>
          <p:cNvPr id="3" name="Slide Number Placeholder 2">
            <a:extLst>
              <a:ext uri="{FF2B5EF4-FFF2-40B4-BE49-F238E27FC236}">
                <a16:creationId xmlns:a16="http://schemas.microsoft.com/office/drawing/2014/main" id="{650BA620-E466-4F5A-9059-DD446A0CF8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5417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41C842B-0FE5-46A3-A50E-3C026B5C22CC}"/>
              </a:ext>
            </a:extLst>
          </p:cNvPr>
          <p:cNvSpPr>
            <a:spLocks noGrp="1"/>
          </p:cNvSpPr>
          <p:nvPr>
            <p:ph type="title" idx="4294967295"/>
          </p:nvPr>
        </p:nvSpPr>
        <p:spPr>
          <a:xfrm>
            <a:off x="992188" y="1133475"/>
            <a:ext cx="5659437" cy="5038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en-US" sz="54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These methods and approaches appear perfectly logical, obvious, and feasible</a:t>
            </a:r>
            <a:endParaRPr kumimoji="0" lang="en-US" sz="54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650BA620-E466-4F5A-9059-DD446A0CF8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9F9EA780-7DE3-94C7-2765-2BEE9DDFE51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27140" y="809958"/>
            <a:ext cx="2961080" cy="4470347"/>
          </a:xfrm>
          <a:prstGeom prst="rect">
            <a:avLst/>
          </a:prstGeom>
        </p:spPr>
      </p:pic>
    </p:spTree>
    <p:extLst>
      <p:ext uri="{BB962C8B-B14F-4D97-AF65-F5344CB8AC3E}">
        <p14:creationId xmlns:p14="http://schemas.microsoft.com/office/powerpoint/2010/main" val="1565591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B114-91D4-4067-9D03-26945293E534}"/>
              </a:ext>
            </a:extLst>
          </p:cNvPr>
          <p:cNvSpPr>
            <a:spLocks noGrp="1"/>
          </p:cNvSpPr>
          <p:nvPr>
            <p:ph type="title"/>
          </p:nvPr>
        </p:nvSpPr>
        <p:spPr>
          <a:xfrm>
            <a:off x="514927" y="78047"/>
            <a:ext cx="10515600" cy="1325563"/>
          </a:xfrm>
        </p:spPr>
        <p:txBody>
          <a:bodyPr/>
          <a:lstStyle/>
          <a:p>
            <a:r>
              <a:rPr lang="en-US" dirty="0">
                <a:solidFill>
                  <a:schemeClr val="accent1"/>
                </a:solidFill>
              </a:rPr>
              <a:t>Meanwhile, at the point of care…</a:t>
            </a:r>
          </a:p>
        </p:txBody>
      </p:sp>
      <p:pic>
        <p:nvPicPr>
          <p:cNvPr id="6" name="Picture 5" descr="A dense, system-level flow diagram mapping patient movement through an emergency department and hospital system, with many interconnected boxes and arrows showing referrals, waiting lists, admissions, discharges, staffing, bed capacity, outpatient clinics, surgery, and day medicine. Red and blue arrows indicate feedback loops and interactions across emergency, inpatient, and outpatient care.">
            <a:extLst>
              <a:ext uri="{FF2B5EF4-FFF2-40B4-BE49-F238E27FC236}">
                <a16:creationId xmlns:a16="http://schemas.microsoft.com/office/drawing/2014/main" id="{EC8F4948-D279-4ACA-B72F-685C9FBEF310}"/>
              </a:ext>
            </a:extLst>
          </p:cNvPr>
          <p:cNvPicPr>
            <a:picLocks noChangeAspect="1"/>
          </p:cNvPicPr>
          <p:nvPr/>
        </p:nvPicPr>
        <p:blipFill>
          <a:blip r:embed="rId3"/>
          <a:stretch>
            <a:fillRect/>
          </a:stretch>
        </p:blipFill>
        <p:spPr>
          <a:xfrm>
            <a:off x="1662545" y="1464708"/>
            <a:ext cx="8220363" cy="4501627"/>
          </a:xfrm>
          <a:prstGeom prst="rect">
            <a:avLst/>
          </a:prstGeom>
        </p:spPr>
      </p:pic>
      <p:sp>
        <p:nvSpPr>
          <p:cNvPr id="4" name="TextBox 3">
            <a:extLst>
              <a:ext uri="{FF2B5EF4-FFF2-40B4-BE49-F238E27FC236}">
                <a16:creationId xmlns:a16="http://schemas.microsoft.com/office/drawing/2014/main" id="{1CB531E7-EAFA-0322-E126-0D0E85943446}"/>
              </a:ext>
            </a:extLst>
          </p:cNvPr>
          <p:cNvSpPr txBox="1"/>
          <p:nvPr/>
        </p:nvSpPr>
        <p:spPr>
          <a:xfrm>
            <a:off x="7843234" y="6027434"/>
            <a:ext cx="3953814" cy="307777"/>
          </a:xfrm>
          <a:prstGeom prst="rect">
            <a:avLst/>
          </a:prstGeom>
          <a:noFill/>
        </p:spPr>
        <p:txBody>
          <a:bodyPr wrap="square" rtlCol="0">
            <a:spAutoFit/>
          </a:bodyPr>
          <a:lstStyle/>
          <a:p>
            <a:r>
              <a:rPr lang="en-CA" sz="1400" dirty="0"/>
              <a:t>Braithwaite et al., 2017</a:t>
            </a:r>
          </a:p>
        </p:txBody>
      </p:sp>
      <p:sp>
        <p:nvSpPr>
          <p:cNvPr id="3" name="Slide Number Placeholder 2">
            <a:extLst>
              <a:ext uri="{FF2B5EF4-FFF2-40B4-BE49-F238E27FC236}">
                <a16:creationId xmlns:a16="http://schemas.microsoft.com/office/drawing/2014/main" id="{650BA620-E466-4F5A-9059-DD446A0CF8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3550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graph showing six healthcare professionals engaged in a tug-of-war, with three wearing white lab coats on one side and three in blue scrubs on the other. ">
            <a:extLst>
              <a:ext uri="{FF2B5EF4-FFF2-40B4-BE49-F238E27FC236}">
                <a16:creationId xmlns:a16="http://schemas.microsoft.com/office/drawing/2014/main" id="{CE81E8EE-FBE7-4434-924E-4465C6D10F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012" b="-6024"/>
          <a:stretch>
            <a:fillRect/>
          </a:stretch>
        </p:blipFill>
        <p:spPr>
          <a:xfrm>
            <a:off x="1572201" y="3114891"/>
            <a:ext cx="9047597" cy="2771560"/>
          </a:xfrm>
          <a:prstGeom prst="round2DiagRect">
            <a:avLst/>
          </a:prstGeom>
        </p:spPr>
      </p:pic>
      <p:sp>
        <p:nvSpPr>
          <p:cNvPr id="2" name="Title 1">
            <a:extLst>
              <a:ext uri="{FF2B5EF4-FFF2-40B4-BE49-F238E27FC236}">
                <a16:creationId xmlns:a16="http://schemas.microsoft.com/office/drawing/2014/main" id="{AF86B114-91D4-4067-9D03-26945293E534}"/>
              </a:ext>
            </a:extLst>
          </p:cNvPr>
          <p:cNvSpPr>
            <a:spLocks noGrp="1"/>
          </p:cNvSpPr>
          <p:nvPr>
            <p:ph type="title"/>
          </p:nvPr>
        </p:nvSpPr>
        <p:spPr>
          <a:xfrm>
            <a:off x="524740" y="704850"/>
            <a:ext cx="7038110" cy="2946952"/>
          </a:xfrm>
        </p:spPr>
        <p:txBody>
          <a:bodyPr>
            <a:normAutofit/>
          </a:bodyPr>
          <a:lstStyle/>
          <a:p>
            <a:r>
              <a:rPr lang="en-US" dirty="0">
                <a:solidFill>
                  <a:schemeClr val="accent1"/>
                </a:solidFill>
              </a:rPr>
              <a:t>Do your best to reconcile work as imagined and work as done</a:t>
            </a:r>
            <a:br>
              <a:rPr lang="en-US" dirty="0">
                <a:solidFill>
                  <a:schemeClr val="accent1"/>
                </a:solidFill>
              </a:rPr>
            </a:br>
            <a:endParaRPr lang="en-US" dirty="0">
              <a:solidFill>
                <a:schemeClr val="accent1"/>
              </a:solidFill>
            </a:endParaRPr>
          </a:p>
        </p:txBody>
      </p:sp>
      <p:sp>
        <p:nvSpPr>
          <p:cNvPr id="3" name="Slide Number Placeholder 2">
            <a:extLst>
              <a:ext uri="{FF2B5EF4-FFF2-40B4-BE49-F238E27FC236}">
                <a16:creationId xmlns:a16="http://schemas.microsoft.com/office/drawing/2014/main" id="{650BA620-E466-4F5A-9059-DD446A0CF8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AB2B7-A222-44FF-B180-C8F0FD623967}"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7716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26FFA-91D2-A704-6ECA-F6729C11B6BA}"/>
              </a:ext>
            </a:extLst>
          </p:cNvPr>
          <p:cNvSpPr>
            <a:spLocks noGrp="1"/>
          </p:cNvSpPr>
          <p:nvPr>
            <p:ph type="title" idx="4294967295"/>
          </p:nvPr>
        </p:nvSpPr>
        <p:spPr>
          <a:xfrm>
            <a:off x="367796" y="0"/>
            <a:ext cx="11061700" cy="1077913"/>
          </a:xfrm>
        </p:spPr>
        <p:txBody>
          <a:bodyPr>
            <a:normAutofit/>
          </a:bodyPr>
          <a:lstStyle/>
          <a:p>
            <a:pPr algn="ctr"/>
            <a:r>
              <a:rPr kumimoji="0" lang="en-GB" sz="4000" b="1" i="0" u="none" strike="noStrike" kern="1200" cap="none" spc="0" normalizeH="0" baseline="0" noProof="0">
                <a:ln>
                  <a:noFill/>
                </a:ln>
                <a:solidFill>
                  <a:srgbClr val="3F358F"/>
                </a:solidFill>
                <a:effectLst/>
                <a:uLnTx/>
                <a:uFillTx/>
                <a:latin typeface="Arial" panose="020B0604020202020204" pitchFamily="34" charset="0"/>
                <a:ea typeface="+mj-ea"/>
                <a:cs typeface="Arial" panose="020B0604020202020204" pitchFamily="34" charset="0"/>
              </a:rPr>
              <a:t>Activity: Comic strip </a:t>
            </a:r>
            <a:r>
              <a:rPr lang="en-GB" sz="4000">
                <a:solidFill>
                  <a:srgbClr val="3F358F"/>
                </a:solidFill>
              </a:rPr>
              <a:t>c</a:t>
            </a:r>
            <a:r>
              <a:rPr kumimoji="0" lang="en-GB" sz="4000" b="1" i="0" u="none" strike="noStrike" kern="1200" cap="none" spc="0" normalizeH="0" baseline="0" noProof="0" err="1">
                <a:ln>
                  <a:noFill/>
                </a:ln>
                <a:solidFill>
                  <a:srgbClr val="3F358F"/>
                </a:solidFill>
                <a:effectLst/>
                <a:uLnTx/>
                <a:uFillTx/>
                <a:latin typeface="Arial" panose="020B0604020202020204" pitchFamily="34" charset="0"/>
                <a:ea typeface="+mj-ea"/>
                <a:cs typeface="Arial" panose="020B0604020202020204" pitchFamily="34" charset="0"/>
              </a:rPr>
              <a:t>onversation</a:t>
            </a:r>
            <a:endParaRPr lang="en-CA" sz="4000"/>
          </a:p>
        </p:txBody>
      </p:sp>
      <p:sp>
        <p:nvSpPr>
          <p:cNvPr id="8" name="TextBox 7">
            <a:extLst>
              <a:ext uri="{FF2B5EF4-FFF2-40B4-BE49-F238E27FC236}">
                <a16:creationId xmlns:a16="http://schemas.microsoft.com/office/drawing/2014/main" id="{4918CE36-3F7A-02E2-B942-34D0D8C8B140}"/>
              </a:ext>
            </a:extLst>
          </p:cNvPr>
          <p:cNvSpPr txBox="1"/>
          <p:nvPr/>
        </p:nvSpPr>
        <p:spPr>
          <a:xfrm>
            <a:off x="1802297" y="4701092"/>
            <a:ext cx="7686261"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2800" b="1" i="0" u="none" strike="noStrike" kern="1200" cap="none" spc="0" normalizeH="0" baseline="0" noProof="0" dirty="0">
                <a:ln>
                  <a:noFill/>
                </a:ln>
                <a:solidFill>
                  <a:srgbClr val="3F358F"/>
                </a:solidFill>
                <a:effectLst/>
                <a:uLnTx/>
                <a:uFillTx/>
                <a:latin typeface="Arial" panose="020B0604020202020204" pitchFamily="34" charset="0"/>
                <a:ea typeface="+mn-ea"/>
                <a:cs typeface="Arial" panose="020B0604020202020204" pitchFamily="34" charset="0"/>
              </a:rPr>
            </a:br>
            <a:r>
              <a:rPr kumimoji="0" lang="en-GB" sz="2800" b="1" i="0" u="none" strike="noStrike" kern="1200" cap="none" spc="0" normalizeH="0" baseline="0" noProof="0" dirty="0">
                <a:ln>
                  <a:noFill/>
                </a:ln>
                <a:solidFill>
                  <a:srgbClr val="3F358F"/>
                </a:solidFill>
                <a:effectLst/>
                <a:uLnTx/>
                <a:uFillTx/>
                <a:latin typeface="Arial" panose="020B0604020202020204" pitchFamily="34" charset="0"/>
                <a:ea typeface="+mn-ea"/>
                <a:cs typeface="Arial" panose="020B0604020202020204" pitchFamily="34" charset="0"/>
              </a:rPr>
              <a:t>Recognizing and reconciling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3F358F"/>
                </a:solidFill>
                <a:latin typeface="Arial" panose="020B0604020202020204" pitchFamily="34" charset="0"/>
                <a:cs typeface="Arial" panose="020B0604020202020204" pitchFamily="34" charset="0"/>
              </a:rPr>
              <a:t>w</a:t>
            </a:r>
            <a:r>
              <a:rPr kumimoji="0" lang="en-GB" sz="2800" b="1" i="0" u="none" strike="noStrike" kern="1200" cap="none" spc="0" normalizeH="0" baseline="0" noProof="0" dirty="0">
                <a:ln>
                  <a:noFill/>
                </a:ln>
                <a:solidFill>
                  <a:srgbClr val="3F358F"/>
                </a:solidFill>
                <a:effectLst/>
                <a:uLnTx/>
                <a:uFillTx/>
                <a:latin typeface="Arial" panose="020B0604020202020204" pitchFamily="34" charset="0"/>
                <a:ea typeface="+mn-ea"/>
                <a:cs typeface="Arial" panose="020B0604020202020204" pitchFamily="34" charset="0"/>
              </a:rPr>
              <a:t>ork as imagined and </a:t>
            </a:r>
            <a:r>
              <a:rPr lang="en-GB" sz="2800" b="1" dirty="0">
                <a:solidFill>
                  <a:srgbClr val="3F358F"/>
                </a:solidFill>
                <a:latin typeface="Arial" panose="020B0604020202020204" pitchFamily="34" charset="0"/>
                <a:cs typeface="Arial" panose="020B0604020202020204" pitchFamily="34" charset="0"/>
              </a:rPr>
              <a:t>w</a:t>
            </a:r>
            <a:r>
              <a:rPr kumimoji="0" lang="en-GB" sz="2800" b="1" i="0" u="none" strike="noStrike" kern="1200" cap="none" spc="0" normalizeH="0" baseline="0" noProof="0" dirty="0">
                <a:ln>
                  <a:noFill/>
                </a:ln>
                <a:solidFill>
                  <a:srgbClr val="3F358F"/>
                </a:solidFill>
                <a:effectLst/>
                <a:uLnTx/>
                <a:uFillTx/>
                <a:latin typeface="Arial" panose="020B0604020202020204" pitchFamily="34" charset="0"/>
                <a:ea typeface="+mn-ea"/>
                <a:cs typeface="Arial" panose="020B0604020202020204" pitchFamily="34" charset="0"/>
              </a:rPr>
              <a:t>ork as done</a:t>
            </a:r>
            <a:endParaRPr kumimoji="0" lang="en-CA"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3" name="Content Placeholder 7" descr="Comic strip illustration showing hand hygiene compliance during patient care. Stick figures depict staff discussing hand hygiene, an empty hand sanitizer dispenser and a patient calling for help, highlighting challenges  related to maintaining hygiene protocols.">
            <a:extLst>
              <a:ext uri="{FF2B5EF4-FFF2-40B4-BE49-F238E27FC236}">
                <a16:creationId xmlns:a16="http://schemas.microsoft.com/office/drawing/2014/main" id="{B09BC336-4D7C-4A16-A05A-38211E84FC08}"/>
              </a:ext>
            </a:extLst>
          </p:cNvPr>
          <p:cNvPicPr>
            <a:picLocks noChangeAspect="1"/>
          </p:cNvPicPr>
          <p:nvPr/>
        </p:nvPicPr>
        <p:blipFill>
          <a:blip r:embed="rId3" cstate="screen">
            <a:extLst>
              <a:ext uri="{28A0092B-C50C-407E-A947-70E740481C1C}">
                <a14:useLocalDpi xmlns:a14="http://schemas.microsoft.com/office/drawing/2010/main"/>
              </a:ext>
            </a:extLst>
          </a:blip>
          <a:srcRect t="1133" b="1133"/>
          <a:stretch/>
        </p:blipFill>
        <p:spPr>
          <a:xfrm>
            <a:off x="2703442" y="1305386"/>
            <a:ext cx="5685183" cy="3704215"/>
          </a:xfrm>
          <a:prstGeom prst="rect">
            <a:avLst/>
          </a:prstGeom>
        </p:spPr>
      </p:pic>
    </p:spTree>
    <p:extLst>
      <p:ext uri="{BB962C8B-B14F-4D97-AF65-F5344CB8AC3E}">
        <p14:creationId xmlns:p14="http://schemas.microsoft.com/office/powerpoint/2010/main" val="62426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ic of two discussions guides for patient safety. Image text: Rethinking Patient Safety. A discussion Guide for Patients, Healthcare Providers, and Leaders">
            <a:extLst>
              <a:ext uri="{FF2B5EF4-FFF2-40B4-BE49-F238E27FC236}">
                <a16:creationId xmlns:a16="http://schemas.microsoft.com/office/drawing/2014/main" id="{27171A69-4119-A19B-6FD9-A81E2D3A3721}"/>
              </a:ext>
            </a:extLst>
          </p:cNvPr>
          <p:cNvPicPr>
            <a:picLocks noChangeAspect="1"/>
          </p:cNvPicPr>
          <p:nvPr/>
        </p:nvPicPr>
        <p:blipFill>
          <a:blip r:embed="rId3"/>
          <a:stretch>
            <a:fillRect/>
          </a:stretch>
        </p:blipFill>
        <p:spPr>
          <a:xfrm>
            <a:off x="-86206" y="-48491"/>
            <a:ext cx="12364412" cy="6954982"/>
          </a:xfrm>
          <a:prstGeom prst="rect">
            <a:avLst/>
          </a:prstGeom>
        </p:spPr>
      </p:pic>
      <p:sp>
        <p:nvSpPr>
          <p:cNvPr id="3" name="Title 2">
            <a:extLst>
              <a:ext uri="{FF2B5EF4-FFF2-40B4-BE49-F238E27FC236}">
                <a16:creationId xmlns:a16="http://schemas.microsoft.com/office/drawing/2014/main" id="{8B9CF02C-D212-4292-AC61-70A20178DC6D}"/>
              </a:ext>
            </a:extLst>
          </p:cNvPr>
          <p:cNvSpPr txBox="1">
            <a:spLocks noGrp="1"/>
          </p:cNvSpPr>
          <p:nvPr>
            <p:ph type="title" idx="4294967295"/>
          </p:nvPr>
        </p:nvSpPr>
        <p:spPr>
          <a:xfrm>
            <a:off x="150312" y="187890"/>
            <a:ext cx="3757809"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mn-lt"/>
                <a:ea typeface="+mn-ea"/>
                <a:cs typeface="+mn-cs"/>
                <a:hlinkClick r:id="rId4">
                  <a:extLst>
                    <a:ext uri="{A12FA001-AC4F-418D-AE19-62706E023703}">
                      <ahyp:hlinkClr xmlns:ahyp="http://schemas.microsoft.com/office/drawing/2018/hyperlinkcolor" val="tx"/>
                    </a:ext>
                  </a:extLst>
                </a:hlinkClick>
              </a:rPr>
              <a:t>Rethinking Patient Safety (healthcareexcellence.ca)</a:t>
            </a:r>
            <a:endParaRPr kumimoji="0" lang="en-CA" sz="1200" b="0" i="0" u="none" strike="noStrike" kern="1200" cap="none" spc="0" normalizeH="0" baseline="0" noProof="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5903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AA55-E62E-96E4-9AB9-16831BC56C7F}"/>
              </a:ext>
            </a:extLst>
          </p:cNvPr>
          <p:cNvSpPr>
            <a:spLocks noGrp="1"/>
          </p:cNvSpPr>
          <p:nvPr>
            <p:ph type="title" idx="4294967295"/>
          </p:nvPr>
        </p:nvSpPr>
        <p:spPr>
          <a:xfrm>
            <a:off x="849086" y="273050"/>
            <a:ext cx="11063288" cy="1077913"/>
          </a:xfrm>
        </p:spPr>
        <p:txBody>
          <a:bodyPr/>
          <a:lstStyle/>
          <a:p>
            <a:r>
              <a:rPr lang="en-US">
                <a:solidFill>
                  <a:schemeClr val="accent1"/>
                </a:solidFill>
              </a:rPr>
              <a:t>What is a comic strip conversation?</a:t>
            </a:r>
            <a:endParaRPr lang="en-CA">
              <a:solidFill>
                <a:schemeClr val="accent1"/>
              </a:solidFill>
            </a:endParaRPr>
          </a:p>
        </p:txBody>
      </p:sp>
      <p:sp>
        <p:nvSpPr>
          <p:cNvPr id="3" name="Content Placeholder 2">
            <a:extLst>
              <a:ext uri="{FF2B5EF4-FFF2-40B4-BE49-F238E27FC236}">
                <a16:creationId xmlns:a16="http://schemas.microsoft.com/office/drawing/2014/main" id="{FD2A360A-7A16-16F5-76B4-D75B55A623E3}"/>
              </a:ext>
            </a:extLst>
          </p:cNvPr>
          <p:cNvSpPr>
            <a:spLocks noGrp="1"/>
          </p:cNvSpPr>
          <p:nvPr>
            <p:ph idx="4294967295"/>
          </p:nvPr>
        </p:nvSpPr>
        <p:spPr>
          <a:xfrm>
            <a:off x="1128713" y="1673225"/>
            <a:ext cx="9082087" cy="4233863"/>
          </a:xfrm>
        </p:spPr>
        <p:txBody>
          <a:bodyPr/>
          <a:lstStyle/>
          <a:p>
            <a:r>
              <a:rPr lang="en-US"/>
              <a:t>An approach to visually tell a story </a:t>
            </a:r>
          </a:p>
          <a:p>
            <a:r>
              <a:rPr lang="en-US"/>
              <a:t>We will be using this approach to tell our story </a:t>
            </a:r>
            <a:br>
              <a:rPr lang="en-US"/>
            </a:br>
            <a:r>
              <a:rPr lang="en-US"/>
              <a:t>and capture insights into:</a:t>
            </a:r>
          </a:p>
          <a:p>
            <a:pPr lvl="1"/>
            <a:r>
              <a:rPr lang="en-US"/>
              <a:t>work as imagined</a:t>
            </a:r>
          </a:p>
          <a:p>
            <a:pPr lvl="1"/>
            <a:r>
              <a:rPr lang="en-US"/>
              <a:t>work as done </a:t>
            </a:r>
          </a:p>
          <a:p>
            <a:r>
              <a:rPr lang="en-US"/>
              <a:t>The comic strips we create will serve as the foundation for reflection and discussion between the two groups.</a:t>
            </a:r>
            <a:endParaRPr lang="en-CA"/>
          </a:p>
        </p:txBody>
      </p:sp>
    </p:spTree>
    <p:extLst>
      <p:ext uri="{BB962C8B-B14F-4D97-AF65-F5344CB8AC3E}">
        <p14:creationId xmlns:p14="http://schemas.microsoft.com/office/powerpoint/2010/main" val="1364960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EC538-318B-17A0-387C-22464BB3D2AE}"/>
              </a:ext>
            </a:extLst>
          </p:cNvPr>
          <p:cNvSpPr>
            <a:spLocks noGrp="1"/>
          </p:cNvSpPr>
          <p:nvPr>
            <p:ph type="title"/>
          </p:nvPr>
        </p:nvSpPr>
        <p:spPr/>
        <p:txBody>
          <a:bodyPr/>
          <a:lstStyle/>
          <a:p>
            <a:r>
              <a:rPr lang="en-US" sz="3500">
                <a:solidFill>
                  <a:schemeClr val="accent1"/>
                </a:solidFill>
              </a:rPr>
              <a:t>Example: Comic strip conversation </a:t>
            </a:r>
            <a:br>
              <a:rPr lang="en-US" sz="3500">
                <a:solidFill>
                  <a:schemeClr val="accent1"/>
                </a:solidFill>
              </a:rPr>
            </a:br>
            <a:r>
              <a:rPr lang="en-US" sz="3500">
                <a:solidFill>
                  <a:schemeClr val="accent1"/>
                </a:solidFill>
              </a:rPr>
              <a:t>about hand hygiene compliance</a:t>
            </a:r>
            <a:endParaRPr lang="en-CA" sz="3500">
              <a:solidFill>
                <a:schemeClr val="accent1"/>
              </a:solidFill>
            </a:endParaRPr>
          </a:p>
        </p:txBody>
      </p:sp>
      <p:sp>
        <p:nvSpPr>
          <p:cNvPr id="3" name="Text Placeholder 2">
            <a:extLst>
              <a:ext uri="{FF2B5EF4-FFF2-40B4-BE49-F238E27FC236}">
                <a16:creationId xmlns:a16="http://schemas.microsoft.com/office/drawing/2014/main" id="{ECCC556F-AA2E-32B8-FA9C-01ABA0B45977}"/>
              </a:ext>
            </a:extLst>
          </p:cNvPr>
          <p:cNvSpPr>
            <a:spLocks noGrp="1"/>
          </p:cNvSpPr>
          <p:nvPr>
            <p:ph type="body" idx="1"/>
          </p:nvPr>
        </p:nvSpPr>
        <p:spPr/>
        <p:txBody>
          <a:bodyPr/>
          <a:lstStyle/>
          <a:p>
            <a:r>
              <a:rPr lang="en-US"/>
              <a:t>Work as imagined</a:t>
            </a:r>
            <a:endParaRPr lang="en-CA"/>
          </a:p>
        </p:txBody>
      </p:sp>
      <p:sp>
        <p:nvSpPr>
          <p:cNvPr id="5" name="Text Placeholder 4">
            <a:extLst>
              <a:ext uri="{FF2B5EF4-FFF2-40B4-BE49-F238E27FC236}">
                <a16:creationId xmlns:a16="http://schemas.microsoft.com/office/drawing/2014/main" id="{BD274164-D274-92E3-4E21-10EE1EE64C1B}"/>
              </a:ext>
            </a:extLst>
          </p:cNvPr>
          <p:cNvSpPr>
            <a:spLocks noGrp="1"/>
          </p:cNvSpPr>
          <p:nvPr>
            <p:ph type="body" sz="quarter" idx="3"/>
          </p:nvPr>
        </p:nvSpPr>
        <p:spPr/>
        <p:txBody>
          <a:bodyPr/>
          <a:lstStyle/>
          <a:p>
            <a:r>
              <a:rPr lang="en-US"/>
              <a:t>Work as done</a:t>
            </a:r>
            <a:endParaRPr lang="en-CA"/>
          </a:p>
        </p:txBody>
      </p:sp>
      <p:pic>
        <p:nvPicPr>
          <p:cNvPr id="7" name="Content Placeholder 6" descr="A comic strip illustration showing idealized work scenario focused on hand hygiene compliance. It features two stick figures near a patient room door, with one holding a quality report showing hand hygiene compliance and a hand sanitizer dispenser labeled as the preferred cleaning method, alongside a checklist of hand hygiene moments.">
            <a:extLst>
              <a:ext uri="{FF2B5EF4-FFF2-40B4-BE49-F238E27FC236}">
                <a16:creationId xmlns:a16="http://schemas.microsoft.com/office/drawing/2014/main" id="{9EE017DC-32ED-20D3-0F31-4D833AF847C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p:blipFill>
        <p:spPr>
          <a:xfrm>
            <a:off x="839788" y="2572626"/>
            <a:ext cx="5157787" cy="3549485"/>
          </a:xfrm>
          <a:prstGeom prst="rect">
            <a:avLst/>
          </a:prstGeom>
        </p:spPr>
      </p:pic>
      <p:pic>
        <p:nvPicPr>
          <p:cNvPr id="8" name="Content Placeholder 7" descr="Comic strip illustration showing hand hygiene compliance during patient care. Stick figures depict staff discussing hand hygiene, an empty hand sanitizer dispenser and a patient calling for help, highlighting challenges  related to maintaining hygiene protocols.">
            <a:extLst>
              <a:ext uri="{FF2B5EF4-FFF2-40B4-BE49-F238E27FC236}">
                <a16:creationId xmlns:a16="http://schemas.microsoft.com/office/drawing/2014/main" id="{1DC30857-D26C-0825-6328-0D665C65CB21}"/>
              </a:ext>
            </a:extLst>
          </p:cNvPr>
          <p:cNvPicPr>
            <a:picLocks noGrp="1" noChangeAspect="1"/>
          </p:cNvPicPr>
          <p:nvPr>
            <p:ph sz="quarter" idx="4"/>
          </p:nvPr>
        </p:nvPicPr>
        <p:blipFill>
          <a:blip r:embed="rId4" cstate="screen">
            <a:extLst>
              <a:ext uri="{28A0092B-C50C-407E-A947-70E740481C1C}">
                <a14:useLocalDpi xmlns:a14="http://schemas.microsoft.com/office/drawing/2010/main"/>
              </a:ext>
            </a:extLst>
          </a:blip>
          <a:srcRect/>
          <a:stretch/>
        </p:blipFill>
        <p:spPr>
          <a:xfrm>
            <a:off x="6282190" y="2505075"/>
            <a:ext cx="4963208" cy="3684588"/>
          </a:xfrm>
          <a:prstGeom prst="rect">
            <a:avLst/>
          </a:prstGeom>
        </p:spPr>
      </p:pic>
    </p:spTree>
    <p:extLst>
      <p:ext uri="{BB962C8B-B14F-4D97-AF65-F5344CB8AC3E}">
        <p14:creationId xmlns:p14="http://schemas.microsoft.com/office/powerpoint/2010/main" val="3873504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E9716-52B1-B03B-F731-B21EE884BA21}"/>
              </a:ext>
            </a:extLst>
          </p:cNvPr>
          <p:cNvSpPr>
            <a:spLocks noGrp="1"/>
          </p:cNvSpPr>
          <p:nvPr>
            <p:ph type="title" idx="4294967295"/>
          </p:nvPr>
        </p:nvSpPr>
        <p:spPr>
          <a:xfrm>
            <a:off x="704171" y="736600"/>
            <a:ext cx="11063287" cy="1076325"/>
          </a:xfrm>
        </p:spPr>
        <p:txBody>
          <a:bodyPr/>
          <a:lstStyle/>
          <a:p>
            <a:r>
              <a:rPr lang="en-US">
                <a:solidFill>
                  <a:schemeClr val="accent1"/>
                </a:solidFill>
              </a:rPr>
              <a:t>Why have a comic strip conversation</a:t>
            </a:r>
            <a:endParaRPr lang="en-CA">
              <a:solidFill>
                <a:schemeClr val="accent1"/>
              </a:solidFill>
            </a:endParaRPr>
          </a:p>
        </p:txBody>
      </p:sp>
      <p:sp>
        <p:nvSpPr>
          <p:cNvPr id="3" name="Content Placeholder 2">
            <a:extLst>
              <a:ext uri="{FF2B5EF4-FFF2-40B4-BE49-F238E27FC236}">
                <a16:creationId xmlns:a16="http://schemas.microsoft.com/office/drawing/2014/main" id="{2FE701B3-37D3-F7F7-599B-179F7DDCEA42}"/>
              </a:ext>
            </a:extLst>
          </p:cNvPr>
          <p:cNvSpPr>
            <a:spLocks noGrp="1"/>
          </p:cNvSpPr>
          <p:nvPr>
            <p:ph idx="4294967295"/>
          </p:nvPr>
        </p:nvSpPr>
        <p:spPr>
          <a:xfrm>
            <a:off x="704172" y="1901825"/>
            <a:ext cx="9112928" cy="4233863"/>
          </a:xfrm>
        </p:spPr>
        <p:txBody>
          <a:bodyPr/>
          <a:lstStyle/>
          <a:p>
            <a:r>
              <a:rPr lang="en-GB"/>
              <a:t>The activity supports those who manage care and those who deliver care to: </a:t>
            </a:r>
          </a:p>
          <a:p>
            <a:pPr lvl="1"/>
            <a:r>
              <a:rPr lang="en-GB"/>
              <a:t>uncover and reflect on the gaps between work as imagined and work as done</a:t>
            </a:r>
            <a:endParaRPr lang="en-CA"/>
          </a:p>
          <a:p>
            <a:pPr lvl="1"/>
            <a:r>
              <a:rPr lang="en-GB"/>
              <a:t>discuss potential unintended consequences surrounding efforts of ensuring reliability (see to slides 6–10)</a:t>
            </a:r>
            <a:endParaRPr lang="en-CA"/>
          </a:p>
          <a:p>
            <a:pPr lvl="1"/>
            <a:r>
              <a:rPr lang="en-GB"/>
              <a:t>work towards bridging the gap between work as imagined and work as done</a:t>
            </a:r>
            <a:endParaRPr lang="en-CA"/>
          </a:p>
          <a:p>
            <a:pPr lvl="1"/>
            <a:r>
              <a:rPr lang="en-GB"/>
              <a:t>move beyond compliance-driven safety strategies toward more meaningful solutions</a:t>
            </a:r>
            <a:endParaRPr lang="en-CA"/>
          </a:p>
          <a:p>
            <a:pPr marL="0" indent="0">
              <a:buNone/>
            </a:pPr>
            <a:endParaRPr lang="en-CA"/>
          </a:p>
        </p:txBody>
      </p:sp>
    </p:spTree>
    <p:extLst>
      <p:ext uri="{BB962C8B-B14F-4D97-AF65-F5344CB8AC3E}">
        <p14:creationId xmlns:p14="http://schemas.microsoft.com/office/powerpoint/2010/main" val="3348830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0D3D-D180-C848-D4AB-683D2E72FE5A}"/>
              </a:ext>
            </a:extLst>
          </p:cNvPr>
          <p:cNvSpPr>
            <a:spLocks noGrp="1"/>
          </p:cNvSpPr>
          <p:nvPr>
            <p:ph type="title"/>
          </p:nvPr>
        </p:nvSpPr>
        <p:spPr/>
        <p:txBody>
          <a:bodyPr/>
          <a:lstStyle/>
          <a:p>
            <a:r>
              <a:rPr lang="en-US" sz="3500">
                <a:solidFill>
                  <a:schemeClr val="accent1"/>
                </a:solidFill>
              </a:rPr>
              <a:t>Select or describe the healthcare process</a:t>
            </a:r>
            <a:endParaRPr lang="en-CA" sz="3500">
              <a:solidFill>
                <a:schemeClr val="accent1"/>
              </a:solidFill>
            </a:endParaRPr>
          </a:p>
        </p:txBody>
      </p:sp>
      <p:sp>
        <p:nvSpPr>
          <p:cNvPr id="3" name="Content Placeholder 2">
            <a:extLst>
              <a:ext uri="{FF2B5EF4-FFF2-40B4-BE49-F238E27FC236}">
                <a16:creationId xmlns:a16="http://schemas.microsoft.com/office/drawing/2014/main" id="{79B95E98-6A2A-59FF-221E-0E6D77022270}"/>
              </a:ext>
            </a:extLst>
          </p:cNvPr>
          <p:cNvSpPr>
            <a:spLocks noGrp="1"/>
          </p:cNvSpPr>
          <p:nvPr>
            <p:ph sz="half" idx="1"/>
          </p:nvPr>
        </p:nvSpPr>
        <p:spPr/>
        <p:txBody>
          <a:bodyPr>
            <a:normAutofit/>
          </a:bodyPr>
          <a:lstStyle/>
          <a:p>
            <a:r>
              <a:rPr lang="en-GB">
                <a:effectLst/>
                <a:latin typeface="Aptos" panose="020B0004020202020204" pitchFamily="34" charset="0"/>
                <a:ea typeface="Aptos" panose="020B0004020202020204" pitchFamily="34" charset="0"/>
                <a:cs typeface="Times New Roman" panose="02020603050405020304" pitchFamily="18" charset="0"/>
              </a:rPr>
              <a:t>If you have pre-selected a specific policy or process to focus your discussion on, use this slide and time to introduce it to the participants.</a:t>
            </a:r>
            <a:endParaRPr lang="en-CA"/>
          </a:p>
        </p:txBody>
      </p:sp>
      <p:sp>
        <p:nvSpPr>
          <p:cNvPr id="4" name="Content Placeholder 3">
            <a:extLst>
              <a:ext uri="{FF2B5EF4-FFF2-40B4-BE49-F238E27FC236}">
                <a16:creationId xmlns:a16="http://schemas.microsoft.com/office/drawing/2014/main" id="{33261D1D-0341-166B-73B5-44D01E036A82}"/>
              </a:ext>
            </a:extLst>
          </p:cNvPr>
          <p:cNvSpPr>
            <a:spLocks noGrp="1"/>
          </p:cNvSpPr>
          <p:nvPr>
            <p:ph sz="half" idx="2"/>
          </p:nvPr>
        </p:nvSpPr>
        <p:spPr/>
        <p:txBody>
          <a:bodyPr>
            <a:normAutofit/>
          </a:bodyPr>
          <a:lstStyle/>
          <a:p>
            <a:r>
              <a:rPr lang="en-GB">
                <a:latin typeface="Aptos" panose="020B0004020202020204" pitchFamily="34" charset="0"/>
                <a:cs typeface="Times New Roman" panose="02020603050405020304" pitchFamily="18" charset="0"/>
              </a:rPr>
              <a:t>If you opted to let participants select their own policy or process, give them time </a:t>
            </a:r>
            <a:br>
              <a:rPr lang="en-GB">
                <a:latin typeface="Aptos" panose="020B0004020202020204" pitchFamily="34" charset="0"/>
                <a:cs typeface="Times New Roman" panose="02020603050405020304" pitchFamily="18" charset="0"/>
              </a:rPr>
            </a:br>
            <a:r>
              <a:rPr lang="en-GB">
                <a:latin typeface="Aptos" panose="020B0004020202020204" pitchFamily="34" charset="0"/>
                <a:cs typeface="Times New Roman" panose="02020603050405020304" pitchFamily="18" charset="0"/>
              </a:rPr>
              <a:t>to discuss options and </a:t>
            </a:r>
            <a:br>
              <a:rPr lang="en-GB">
                <a:latin typeface="Aptos" panose="020B0004020202020204" pitchFamily="34" charset="0"/>
                <a:cs typeface="Times New Roman" panose="02020603050405020304" pitchFamily="18" charset="0"/>
              </a:rPr>
            </a:br>
            <a:r>
              <a:rPr lang="en-GB">
                <a:latin typeface="Aptos" panose="020B0004020202020204" pitchFamily="34" charset="0"/>
                <a:cs typeface="Times New Roman" panose="02020603050405020304" pitchFamily="18" charset="0"/>
              </a:rPr>
              <a:t>select one. </a:t>
            </a:r>
          </a:p>
          <a:p>
            <a:r>
              <a:rPr lang="en-GB">
                <a:latin typeface="Aptos" panose="020B0004020202020204" pitchFamily="34" charset="0"/>
                <a:cs typeface="Times New Roman" panose="02020603050405020304" pitchFamily="18" charset="0"/>
              </a:rPr>
              <a:t>Use this slide to include some examples for them to consider.</a:t>
            </a:r>
            <a:endParaRPr lang="en-CA">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12406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58F006-C342-47E9-9B94-5D709D013078}"/>
              </a:ext>
            </a:extLst>
          </p:cNvPr>
          <p:cNvSpPr>
            <a:spLocks noGrp="1"/>
          </p:cNvSpPr>
          <p:nvPr>
            <p:ph type="title" idx="4294967295"/>
          </p:nvPr>
        </p:nvSpPr>
        <p:spPr>
          <a:xfrm>
            <a:off x="311150" y="921203"/>
            <a:ext cx="10440988" cy="804863"/>
          </a:xfrm>
        </p:spPr>
        <p:txBody>
          <a:bodyPr vert="horz" lIns="91440" tIns="45720" rIns="91440" bIns="45720" rtlCol="0" anchor="b">
            <a:noAutofit/>
          </a:bodyPr>
          <a:lstStyle/>
          <a:p>
            <a:r>
              <a:rPr lang="en-GB">
                <a:solidFill>
                  <a:schemeClr val="accent1"/>
                </a:solidFill>
              </a:rPr>
              <a:t>Activity: Comic strip conversation</a:t>
            </a:r>
            <a:br>
              <a:rPr lang="en-GB">
                <a:solidFill>
                  <a:schemeClr val="accent1"/>
                </a:solidFill>
              </a:rPr>
            </a:br>
            <a:r>
              <a:rPr lang="en-US">
                <a:solidFill>
                  <a:schemeClr val="accent1"/>
                </a:solidFill>
              </a:rPr>
              <a:t>instructions</a:t>
            </a:r>
            <a:endParaRPr lang="en-GB">
              <a:solidFill>
                <a:schemeClr val="accent1"/>
              </a:solidFill>
            </a:endParaRPr>
          </a:p>
        </p:txBody>
      </p:sp>
      <p:sp>
        <p:nvSpPr>
          <p:cNvPr id="7" name="Content Placeholder 6">
            <a:extLst>
              <a:ext uri="{FF2B5EF4-FFF2-40B4-BE49-F238E27FC236}">
                <a16:creationId xmlns:a16="http://schemas.microsoft.com/office/drawing/2014/main" id="{F235EF23-9A04-D222-CF67-08785EC240DE}"/>
              </a:ext>
            </a:extLst>
          </p:cNvPr>
          <p:cNvSpPr>
            <a:spLocks noGrp="1"/>
          </p:cNvSpPr>
          <p:nvPr>
            <p:ph idx="4294967295"/>
          </p:nvPr>
        </p:nvSpPr>
        <p:spPr>
          <a:xfrm>
            <a:off x="311150" y="2178050"/>
            <a:ext cx="10645321" cy="4232275"/>
          </a:xfrm>
        </p:spPr>
        <p:txBody>
          <a:bodyPr/>
          <a:lstStyle/>
          <a:p>
            <a:pPr marL="0" indent="0">
              <a:buNone/>
            </a:pPr>
            <a:r>
              <a:rPr lang="en-US" dirty="0"/>
              <a:t>Organize yourselves at your table into two groups:</a:t>
            </a:r>
          </a:p>
          <a:p>
            <a:pPr lvl="1"/>
            <a:r>
              <a:rPr lang="en-US" b="1" dirty="0">
                <a:latin typeface="+mj-lt"/>
              </a:rPr>
              <a:t>Work as imagined </a:t>
            </a:r>
            <a:r>
              <a:rPr lang="en-US" dirty="0">
                <a:latin typeface="+mj-lt"/>
              </a:rPr>
              <a:t>–</a:t>
            </a:r>
            <a:r>
              <a:rPr lang="en-US" b="1" dirty="0">
                <a:latin typeface="+mj-lt"/>
              </a:rPr>
              <a:t> </a:t>
            </a:r>
            <a:r>
              <a:rPr lang="en-US" dirty="0">
                <a:latin typeface="+mj-lt"/>
              </a:rPr>
              <a:t>e.g. board members, </a:t>
            </a:r>
            <a:r>
              <a:rPr lang="en-GB" dirty="0">
                <a:effectLst/>
                <a:latin typeface="+mj-lt"/>
                <a:ea typeface="Times New Roman" panose="02020603050405020304" pitchFamily="18" charset="0"/>
                <a:cs typeface="Aptos" panose="020B0004020202020204" pitchFamily="34" charset="0"/>
              </a:rPr>
              <a:t>middle or senior managers </a:t>
            </a:r>
            <a:endParaRPr lang="en-GB" dirty="0">
              <a:latin typeface="+mj-lt"/>
            </a:endParaRPr>
          </a:p>
          <a:p>
            <a:pPr lvl="1"/>
            <a:r>
              <a:rPr lang="en-US" b="1" dirty="0">
                <a:latin typeface="+mj-lt"/>
              </a:rPr>
              <a:t>Work as done </a:t>
            </a:r>
            <a:r>
              <a:rPr lang="en-US" dirty="0">
                <a:latin typeface="+mj-lt"/>
              </a:rPr>
              <a:t>– </a:t>
            </a:r>
            <a:r>
              <a:rPr lang="en-GB" dirty="0">
                <a:effectLst/>
                <a:latin typeface="+mj-lt"/>
                <a:ea typeface="Times New Roman" panose="02020603050405020304" pitchFamily="18" charset="0"/>
                <a:cs typeface="Aptos" panose="020B0004020202020204" pitchFamily="34" charset="0"/>
              </a:rPr>
              <a:t>point-of-care healthcare team – those who deliver care on a day-by-day basis</a:t>
            </a:r>
            <a:endParaRPr lang="en-CA" dirty="0">
              <a:latin typeface="+mj-lt"/>
            </a:endParaRPr>
          </a:p>
        </p:txBody>
      </p:sp>
    </p:spTree>
    <p:extLst>
      <p:ext uri="{BB962C8B-B14F-4D97-AF65-F5344CB8AC3E}">
        <p14:creationId xmlns:p14="http://schemas.microsoft.com/office/powerpoint/2010/main" val="3606494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FF59-19C6-5EEA-515A-2D26538E3C9E}"/>
              </a:ext>
            </a:extLst>
          </p:cNvPr>
          <p:cNvSpPr>
            <a:spLocks noGrp="1"/>
          </p:cNvSpPr>
          <p:nvPr>
            <p:ph type="title"/>
          </p:nvPr>
        </p:nvSpPr>
        <p:spPr>
          <a:xfrm>
            <a:off x="688546" y="413183"/>
            <a:ext cx="10515600" cy="1325563"/>
          </a:xfrm>
        </p:spPr>
        <p:txBody>
          <a:bodyPr/>
          <a:lstStyle/>
          <a:p>
            <a:r>
              <a:rPr lang="en-GB">
                <a:solidFill>
                  <a:schemeClr val="accent1"/>
                </a:solidFill>
              </a:rPr>
              <a:t>Create your comic strip conversation</a:t>
            </a:r>
            <a:br>
              <a:rPr lang="en-GB">
                <a:solidFill>
                  <a:schemeClr val="accent1"/>
                </a:solidFill>
              </a:rPr>
            </a:br>
            <a:endParaRPr lang="en-CA"/>
          </a:p>
        </p:txBody>
      </p:sp>
      <p:sp>
        <p:nvSpPr>
          <p:cNvPr id="5" name="Text Placeholder 4">
            <a:extLst>
              <a:ext uri="{FF2B5EF4-FFF2-40B4-BE49-F238E27FC236}">
                <a16:creationId xmlns:a16="http://schemas.microsoft.com/office/drawing/2014/main" id="{1DE635CC-C5EC-FDE1-E193-6F675906CD0D}"/>
              </a:ext>
            </a:extLst>
          </p:cNvPr>
          <p:cNvSpPr>
            <a:spLocks noGrp="1"/>
          </p:cNvSpPr>
          <p:nvPr>
            <p:ph type="body" idx="1"/>
          </p:nvPr>
        </p:nvSpPr>
        <p:spPr>
          <a:xfrm>
            <a:off x="688546" y="1386228"/>
            <a:ext cx="5157787" cy="823912"/>
          </a:xfrm>
        </p:spPr>
        <p:txBody>
          <a:bodyPr>
            <a:normAutofit fontScale="92500" lnSpcReduction="20000"/>
          </a:bodyPr>
          <a:lstStyle/>
          <a:p>
            <a:r>
              <a:rPr lang="en-GB" sz="2400" b="1">
                <a:effectLst/>
                <a:latin typeface="+mj-lt"/>
                <a:ea typeface="Times New Roman" panose="02020603050405020304" pitchFamily="18" charset="0"/>
                <a:cs typeface="Aptos" panose="020B0004020202020204" pitchFamily="34" charset="0"/>
              </a:rPr>
              <a:t>Work as imagined group: Imagine you are sitting in a meeting discussing XXX</a:t>
            </a:r>
            <a:endParaRPr lang="en-GB" sz="2400">
              <a:effectLst/>
              <a:latin typeface="+mj-lt"/>
              <a:ea typeface="Times New Roman" panose="02020603050405020304" pitchFamily="18" charset="0"/>
              <a:cs typeface="Aptos" panose="020B0004020202020204" pitchFamily="34" charset="0"/>
            </a:endParaRPr>
          </a:p>
        </p:txBody>
      </p:sp>
      <p:sp>
        <p:nvSpPr>
          <p:cNvPr id="3" name="Content Placeholder 2">
            <a:extLst>
              <a:ext uri="{FF2B5EF4-FFF2-40B4-BE49-F238E27FC236}">
                <a16:creationId xmlns:a16="http://schemas.microsoft.com/office/drawing/2014/main" id="{23B353E1-3414-F3B4-8A75-D71C7A0C9540}"/>
              </a:ext>
            </a:extLst>
          </p:cNvPr>
          <p:cNvSpPr>
            <a:spLocks noGrp="1"/>
          </p:cNvSpPr>
          <p:nvPr>
            <p:ph sz="half" idx="2"/>
          </p:nvPr>
        </p:nvSpPr>
        <p:spPr>
          <a:xfrm>
            <a:off x="839788" y="2505075"/>
            <a:ext cx="5157787" cy="1751239"/>
          </a:xfrm>
        </p:spPr>
        <p:txBody>
          <a:bodyPr>
            <a:normAutofit fontScale="85000" lnSpcReduction="20000"/>
          </a:bodyPr>
          <a:lstStyle/>
          <a:p>
            <a:r>
              <a:rPr lang="en-GB"/>
              <a:t>Thinking about: </a:t>
            </a:r>
          </a:p>
          <a:p>
            <a:pPr lvl="1"/>
            <a:r>
              <a:rPr lang="en-GB"/>
              <a:t>What is written in the policy?</a:t>
            </a:r>
          </a:p>
          <a:p>
            <a:pPr lvl="1"/>
            <a:r>
              <a:rPr lang="en-US"/>
              <a:t>What data do you receive on the </a:t>
            </a:r>
            <a:r>
              <a:rPr lang="en-US" b="1">
                <a:solidFill>
                  <a:schemeClr val="accent2">
                    <a:lumMod val="75000"/>
                  </a:schemeClr>
                </a:solidFill>
              </a:rPr>
              <a:t>XXX</a:t>
            </a:r>
            <a:r>
              <a:rPr lang="en-US"/>
              <a:t> healthcare process? </a:t>
            </a:r>
          </a:p>
          <a:p>
            <a:pPr lvl="1"/>
            <a:r>
              <a:rPr lang="en-GB"/>
              <a:t>What does your audit data tell you?</a:t>
            </a:r>
          </a:p>
          <a:p>
            <a:pPr marL="457200" lvl="1" indent="0">
              <a:buNone/>
            </a:pPr>
            <a:r>
              <a:rPr lang="en-GB" sz="2000">
                <a:latin typeface="+mj-lt"/>
                <a:ea typeface="Times New Roman" panose="02020603050405020304" pitchFamily="18" charset="0"/>
                <a:cs typeface="Aptos" panose="020B0004020202020204" pitchFamily="34" charset="0"/>
              </a:rPr>
              <a:t> </a:t>
            </a:r>
          </a:p>
        </p:txBody>
      </p:sp>
      <p:sp>
        <p:nvSpPr>
          <p:cNvPr id="6" name="Text Placeholder 5">
            <a:extLst>
              <a:ext uri="{FF2B5EF4-FFF2-40B4-BE49-F238E27FC236}">
                <a16:creationId xmlns:a16="http://schemas.microsoft.com/office/drawing/2014/main" id="{BCF7F781-E042-D339-8026-7845E596237D}"/>
              </a:ext>
            </a:extLst>
          </p:cNvPr>
          <p:cNvSpPr>
            <a:spLocks noGrp="1"/>
          </p:cNvSpPr>
          <p:nvPr>
            <p:ph type="body" sz="quarter" idx="3"/>
          </p:nvPr>
        </p:nvSpPr>
        <p:spPr>
          <a:xfrm>
            <a:off x="6197603" y="1251427"/>
            <a:ext cx="5183188" cy="823912"/>
          </a:xfrm>
        </p:spPr>
        <p:txBody>
          <a:bodyPr>
            <a:normAutofit fontScale="92500" lnSpcReduction="20000"/>
          </a:bodyPr>
          <a:lstStyle/>
          <a:p>
            <a:r>
              <a:rPr lang="en-US"/>
              <a:t>Work as done: Imagine you are delivering care today </a:t>
            </a:r>
            <a:endParaRPr lang="en-CA"/>
          </a:p>
        </p:txBody>
      </p:sp>
      <p:sp>
        <p:nvSpPr>
          <p:cNvPr id="7" name="Content Placeholder 6">
            <a:extLst>
              <a:ext uri="{FF2B5EF4-FFF2-40B4-BE49-F238E27FC236}">
                <a16:creationId xmlns:a16="http://schemas.microsoft.com/office/drawing/2014/main" id="{A2A999B8-DD27-3A0F-AF4D-00F21CAB9950}"/>
              </a:ext>
            </a:extLst>
          </p:cNvPr>
          <p:cNvSpPr>
            <a:spLocks noGrp="1"/>
          </p:cNvSpPr>
          <p:nvPr>
            <p:ph sz="quarter" idx="4"/>
          </p:nvPr>
        </p:nvSpPr>
        <p:spPr>
          <a:xfrm>
            <a:off x="6172200" y="2357130"/>
            <a:ext cx="5183188" cy="1968954"/>
          </a:xfrm>
        </p:spPr>
        <p:txBody>
          <a:bodyPr>
            <a:normAutofit fontScale="85000" lnSpcReduction="20000"/>
          </a:bodyPr>
          <a:lstStyle/>
          <a:p>
            <a:r>
              <a:rPr lang="en-US"/>
              <a:t>Thinking about the:</a:t>
            </a:r>
          </a:p>
          <a:p>
            <a:pPr lvl="1"/>
            <a:r>
              <a:rPr lang="en-US"/>
              <a:t>pain points</a:t>
            </a:r>
          </a:p>
          <a:p>
            <a:pPr lvl="1"/>
            <a:r>
              <a:rPr lang="en-US"/>
              <a:t>barriers </a:t>
            </a:r>
          </a:p>
          <a:p>
            <a:pPr lvl="1"/>
            <a:r>
              <a:rPr lang="en-US"/>
              <a:t>adaptations you make when delivering care related to </a:t>
            </a:r>
            <a:r>
              <a:rPr lang="en-US" b="1">
                <a:solidFill>
                  <a:schemeClr val="accent2">
                    <a:lumMod val="75000"/>
                  </a:schemeClr>
                </a:solidFill>
              </a:rPr>
              <a:t>XXX</a:t>
            </a:r>
            <a:r>
              <a:rPr lang="en-US"/>
              <a:t> process</a:t>
            </a:r>
          </a:p>
          <a:p>
            <a:pPr lvl="1"/>
            <a:endParaRPr lang="en-US"/>
          </a:p>
        </p:txBody>
      </p:sp>
      <p:sp>
        <p:nvSpPr>
          <p:cNvPr id="8" name="Content Placeholder 6">
            <a:extLst>
              <a:ext uri="{FF2B5EF4-FFF2-40B4-BE49-F238E27FC236}">
                <a16:creationId xmlns:a16="http://schemas.microsoft.com/office/drawing/2014/main" id="{B599ACAC-AE45-01F5-935B-F2813CF327E4}"/>
              </a:ext>
            </a:extLst>
          </p:cNvPr>
          <p:cNvSpPr txBox="1">
            <a:spLocks/>
          </p:cNvSpPr>
          <p:nvPr/>
        </p:nvSpPr>
        <p:spPr>
          <a:xfrm>
            <a:off x="836612" y="4846184"/>
            <a:ext cx="8780917" cy="11307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3F358F"/>
              </a:buClr>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Use a comic strip conversation to m</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ap out how </a:t>
            </a:r>
            <a:r>
              <a:rPr kumimoji="0" lang="en-US" sz="2400" b="1" i="0" u="none" strike="noStrike" kern="1200" cap="none" spc="0" normalizeH="0" baseline="0" noProof="0">
                <a:ln>
                  <a:noFill/>
                </a:ln>
                <a:solidFill>
                  <a:schemeClr val="accent2">
                    <a:lumMod val="75000"/>
                  </a:schemeClr>
                </a:solidFill>
                <a:effectLst/>
                <a:uLnTx/>
                <a:uFillTx/>
                <a:latin typeface="Arial" panose="020B0604020202020204"/>
                <a:ea typeface="+mn-ea"/>
                <a:cs typeface="Arial" panose="020B0604020202020204" pitchFamily="34" charset="0"/>
              </a:rPr>
              <a:t>XXX</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rPr>
              <a:t> process is performed at your organization. </a:t>
            </a:r>
            <a:endParaRPr kumimoji="0" lang="en-CA" sz="24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endParaRPr>
          </a:p>
        </p:txBody>
      </p:sp>
      <p:sp>
        <p:nvSpPr>
          <p:cNvPr id="9" name="TextBox 8">
            <a:extLst>
              <a:ext uri="{FF2B5EF4-FFF2-40B4-BE49-F238E27FC236}">
                <a16:creationId xmlns:a16="http://schemas.microsoft.com/office/drawing/2014/main" id="{F321925F-A7FC-E6F2-5138-BE8A70899088}"/>
              </a:ext>
            </a:extLst>
          </p:cNvPr>
          <p:cNvSpPr txBox="1"/>
          <p:nvPr/>
        </p:nvSpPr>
        <p:spPr>
          <a:xfrm>
            <a:off x="4336146" y="5684550"/>
            <a:ext cx="37229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3F358F"/>
                </a:solidFill>
                <a:latin typeface="Arial" panose="020B0604020202020204"/>
              </a:rPr>
              <a:t>15 </a:t>
            </a:r>
            <a:r>
              <a:rPr kumimoji="0" lang="en-US" sz="3200" b="1" i="0" u="none" strike="noStrike" kern="1200" cap="none" spc="0" normalizeH="0" baseline="0" noProof="0" dirty="0">
                <a:ln>
                  <a:noFill/>
                </a:ln>
                <a:solidFill>
                  <a:srgbClr val="3F358F"/>
                </a:solidFill>
                <a:effectLst/>
                <a:uLnTx/>
                <a:uFillTx/>
                <a:latin typeface="Arial" panose="020B0604020202020204"/>
                <a:ea typeface="+mn-ea"/>
                <a:cs typeface="+mn-cs"/>
              </a:rPr>
              <a:t>minutes</a:t>
            </a:r>
            <a:endParaRPr kumimoji="0" lang="en-CA" sz="3200" b="1" i="0" u="none" strike="noStrike" kern="1200" cap="none" spc="0" normalizeH="0" baseline="0" noProof="0" dirty="0">
              <a:ln>
                <a:noFill/>
              </a:ln>
              <a:solidFill>
                <a:srgbClr val="3F35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51070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58F006-C342-47E9-9B94-5D709D013078}"/>
              </a:ext>
            </a:extLst>
          </p:cNvPr>
          <p:cNvSpPr>
            <a:spLocks noGrp="1"/>
          </p:cNvSpPr>
          <p:nvPr>
            <p:ph type="title" idx="4294967295"/>
          </p:nvPr>
        </p:nvSpPr>
        <p:spPr>
          <a:xfrm>
            <a:off x="653143" y="677475"/>
            <a:ext cx="10440988" cy="804863"/>
          </a:xfrm>
        </p:spPr>
        <p:txBody>
          <a:bodyPr vert="horz" lIns="91440" tIns="45720" rIns="91440" bIns="45720" rtlCol="0" anchor="b">
            <a:noAutofit/>
          </a:bodyPr>
          <a:lstStyle/>
          <a:p>
            <a:r>
              <a:rPr lang="en-US">
                <a:solidFill>
                  <a:schemeClr val="accent1"/>
                </a:solidFill>
              </a:rPr>
              <a:t>Share, compare and discuss </a:t>
            </a:r>
            <a:endParaRPr lang="en-GB">
              <a:solidFill>
                <a:schemeClr val="accent1"/>
              </a:solidFill>
            </a:endParaRPr>
          </a:p>
        </p:txBody>
      </p:sp>
      <p:sp>
        <p:nvSpPr>
          <p:cNvPr id="7" name="Content Placeholder 6">
            <a:extLst>
              <a:ext uri="{FF2B5EF4-FFF2-40B4-BE49-F238E27FC236}">
                <a16:creationId xmlns:a16="http://schemas.microsoft.com/office/drawing/2014/main" id="{F235EF23-9A04-D222-CF67-08785EC240DE}"/>
              </a:ext>
            </a:extLst>
          </p:cNvPr>
          <p:cNvSpPr>
            <a:spLocks noGrp="1"/>
          </p:cNvSpPr>
          <p:nvPr>
            <p:ph idx="4294967295"/>
          </p:nvPr>
        </p:nvSpPr>
        <p:spPr>
          <a:xfrm>
            <a:off x="653143" y="1542663"/>
            <a:ext cx="10760528" cy="4232275"/>
          </a:xfrm>
        </p:spPr>
        <p:txBody>
          <a:bodyPr>
            <a:noAutofit/>
          </a:bodyPr>
          <a:lstStyle/>
          <a:p>
            <a:pPr marL="457200" indent="-457200">
              <a:buFont typeface="+mj-lt"/>
              <a:buAutoNum type="arabicPeriod"/>
            </a:pPr>
            <a:r>
              <a:rPr lang="en-GB">
                <a:effectLst/>
                <a:latin typeface="Aptos" panose="020B0004020202020204" pitchFamily="34" charset="0"/>
                <a:ea typeface="Times New Roman" panose="02020603050405020304" pitchFamily="18" charset="0"/>
                <a:cs typeface="Aptos" panose="020B0004020202020204" pitchFamily="34" charset="0"/>
              </a:rPr>
              <a:t>Is there </a:t>
            </a:r>
            <a:r>
              <a:rPr lang="en-GB" kern="100">
                <a:effectLst/>
                <a:latin typeface="Aptos" panose="020B0004020202020204" pitchFamily="34" charset="0"/>
                <a:ea typeface="Aptos" panose="020B0004020202020204" pitchFamily="34" charset="0"/>
                <a:cs typeface="Times New Roman" panose="02020603050405020304" pitchFamily="18" charset="0"/>
              </a:rPr>
              <a:t>a disconnect between what is documented versus how care is delivered in the real world? </a:t>
            </a:r>
          </a:p>
          <a:p>
            <a:pPr marL="457200" indent="-457200">
              <a:buFont typeface="+mj-lt"/>
              <a:buAutoNum type="arabicPeriod"/>
            </a:pPr>
            <a:r>
              <a:rPr lang="en-GB" kern="100">
                <a:latin typeface="Aptos" panose="020B0004020202020204" pitchFamily="34" charset="0"/>
                <a:ea typeface="Times New Roman" panose="02020603050405020304" pitchFamily="18" charset="0"/>
                <a:cs typeface="Times New Roman" panose="02020603050405020304" pitchFamily="18" charset="0"/>
              </a:rPr>
              <a:t>If so, what are the </a:t>
            </a:r>
            <a:r>
              <a:rPr lang="en-GB">
                <a:effectLst/>
                <a:latin typeface="Aptos" panose="020B0004020202020204" pitchFamily="34" charset="0"/>
                <a:ea typeface="Times New Roman" panose="02020603050405020304" pitchFamily="18" charset="0"/>
                <a:cs typeface="Aptos" panose="020B0004020202020204" pitchFamily="34" charset="0"/>
              </a:rPr>
              <a:t>gaps between work as imaged and work as done</a:t>
            </a:r>
          </a:p>
          <a:p>
            <a:pPr marL="457200" indent="-457200">
              <a:buFont typeface="+mj-lt"/>
              <a:buAutoNum type="arabicPeriod"/>
            </a:pPr>
            <a:r>
              <a:rPr lang="en-GB" kern="100">
                <a:effectLst/>
                <a:latin typeface="Aptos" panose="020B0004020202020204" pitchFamily="34" charset="0"/>
                <a:ea typeface="Aptos" panose="020B0004020202020204" pitchFamily="34" charset="0"/>
                <a:cs typeface="Times New Roman" panose="02020603050405020304" pitchFamily="18" charset="0"/>
              </a:rPr>
              <a:t>Do you think it is possible for staff to deliver </a:t>
            </a:r>
            <a:r>
              <a:rPr lang="en-GB" b="1" kern="10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XXX</a:t>
            </a:r>
            <a:r>
              <a:rPr lang="en-GB" kern="100">
                <a:effectLst/>
                <a:latin typeface="Aptos" panose="020B0004020202020204" pitchFamily="34" charset="0"/>
                <a:ea typeface="Aptos" panose="020B0004020202020204" pitchFamily="34" charset="0"/>
                <a:cs typeface="Times New Roman" panose="02020603050405020304" pitchFamily="18" charset="0"/>
              </a:rPr>
              <a:t> process </a:t>
            </a:r>
            <a:br>
              <a:rPr lang="en-GB" kern="100">
                <a:effectLst/>
                <a:latin typeface="Aptos" panose="020B0004020202020204" pitchFamily="34" charset="0"/>
                <a:ea typeface="Aptos" panose="020B0004020202020204" pitchFamily="34" charset="0"/>
                <a:cs typeface="Times New Roman" panose="02020603050405020304" pitchFamily="18" charset="0"/>
              </a:rPr>
            </a:br>
            <a:r>
              <a:rPr lang="en-GB" kern="100">
                <a:effectLst/>
                <a:latin typeface="Aptos" panose="020B0004020202020204" pitchFamily="34" charset="0"/>
                <a:ea typeface="Aptos" panose="020B0004020202020204" pitchFamily="34" charset="0"/>
                <a:cs typeface="Times New Roman" panose="02020603050405020304" pitchFamily="18" charset="0"/>
              </a:rPr>
              <a:t>100 percent as written, 100 percent of the time?</a:t>
            </a:r>
            <a:endParaRPr lang="en-CA" kern="100">
              <a:effectLst/>
              <a:latin typeface="Aptos" panose="020B0004020202020204" pitchFamily="34" charset="0"/>
              <a:ea typeface="Aptos" panose="020B0004020202020204" pitchFamily="34" charset="0"/>
              <a:cs typeface="Times New Roman" panose="02020603050405020304" pitchFamily="18" charset="0"/>
            </a:endParaRPr>
          </a:p>
          <a:p>
            <a:pPr marL="457200" indent="-457200">
              <a:buFont typeface="+mj-lt"/>
              <a:buAutoNum type="arabicPeriod"/>
            </a:pPr>
            <a:r>
              <a:rPr lang="en-GB">
                <a:latin typeface="Aptos" panose="020B0004020202020204" pitchFamily="34" charset="0"/>
                <a:ea typeface="Times New Roman" panose="02020603050405020304" pitchFamily="18" charset="0"/>
                <a:cs typeface="Aptos" panose="020B0004020202020204" pitchFamily="34" charset="0"/>
              </a:rPr>
              <a:t>Do you think your audit results best match work as imagined </a:t>
            </a:r>
            <a:br>
              <a:rPr lang="en-GB">
                <a:latin typeface="Aptos" panose="020B0004020202020204" pitchFamily="34" charset="0"/>
                <a:ea typeface="Times New Roman" panose="02020603050405020304" pitchFamily="18" charset="0"/>
                <a:cs typeface="Aptos" panose="020B0004020202020204" pitchFamily="34" charset="0"/>
              </a:rPr>
            </a:br>
            <a:r>
              <a:rPr lang="en-GB">
                <a:latin typeface="Aptos" panose="020B0004020202020204" pitchFamily="34" charset="0"/>
                <a:ea typeface="Times New Roman" panose="02020603050405020304" pitchFamily="18" charset="0"/>
                <a:cs typeface="Aptos" panose="020B0004020202020204" pitchFamily="34" charset="0"/>
              </a:rPr>
              <a:t>or work is done?  </a:t>
            </a:r>
            <a:endParaRPr lang="en-GB">
              <a:effectLst/>
              <a:latin typeface="Aptos" panose="020B0004020202020204" pitchFamily="34" charset="0"/>
              <a:ea typeface="Times New Roman" panose="02020603050405020304" pitchFamily="18" charset="0"/>
              <a:cs typeface="Aptos" panose="020B0004020202020204" pitchFamily="34" charset="0"/>
            </a:endParaRPr>
          </a:p>
        </p:txBody>
      </p:sp>
      <p:sp>
        <p:nvSpPr>
          <p:cNvPr id="2" name="TextBox 1">
            <a:extLst>
              <a:ext uri="{FF2B5EF4-FFF2-40B4-BE49-F238E27FC236}">
                <a16:creationId xmlns:a16="http://schemas.microsoft.com/office/drawing/2014/main" id="{9042C506-A88A-BF30-8799-2657B0FBAEA3}"/>
              </a:ext>
            </a:extLst>
          </p:cNvPr>
          <p:cNvSpPr txBox="1"/>
          <p:nvPr/>
        </p:nvSpPr>
        <p:spPr>
          <a:xfrm>
            <a:off x="4336146" y="5684550"/>
            <a:ext cx="37229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3F358F"/>
                </a:solidFill>
                <a:latin typeface="Arial" panose="020B0604020202020204"/>
              </a:rPr>
              <a:t>15 </a:t>
            </a:r>
            <a:r>
              <a:rPr kumimoji="0" lang="en-US" sz="3200" b="1" i="0" u="none" strike="noStrike" kern="1200" cap="none" spc="0" normalizeH="0" baseline="0" noProof="0" dirty="0">
                <a:ln>
                  <a:noFill/>
                </a:ln>
                <a:solidFill>
                  <a:srgbClr val="3F358F"/>
                </a:solidFill>
                <a:effectLst/>
                <a:uLnTx/>
                <a:uFillTx/>
                <a:latin typeface="Arial" panose="020B0604020202020204"/>
                <a:ea typeface="+mn-ea"/>
                <a:cs typeface="+mn-cs"/>
              </a:rPr>
              <a:t>minutes</a:t>
            </a:r>
            <a:endParaRPr kumimoji="0" lang="en-CA" sz="3200" b="1" i="0" u="none" strike="noStrike" kern="1200" cap="none" spc="0" normalizeH="0" baseline="0" noProof="0" dirty="0">
              <a:ln>
                <a:noFill/>
              </a:ln>
              <a:solidFill>
                <a:srgbClr val="3F35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93369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6DA51-96F6-04A3-B6F5-B8C1876FD5A2}"/>
              </a:ext>
            </a:extLst>
          </p:cNvPr>
          <p:cNvSpPr>
            <a:spLocks noGrp="1"/>
          </p:cNvSpPr>
          <p:nvPr>
            <p:ph type="title" idx="4294967295"/>
          </p:nvPr>
        </p:nvSpPr>
        <p:spPr>
          <a:xfrm>
            <a:off x="1128713" y="508000"/>
            <a:ext cx="9043987" cy="1076325"/>
          </a:xfrm>
        </p:spPr>
        <p:txBody>
          <a:bodyPr>
            <a:normAutofit fontScale="90000"/>
          </a:bodyPr>
          <a:lstStyle/>
          <a:p>
            <a:r>
              <a:rPr lang="en-US">
                <a:solidFill>
                  <a:schemeClr val="accent1"/>
                </a:solidFill>
              </a:rPr>
              <a:t>Unintended consequences of reliability measures </a:t>
            </a:r>
            <a:endParaRPr lang="en-CA">
              <a:solidFill>
                <a:schemeClr val="accent1"/>
              </a:solidFill>
            </a:endParaRPr>
          </a:p>
        </p:txBody>
      </p:sp>
      <p:sp>
        <p:nvSpPr>
          <p:cNvPr id="3" name="Content Placeholder 2">
            <a:extLst>
              <a:ext uri="{FF2B5EF4-FFF2-40B4-BE49-F238E27FC236}">
                <a16:creationId xmlns:a16="http://schemas.microsoft.com/office/drawing/2014/main" id="{75EA7444-2DC0-B824-217D-D2EAC734C544}"/>
              </a:ext>
            </a:extLst>
          </p:cNvPr>
          <p:cNvSpPr>
            <a:spLocks noGrp="1"/>
          </p:cNvSpPr>
          <p:nvPr>
            <p:ph idx="4294967295"/>
          </p:nvPr>
        </p:nvSpPr>
        <p:spPr>
          <a:xfrm>
            <a:off x="1128714" y="1673225"/>
            <a:ext cx="10203316" cy="4233863"/>
          </a:xfrm>
        </p:spPr>
        <p:txBody>
          <a:bodyPr>
            <a:normAutofit/>
          </a:bodyPr>
          <a:lstStyle/>
          <a:p>
            <a:pPr marL="0" indent="0">
              <a:buNone/>
            </a:pPr>
            <a:r>
              <a:rPr lang="en-GB" sz="2800" dirty="0">
                <a:latin typeface="Aptos" panose="020B0004020202020204" pitchFamily="34" charset="0"/>
                <a:ea typeface="Times New Roman" panose="02020603050405020304" pitchFamily="18" charset="0"/>
                <a:cs typeface="Aptos" panose="020B0004020202020204" pitchFamily="34" charset="0"/>
              </a:rPr>
              <a:t>1. Identify the reliability measures associated with the process you selected that are used by your organization (or team). </a:t>
            </a:r>
          </a:p>
          <a:p>
            <a:pPr marL="0" indent="0">
              <a:buNone/>
            </a:pPr>
            <a:r>
              <a:rPr lang="en-GB" sz="2800" dirty="0">
                <a:latin typeface="Aptos" panose="020B0004020202020204" pitchFamily="34" charset="0"/>
                <a:ea typeface="Times New Roman" panose="02020603050405020304" pitchFamily="18" charset="0"/>
                <a:cs typeface="Aptos" panose="020B0004020202020204" pitchFamily="34" charset="0"/>
              </a:rPr>
              <a:t>2. Think about the examples of unintended consequences of reliability measures: </a:t>
            </a:r>
          </a:p>
          <a:p>
            <a:pPr lvl="1">
              <a:lnSpc>
                <a:spcPct val="115000"/>
              </a:lnSpc>
              <a:spcAft>
                <a:spcPts val="800"/>
              </a:spcAft>
            </a:pPr>
            <a:r>
              <a:rPr lang="en-GB" sz="2800" kern="100" dirty="0">
                <a:latin typeface="Aptos" panose="020B0004020202020204" pitchFamily="34" charset="0"/>
                <a:cs typeface="Times New Roman" panose="02020603050405020304" pitchFamily="18" charset="0"/>
              </a:rPr>
              <a:t>Are there any unintended consequences linked to how you currently measure and monitor </a:t>
            </a:r>
            <a:r>
              <a:rPr lang="en-GB" sz="2800" b="1" kern="100">
                <a:solidFill>
                  <a:schemeClr val="accent2">
                    <a:lumMod val="75000"/>
                  </a:schemeClr>
                </a:solidFill>
                <a:latin typeface="Aptos" panose="020B0004020202020204" pitchFamily="34" charset="0"/>
                <a:cs typeface="Times New Roman" panose="02020603050405020304" pitchFamily="18" charset="0"/>
              </a:rPr>
              <a:t>XXX</a:t>
            </a:r>
            <a:r>
              <a:rPr lang="en-GB" sz="2800" kern="100">
                <a:latin typeface="Aptos" panose="020B0004020202020204" pitchFamily="34" charset="0"/>
                <a:cs typeface="Times New Roman" panose="02020603050405020304" pitchFamily="18" charset="0"/>
              </a:rPr>
              <a:t> </a:t>
            </a:r>
            <a:r>
              <a:rPr lang="en-GB" sz="2800" kern="100" dirty="0">
                <a:latin typeface="Aptos" panose="020B0004020202020204" pitchFamily="34" charset="0"/>
                <a:cs typeface="Times New Roman" panose="02020603050405020304" pitchFamily="18" charset="0"/>
              </a:rPr>
              <a:t>process?</a:t>
            </a:r>
          </a:p>
          <a:p>
            <a:pPr lvl="1">
              <a:lnSpc>
                <a:spcPct val="115000"/>
              </a:lnSpc>
              <a:spcAft>
                <a:spcPts val="800"/>
              </a:spcAft>
            </a:pPr>
            <a:r>
              <a:rPr lang="en-US" sz="2800" kern="100" dirty="0">
                <a:latin typeface="Aptos" panose="020B0004020202020204" pitchFamily="34" charset="0"/>
                <a:cs typeface="Times New Roman" panose="02020603050405020304" pitchFamily="18" charset="0"/>
              </a:rPr>
              <a:t>If so, what are they? </a:t>
            </a:r>
            <a:endParaRPr lang="en-CA" sz="2800" kern="100" dirty="0">
              <a:latin typeface="Aptos" panose="020B0004020202020204" pitchFamily="34" charset="0"/>
              <a:cs typeface="Times New Roman" panose="02020603050405020304" pitchFamily="18" charset="0"/>
            </a:endParaRPr>
          </a:p>
          <a:p>
            <a:endParaRPr lang="en-CA" dirty="0"/>
          </a:p>
        </p:txBody>
      </p:sp>
      <p:sp>
        <p:nvSpPr>
          <p:cNvPr id="5" name="TextBox 4">
            <a:extLst>
              <a:ext uri="{FF2B5EF4-FFF2-40B4-BE49-F238E27FC236}">
                <a16:creationId xmlns:a16="http://schemas.microsoft.com/office/drawing/2014/main" id="{C7E0759E-C2D0-B707-528D-E63D1EF59995}"/>
              </a:ext>
            </a:extLst>
          </p:cNvPr>
          <p:cNvSpPr txBox="1"/>
          <p:nvPr/>
        </p:nvSpPr>
        <p:spPr>
          <a:xfrm>
            <a:off x="4336146" y="5684550"/>
            <a:ext cx="37229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3F358F"/>
                </a:solidFill>
                <a:latin typeface="Arial" panose="020B0604020202020204"/>
              </a:rPr>
              <a:t>10 </a:t>
            </a:r>
            <a:r>
              <a:rPr kumimoji="0" lang="en-US" sz="3200" b="1" i="0" u="none" strike="noStrike" kern="1200" cap="none" spc="0" normalizeH="0" baseline="0" noProof="0" dirty="0">
                <a:ln>
                  <a:noFill/>
                </a:ln>
                <a:solidFill>
                  <a:srgbClr val="3F358F"/>
                </a:solidFill>
                <a:effectLst/>
                <a:uLnTx/>
                <a:uFillTx/>
                <a:latin typeface="Arial" panose="020B0604020202020204"/>
                <a:ea typeface="+mn-ea"/>
                <a:cs typeface="+mn-cs"/>
              </a:rPr>
              <a:t>minutes</a:t>
            </a:r>
            <a:endParaRPr kumimoji="0" lang="en-CA" sz="3200" b="1" i="0" u="none" strike="noStrike" kern="1200" cap="none" spc="0" normalizeH="0" baseline="0" noProof="0" dirty="0">
              <a:ln>
                <a:noFill/>
              </a:ln>
              <a:solidFill>
                <a:srgbClr val="3F35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98090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AC12D-0649-C0B9-0A4F-DD00EF3E16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88E92-19AE-AB73-F64C-B3A40CAFD80F}"/>
              </a:ext>
            </a:extLst>
          </p:cNvPr>
          <p:cNvSpPr>
            <a:spLocks noGrp="1"/>
          </p:cNvSpPr>
          <p:nvPr>
            <p:ph type="title" idx="4294967295"/>
          </p:nvPr>
        </p:nvSpPr>
        <p:spPr>
          <a:xfrm>
            <a:off x="1128713" y="508000"/>
            <a:ext cx="11063287" cy="1076325"/>
          </a:xfrm>
        </p:spPr>
        <p:txBody>
          <a:bodyPr/>
          <a:lstStyle/>
          <a:p>
            <a:r>
              <a:rPr lang="en-US">
                <a:solidFill>
                  <a:schemeClr val="accent1"/>
                </a:solidFill>
              </a:rPr>
              <a:t>Strategies and solutions </a:t>
            </a:r>
            <a:endParaRPr lang="en-CA">
              <a:solidFill>
                <a:schemeClr val="accent1"/>
              </a:solidFill>
            </a:endParaRPr>
          </a:p>
        </p:txBody>
      </p:sp>
      <p:sp>
        <p:nvSpPr>
          <p:cNvPr id="3" name="Content Placeholder 2">
            <a:extLst>
              <a:ext uri="{FF2B5EF4-FFF2-40B4-BE49-F238E27FC236}">
                <a16:creationId xmlns:a16="http://schemas.microsoft.com/office/drawing/2014/main" id="{1375F3DD-AEEA-114F-A4F1-72000914566E}"/>
              </a:ext>
            </a:extLst>
          </p:cNvPr>
          <p:cNvSpPr>
            <a:spLocks noGrp="1"/>
          </p:cNvSpPr>
          <p:nvPr>
            <p:ph idx="4294967295"/>
          </p:nvPr>
        </p:nvSpPr>
        <p:spPr>
          <a:xfrm>
            <a:off x="1128714" y="1673225"/>
            <a:ext cx="9239930" cy="4233863"/>
          </a:xfrm>
        </p:spPr>
        <p:txBody>
          <a:bodyPr/>
          <a:lstStyle/>
          <a:p>
            <a:pPr marL="971550" lvl="1" indent="-514350">
              <a:lnSpc>
                <a:spcPct val="115000"/>
              </a:lnSpc>
              <a:spcAft>
                <a:spcPts val="800"/>
              </a:spcAft>
              <a:buFont typeface="+mj-lt"/>
              <a:buAutoNum type="arabicPeriod"/>
            </a:pPr>
            <a:r>
              <a:rPr lang="en-GB" sz="2800" kern="100">
                <a:effectLst/>
                <a:latin typeface="Aptos" panose="020B0004020202020204" pitchFamily="34" charset="0"/>
                <a:ea typeface="Aptos" panose="020B0004020202020204" pitchFamily="34" charset="0"/>
                <a:cs typeface="Times New Roman" panose="02020603050405020304" pitchFamily="18" charset="0"/>
              </a:rPr>
              <a:t>Given what you have discovered, what could you do differently in the future to improve the reliability of the process?</a:t>
            </a:r>
            <a:endParaRPr lang="en-CA" sz="2800" kern="100">
              <a:effectLst/>
              <a:latin typeface="Aptos" panose="020B0004020202020204" pitchFamily="34" charset="0"/>
              <a:ea typeface="Aptos" panose="020B0004020202020204" pitchFamily="34" charset="0"/>
              <a:cs typeface="Times New Roman" panose="02020603050405020304" pitchFamily="18" charset="0"/>
            </a:endParaRPr>
          </a:p>
          <a:p>
            <a:pPr marL="971550" lvl="1" indent="-514350">
              <a:lnSpc>
                <a:spcPct val="115000"/>
              </a:lnSpc>
              <a:spcAft>
                <a:spcPts val="800"/>
              </a:spcAft>
              <a:buFont typeface="+mj-lt"/>
              <a:buAutoNum type="arabicPeriod"/>
            </a:pPr>
            <a:r>
              <a:rPr lang="en-GB" sz="2800" kern="100">
                <a:effectLst/>
                <a:latin typeface="Aptos" panose="020B0004020202020204" pitchFamily="34" charset="0"/>
                <a:ea typeface="Aptos" panose="020B0004020202020204" pitchFamily="34" charset="0"/>
                <a:cs typeface="Times New Roman" panose="02020603050405020304" pitchFamily="18" charset="0"/>
              </a:rPr>
              <a:t>In what ways could your organization improve its approach to measuring and monitoring this process? </a:t>
            </a:r>
            <a:endParaRPr lang="en-CA" sz="2800" kern="100">
              <a:effectLst/>
              <a:latin typeface="Aptos" panose="020B0004020202020204" pitchFamily="34" charset="0"/>
              <a:ea typeface="Aptos" panose="020B0004020202020204" pitchFamily="34" charset="0"/>
              <a:cs typeface="Times New Roman" panose="02020603050405020304" pitchFamily="18" charset="0"/>
            </a:endParaRPr>
          </a:p>
          <a:p>
            <a:endParaRPr lang="en-CA"/>
          </a:p>
        </p:txBody>
      </p:sp>
      <p:sp>
        <p:nvSpPr>
          <p:cNvPr id="5" name="TextBox 4">
            <a:extLst>
              <a:ext uri="{FF2B5EF4-FFF2-40B4-BE49-F238E27FC236}">
                <a16:creationId xmlns:a16="http://schemas.microsoft.com/office/drawing/2014/main" id="{57E4F13D-236F-6161-26CB-F5478604DD48}"/>
              </a:ext>
            </a:extLst>
          </p:cNvPr>
          <p:cNvSpPr txBox="1"/>
          <p:nvPr/>
        </p:nvSpPr>
        <p:spPr>
          <a:xfrm>
            <a:off x="4336146" y="5684550"/>
            <a:ext cx="37229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3F358F"/>
                </a:solidFill>
                <a:latin typeface="Arial" panose="020B0604020202020204"/>
              </a:rPr>
              <a:t>10 </a:t>
            </a:r>
            <a:r>
              <a:rPr kumimoji="0" lang="en-US" sz="3200" b="1" i="0" u="none" strike="noStrike" kern="1200" cap="none" spc="0" normalizeH="0" baseline="0" noProof="0" dirty="0">
                <a:ln>
                  <a:noFill/>
                </a:ln>
                <a:solidFill>
                  <a:srgbClr val="3F358F"/>
                </a:solidFill>
                <a:effectLst/>
                <a:uLnTx/>
                <a:uFillTx/>
                <a:latin typeface="Arial" panose="020B0604020202020204"/>
                <a:ea typeface="+mn-ea"/>
                <a:cs typeface="+mn-cs"/>
              </a:rPr>
              <a:t>minutes</a:t>
            </a:r>
            <a:endParaRPr kumimoji="0" lang="en-CA" sz="3200" b="1" i="0" u="none" strike="noStrike" kern="1200" cap="none" spc="0" normalizeH="0" baseline="0" noProof="0" dirty="0">
              <a:ln>
                <a:noFill/>
              </a:ln>
              <a:solidFill>
                <a:srgbClr val="3F35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54548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EC559-BAA9-A338-6E95-952FE67A9F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5EEBBB-020D-E5E3-87F7-A2A6217335E5}"/>
              </a:ext>
            </a:extLst>
          </p:cNvPr>
          <p:cNvSpPr>
            <a:spLocks noGrp="1"/>
          </p:cNvSpPr>
          <p:nvPr>
            <p:ph type="title" idx="4294967295"/>
          </p:nvPr>
        </p:nvSpPr>
        <p:spPr>
          <a:xfrm>
            <a:off x="1128713" y="508000"/>
            <a:ext cx="11063287" cy="1076325"/>
          </a:xfrm>
        </p:spPr>
        <p:txBody>
          <a:bodyPr/>
          <a:lstStyle/>
          <a:p>
            <a:r>
              <a:rPr lang="en-US">
                <a:solidFill>
                  <a:schemeClr val="accent1"/>
                </a:solidFill>
              </a:rPr>
              <a:t>Debrief</a:t>
            </a:r>
            <a:endParaRPr lang="en-CA">
              <a:solidFill>
                <a:schemeClr val="accent1"/>
              </a:solidFill>
            </a:endParaRPr>
          </a:p>
        </p:txBody>
      </p:sp>
      <p:sp>
        <p:nvSpPr>
          <p:cNvPr id="3" name="Content Placeholder 2">
            <a:extLst>
              <a:ext uri="{FF2B5EF4-FFF2-40B4-BE49-F238E27FC236}">
                <a16:creationId xmlns:a16="http://schemas.microsoft.com/office/drawing/2014/main" id="{38DF635D-6D08-3765-FD5C-4E6BE3332639}"/>
              </a:ext>
            </a:extLst>
          </p:cNvPr>
          <p:cNvSpPr>
            <a:spLocks noGrp="1"/>
          </p:cNvSpPr>
          <p:nvPr>
            <p:ph idx="4294967295"/>
          </p:nvPr>
        </p:nvSpPr>
        <p:spPr>
          <a:xfrm>
            <a:off x="1128714" y="1673225"/>
            <a:ext cx="9533844" cy="4233863"/>
          </a:xfrm>
        </p:spPr>
        <p:txBody>
          <a:bodyPr>
            <a:normAutofit/>
          </a:bodyPr>
          <a:lstStyle/>
          <a:p>
            <a:pPr marL="971550" lvl="1" indent="-514350">
              <a:lnSpc>
                <a:spcPct val="115000"/>
              </a:lnSpc>
              <a:spcAft>
                <a:spcPts val="800"/>
              </a:spcAft>
              <a:buFont typeface="+mj-lt"/>
              <a:buAutoNum type="arabicPeriod"/>
            </a:pPr>
            <a:r>
              <a:rPr lang="en-GB" sz="2800" kern="100">
                <a:effectLst/>
                <a:latin typeface="Aptos" panose="020B0004020202020204" pitchFamily="34" charset="0"/>
                <a:ea typeface="Aptos" panose="020B0004020202020204" pitchFamily="34" charset="0"/>
                <a:cs typeface="Times New Roman" panose="02020603050405020304" pitchFamily="18" charset="0"/>
              </a:rPr>
              <a:t>What </a:t>
            </a:r>
            <a:r>
              <a:rPr lang="en-GB" sz="2800" kern="100">
                <a:latin typeface="Aptos" panose="020B0004020202020204" pitchFamily="34" charset="0"/>
                <a:ea typeface="Aptos" panose="020B0004020202020204" pitchFamily="34" charset="0"/>
                <a:cs typeface="Times New Roman" panose="02020603050405020304" pitchFamily="18" charset="0"/>
              </a:rPr>
              <a:t>gaps did you uncover between work as imagine and work as done?</a:t>
            </a:r>
          </a:p>
          <a:p>
            <a:pPr marL="971550" lvl="1" indent="-514350">
              <a:lnSpc>
                <a:spcPct val="115000"/>
              </a:lnSpc>
              <a:spcAft>
                <a:spcPts val="800"/>
              </a:spcAft>
              <a:buFont typeface="+mj-lt"/>
              <a:buAutoNum type="arabicPeriod"/>
            </a:pPr>
            <a:r>
              <a:rPr lang="en-GB" sz="2800" kern="100">
                <a:effectLst/>
                <a:latin typeface="Aptos" panose="020B0004020202020204" pitchFamily="34" charset="0"/>
                <a:ea typeface="Aptos" panose="020B0004020202020204" pitchFamily="34" charset="0"/>
                <a:cs typeface="Times New Roman" panose="02020603050405020304" pitchFamily="18" charset="0"/>
              </a:rPr>
              <a:t>What uninten</a:t>
            </a:r>
            <a:r>
              <a:rPr lang="en-GB" sz="2800" kern="100">
                <a:latin typeface="Aptos" panose="020B0004020202020204" pitchFamily="34" charset="0"/>
                <a:ea typeface="Aptos" panose="020B0004020202020204" pitchFamily="34" charset="0"/>
                <a:cs typeface="Times New Roman" panose="02020603050405020304" pitchFamily="18" charset="0"/>
              </a:rPr>
              <a:t>ded consequences did you uncover?</a:t>
            </a:r>
          </a:p>
          <a:p>
            <a:pPr marL="971550" lvl="1" indent="-514350">
              <a:lnSpc>
                <a:spcPct val="115000"/>
              </a:lnSpc>
              <a:spcAft>
                <a:spcPts val="800"/>
              </a:spcAft>
              <a:buFont typeface="+mj-lt"/>
              <a:buAutoNum type="arabicPeriod"/>
            </a:pPr>
            <a:r>
              <a:rPr lang="en-US" sz="2800" kern="100">
                <a:effectLst/>
                <a:latin typeface="Aptos" panose="020B0004020202020204" pitchFamily="34" charset="0"/>
                <a:ea typeface="Aptos" panose="020B0004020202020204" pitchFamily="34" charset="0"/>
                <a:cs typeface="Times New Roman" panose="02020603050405020304" pitchFamily="18" charset="0"/>
              </a:rPr>
              <a:t>What strategies and solutions did you come up with?</a:t>
            </a:r>
          </a:p>
          <a:p>
            <a:pPr marL="971550" lvl="1" indent="-514350">
              <a:lnSpc>
                <a:spcPct val="115000"/>
              </a:lnSpc>
              <a:spcAft>
                <a:spcPts val="800"/>
              </a:spcAft>
              <a:buFont typeface="+mj-lt"/>
              <a:buAutoNum type="arabicPeriod"/>
            </a:pPr>
            <a:r>
              <a:rPr lang="en-US" sz="2800" kern="100">
                <a:latin typeface="Aptos" panose="020B0004020202020204" pitchFamily="34" charset="0"/>
                <a:ea typeface="Aptos" panose="020B0004020202020204" pitchFamily="34" charset="0"/>
                <a:cs typeface="Times New Roman" panose="02020603050405020304" pitchFamily="18" charset="0"/>
              </a:rPr>
              <a:t>What actions do you plan to take? </a:t>
            </a:r>
            <a:endParaRPr lang="en-CA" sz="2800" kern="100">
              <a:effectLst/>
              <a:latin typeface="Aptos" panose="020B0004020202020204" pitchFamily="34" charset="0"/>
              <a:ea typeface="Aptos" panose="020B0004020202020204" pitchFamily="34" charset="0"/>
              <a:cs typeface="Times New Roman" panose="02020603050405020304" pitchFamily="18" charset="0"/>
            </a:endParaRPr>
          </a:p>
          <a:p>
            <a:endParaRPr lang="en-CA"/>
          </a:p>
        </p:txBody>
      </p:sp>
      <p:sp>
        <p:nvSpPr>
          <p:cNvPr id="5" name="TextBox 4">
            <a:extLst>
              <a:ext uri="{FF2B5EF4-FFF2-40B4-BE49-F238E27FC236}">
                <a16:creationId xmlns:a16="http://schemas.microsoft.com/office/drawing/2014/main" id="{3DB5172F-0BD0-519E-141A-750FAC630904}"/>
              </a:ext>
            </a:extLst>
          </p:cNvPr>
          <p:cNvSpPr txBox="1"/>
          <p:nvPr/>
        </p:nvSpPr>
        <p:spPr>
          <a:xfrm>
            <a:off x="4336146" y="5684550"/>
            <a:ext cx="37229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3F358F"/>
                </a:solidFill>
                <a:latin typeface="Arial" panose="020B0604020202020204"/>
              </a:rPr>
              <a:t>15 </a:t>
            </a:r>
            <a:r>
              <a:rPr kumimoji="0" lang="en-US" sz="3200" b="1" i="0" u="none" strike="noStrike" kern="1200" cap="none" spc="0" normalizeH="0" baseline="0" noProof="0" dirty="0">
                <a:ln>
                  <a:noFill/>
                </a:ln>
                <a:solidFill>
                  <a:srgbClr val="3F358F"/>
                </a:solidFill>
                <a:effectLst/>
                <a:uLnTx/>
                <a:uFillTx/>
                <a:latin typeface="Arial" panose="020B0604020202020204"/>
                <a:ea typeface="+mn-ea"/>
                <a:cs typeface="+mn-cs"/>
              </a:rPr>
              <a:t>minutes</a:t>
            </a:r>
            <a:endParaRPr kumimoji="0" lang="en-CA" sz="3200" b="1" i="0" u="none" strike="noStrike" kern="1200" cap="none" spc="0" normalizeH="0" baseline="0" noProof="0" dirty="0">
              <a:ln>
                <a:noFill/>
              </a:ln>
              <a:solidFill>
                <a:srgbClr val="3F35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949162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C9CD475D-E4DB-E4B5-ADD7-1BC1519FD576}"/>
              </a:ext>
            </a:extLst>
          </p:cNvPr>
          <p:cNvSpPr txBox="1">
            <a:spLocks noGrp="1"/>
          </p:cNvSpPr>
          <p:nvPr>
            <p:ph type="title" idx="4294967295"/>
          </p:nvPr>
        </p:nvSpPr>
        <p:spPr>
          <a:xfrm>
            <a:off x="838200" y="850509"/>
            <a:ext cx="4472836" cy="25784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4400" b="1" i="0" u="none" strike="noStrike" kern="1200" cap="none" spc="0" normalizeH="0" baseline="0" noProof="0">
                <a:ln>
                  <a:noFill/>
                </a:ln>
                <a:solidFill>
                  <a:schemeClr val="accent1"/>
                </a:solidFill>
                <a:effectLst/>
                <a:uLnTx/>
                <a:uFillTx/>
                <a:latin typeface="Arial"/>
                <a:ea typeface="+mj-ea"/>
                <a:cs typeface="Arial"/>
              </a:rPr>
              <a:t>Measurement and Monitoring </a:t>
            </a:r>
            <a:br>
              <a:rPr kumimoji="0" lang="en-US" sz="4400" b="1" i="0" u="none" strike="noStrike" kern="1200" cap="none" spc="0" normalizeH="0" baseline="0" noProof="0">
                <a:ln>
                  <a:noFill/>
                </a:ln>
                <a:solidFill>
                  <a:schemeClr val="accent1"/>
                </a:solidFill>
                <a:effectLst/>
                <a:uLnTx/>
                <a:uFillTx/>
                <a:latin typeface="Arial"/>
                <a:ea typeface="+mj-ea"/>
                <a:cs typeface="Arial"/>
              </a:rPr>
            </a:br>
            <a:r>
              <a:rPr kumimoji="0" lang="en-US" sz="4400" b="1" i="0" u="none" strike="noStrike" kern="1200" cap="none" spc="0" normalizeH="0" baseline="0" noProof="0">
                <a:ln>
                  <a:noFill/>
                </a:ln>
                <a:solidFill>
                  <a:schemeClr val="accent1"/>
                </a:solidFill>
                <a:effectLst/>
                <a:uLnTx/>
                <a:uFillTx/>
                <a:latin typeface="Arial"/>
                <a:ea typeface="+mj-ea"/>
                <a:cs typeface="Arial"/>
              </a:rPr>
              <a:t>of Safety Framework</a:t>
            </a:r>
          </a:p>
        </p:txBody>
      </p:sp>
      <p:sp>
        <p:nvSpPr>
          <p:cNvPr id="6" name="TextBox 5">
            <a:extLst>
              <a:ext uri="{FF2B5EF4-FFF2-40B4-BE49-F238E27FC236}">
                <a16:creationId xmlns:a16="http://schemas.microsoft.com/office/drawing/2014/main" id="{48B81232-9609-C01F-49A1-C28A20726942}"/>
              </a:ext>
            </a:extLst>
          </p:cNvPr>
          <p:cNvSpPr txBox="1"/>
          <p:nvPr/>
        </p:nvSpPr>
        <p:spPr>
          <a:xfrm>
            <a:off x="838200" y="3771270"/>
            <a:ext cx="5536504" cy="1061829"/>
          </a:xfrm>
          <a:prstGeom prst="rect">
            <a:avLst/>
          </a:prstGeom>
          <a:noFill/>
        </p:spPr>
        <p:txBody>
          <a:bodyPr wrap="square" rtlCol="0">
            <a:spAutoFit/>
          </a:bodyPr>
          <a:lstStyle/>
          <a:p>
            <a:r>
              <a:rPr lang="en-US" sz="1500" dirty="0">
                <a:hlinkClick r:id="rId3">
                  <a:extLst>
                    <a:ext uri="{A12FA001-AC4F-418D-AE19-62706E023703}">
                      <ahyp:hlinkClr xmlns:ahyp="http://schemas.microsoft.com/office/drawing/2018/hyperlinkcolor" val="tx"/>
                    </a:ext>
                  </a:extLst>
                </a:hlinkClick>
              </a:rPr>
              <a:t>The measurement and </a:t>
            </a:r>
            <a:br>
              <a:rPr lang="en-US" sz="1500" dirty="0">
                <a:hlinkClick r:id="rId3">
                  <a:extLst>
                    <a:ext uri="{A12FA001-AC4F-418D-AE19-62706E023703}">
                      <ahyp:hlinkClr xmlns:ahyp="http://schemas.microsoft.com/office/drawing/2018/hyperlinkcolor" val="tx"/>
                    </a:ext>
                  </a:extLst>
                </a:hlinkClick>
              </a:rPr>
            </a:br>
            <a:r>
              <a:rPr lang="en-US" sz="1500" dirty="0">
                <a:hlinkClick r:id="rId3">
                  <a:extLst>
                    <a:ext uri="{A12FA001-AC4F-418D-AE19-62706E023703}">
                      <ahyp:hlinkClr xmlns:ahyp="http://schemas.microsoft.com/office/drawing/2018/hyperlinkcolor" val="tx"/>
                    </a:ext>
                  </a:extLst>
                </a:hlinkClick>
              </a:rPr>
              <a:t>monitoring of safety – </a:t>
            </a:r>
            <a:br>
              <a:rPr lang="en-US" sz="1500" dirty="0">
                <a:hlinkClick r:id="rId3">
                  <a:extLst>
                    <a:ext uri="{A12FA001-AC4F-418D-AE19-62706E023703}">
                      <ahyp:hlinkClr xmlns:ahyp="http://schemas.microsoft.com/office/drawing/2018/hyperlinkcolor" val="tx"/>
                    </a:ext>
                  </a:extLst>
                </a:hlinkClick>
              </a:rPr>
            </a:br>
            <a:r>
              <a:rPr lang="en-US" sz="1500" dirty="0">
                <a:hlinkClick r:id="rId3">
                  <a:extLst>
                    <a:ext uri="{A12FA001-AC4F-418D-AE19-62706E023703}">
                      <ahyp:hlinkClr xmlns:ahyp="http://schemas.microsoft.com/office/drawing/2018/hyperlinkcolor" val="tx"/>
                    </a:ext>
                  </a:extLst>
                </a:hlinkClick>
              </a:rPr>
              <a:t>The Health Foundation</a:t>
            </a:r>
            <a:endParaRPr lang="en-CA" sz="1500" dirty="0"/>
          </a:p>
          <a:p>
            <a:endParaRPr lang="en-US" dirty="0"/>
          </a:p>
        </p:txBody>
      </p:sp>
      <p:pic>
        <p:nvPicPr>
          <p:cNvPr id="4" name="Picture 3" descr="A diagram consisting of one black circle in the centre with the text, “Safety measurement and monitoring,” surrounding by five petal-shape objects in various colours connected by a larger circle outline, containing the text “Past harm: Has patient care been safe in the past?” “Reliability: Are our clinical systems and processes reliable?” “Sensitivity to operations: Is care safe today?” “Anticipation and preparedness: Will care be safe in the future?” and “Integration and learning: Are we responding and improving?”">
            <a:extLst>
              <a:ext uri="{FF2B5EF4-FFF2-40B4-BE49-F238E27FC236}">
                <a16:creationId xmlns:a16="http://schemas.microsoft.com/office/drawing/2014/main" id="{C0A2A2A6-7F1D-8337-5CAD-7B24233205DF}"/>
              </a:ext>
            </a:extLst>
          </p:cNvPr>
          <p:cNvPicPr>
            <a:picLocks noChangeAspect="1"/>
          </p:cNvPicPr>
          <p:nvPr/>
        </p:nvPicPr>
        <p:blipFill>
          <a:blip r:embed="rId4"/>
          <a:stretch>
            <a:fillRect/>
          </a:stretch>
        </p:blipFill>
        <p:spPr>
          <a:xfrm>
            <a:off x="6025954" y="1122694"/>
            <a:ext cx="5169292" cy="4879124"/>
          </a:xfrm>
          <a:prstGeom prst="rect">
            <a:avLst/>
          </a:prstGeom>
        </p:spPr>
      </p:pic>
      <p:sp>
        <p:nvSpPr>
          <p:cNvPr id="2" name="Slide Number Placeholder 1">
            <a:extLst>
              <a:ext uri="{FF2B5EF4-FFF2-40B4-BE49-F238E27FC236}">
                <a16:creationId xmlns:a16="http://schemas.microsoft.com/office/drawing/2014/main" id="{12D7C2E0-46B1-8355-ACC5-4F3345FE7A5D}"/>
              </a:ext>
            </a:extLst>
          </p:cNvPr>
          <p:cNvSpPr>
            <a:spLocks noGrp="1"/>
          </p:cNvSpPr>
          <p:nvPr>
            <p:ph type="sldNum" sz="quarter" idx="12"/>
          </p:nvPr>
        </p:nvSpPr>
        <p:spPr/>
        <p:txBody>
          <a:bodyPr/>
          <a:lstStyle/>
          <a:p>
            <a:fld id="{7D0AB2B7-A222-44FF-B180-C8F0FD623967}" type="slidenum">
              <a:rPr lang="en-CA" smtClean="0"/>
              <a:t>3</a:t>
            </a:fld>
            <a:endParaRPr lang="en-CA"/>
          </a:p>
        </p:txBody>
      </p:sp>
    </p:spTree>
    <p:extLst>
      <p:ext uri="{BB962C8B-B14F-4D97-AF65-F5344CB8AC3E}">
        <p14:creationId xmlns:p14="http://schemas.microsoft.com/office/powerpoint/2010/main" val="395156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7FAF83-FC25-B252-F87E-08A65D6EB5B4}"/>
              </a:ext>
            </a:extLst>
          </p:cNvPr>
          <p:cNvSpPr>
            <a:spLocks noGrp="1"/>
          </p:cNvSpPr>
          <p:nvPr>
            <p:ph type="title"/>
          </p:nvPr>
        </p:nvSpPr>
        <p:spPr/>
        <p:txBody>
          <a:bodyPr/>
          <a:lstStyle/>
          <a:p>
            <a:r>
              <a:rPr lang="en-US" sz="3500">
                <a:solidFill>
                  <a:schemeClr val="accent1"/>
                </a:solidFill>
              </a:rPr>
              <a:t>Before you leave, please share…</a:t>
            </a:r>
            <a:endParaRPr lang="en-CA" sz="3500">
              <a:solidFill>
                <a:schemeClr val="accent1"/>
              </a:solidFill>
            </a:endParaRPr>
          </a:p>
        </p:txBody>
      </p:sp>
      <p:sp>
        <p:nvSpPr>
          <p:cNvPr id="5" name="Content Placeholder 4">
            <a:extLst>
              <a:ext uri="{FF2B5EF4-FFF2-40B4-BE49-F238E27FC236}">
                <a16:creationId xmlns:a16="http://schemas.microsoft.com/office/drawing/2014/main" id="{78462591-4D3A-B105-59C5-1DEE250D4CFA}"/>
              </a:ext>
            </a:extLst>
          </p:cNvPr>
          <p:cNvSpPr>
            <a:spLocks noGrp="1"/>
          </p:cNvSpPr>
          <p:nvPr>
            <p:ph idx="1"/>
          </p:nvPr>
        </p:nvSpPr>
        <p:spPr>
          <a:xfrm>
            <a:off x="645017" y="2141537"/>
            <a:ext cx="5450983" cy="3216074"/>
          </a:xfrm>
        </p:spPr>
        <p:txBody>
          <a:bodyPr>
            <a:normAutofit/>
          </a:bodyPr>
          <a:lstStyle/>
          <a:p>
            <a:r>
              <a:rPr lang="en-US"/>
              <a:t>What did you learn? </a:t>
            </a:r>
            <a:br>
              <a:rPr lang="en-US"/>
            </a:br>
            <a:r>
              <a:rPr lang="en-US"/>
              <a:t>Share your “Aha” moment(s)</a:t>
            </a:r>
          </a:p>
          <a:p>
            <a:r>
              <a:rPr lang="en-US"/>
              <a:t>Your ideas – What is one thing you will do to action what you learned today?</a:t>
            </a:r>
          </a:p>
          <a:p>
            <a:r>
              <a:rPr lang="en-US"/>
              <a:t>What went well?</a:t>
            </a:r>
          </a:p>
          <a:p>
            <a:r>
              <a:rPr lang="en-US"/>
              <a:t>Even better if…</a:t>
            </a:r>
            <a:endParaRPr lang="en-CA"/>
          </a:p>
        </p:txBody>
      </p:sp>
      <p:pic>
        <p:nvPicPr>
          <p:cNvPr id="7" name="Picture 6">
            <a:extLst>
              <a:ext uri="{FF2B5EF4-FFF2-40B4-BE49-F238E27FC236}">
                <a16:creationId xmlns:a16="http://schemas.microsoft.com/office/drawing/2014/main" id="{D476DC1E-281C-A3C2-3FB6-98552066A55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83050" y="968375"/>
            <a:ext cx="5300950" cy="5300950"/>
          </a:xfrm>
          <a:prstGeom prst="rect">
            <a:avLst/>
          </a:prstGeom>
        </p:spPr>
      </p:pic>
      <p:sp>
        <p:nvSpPr>
          <p:cNvPr id="6" name="TextBox 5">
            <a:extLst>
              <a:ext uri="{FF2B5EF4-FFF2-40B4-BE49-F238E27FC236}">
                <a16:creationId xmlns:a16="http://schemas.microsoft.com/office/drawing/2014/main" id="{B4AE6DC3-B191-6C1B-69A9-983A352BFACA}"/>
              </a:ext>
            </a:extLst>
          </p:cNvPr>
          <p:cNvSpPr txBox="1"/>
          <p:nvPr/>
        </p:nvSpPr>
        <p:spPr>
          <a:xfrm>
            <a:off x="4336146" y="5684550"/>
            <a:ext cx="37229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3F358F"/>
                </a:solidFill>
                <a:latin typeface="Arial" panose="020B0604020202020204"/>
              </a:rPr>
              <a:t>5 </a:t>
            </a:r>
            <a:r>
              <a:rPr kumimoji="0" lang="en-US" sz="3200" b="1" i="0" u="none" strike="noStrike" kern="1200" cap="none" spc="0" normalizeH="0" baseline="0" noProof="0" dirty="0">
                <a:ln>
                  <a:noFill/>
                </a:ln>
                <a:solidFill>
                  <a:srgbClr val="3F358F"/>
                </a:solidFill>
                <a:effectLst/>
                <a:uLnTx/>
                <a:uFillTx/>
                <a:latin typeface="Arial" panose="020B0604020202020204"/>
                <a:ea typeface="+mn-ea"/>
                <a:cs typeface="+mn-cs"/>
              </a:rPr>
              <a:t>minutes</a:t>
            </a:r>
            <a:endParaRPr kumimoji="0" lang="en-CA" sz="3200" b="1" i="0" u="none" strike="noStrike" kern="1200" cap="none" spc="0" normalizeH="0" baseline="0" noProof="0" dirty="0">
              <a:ln>
                <a:noFill/>
              </a:ln>
              <a:solidFill>
                <a:srgbClr val="3F358F"/>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5FC146DF-78CB-604A-6A44-CAD0A63085A0}"/>
              </a:ext>
            </a:extLst>
          </p:cNvPr>
          <p:cNvSpPr>
            <a:spLocks noGrp="1"/>
          </p:cNvSpPr>
          <p:nvPr>
            <p:ph type="sldNum" sz="quarter" idx="12"/>
          </p:nvPr>
        </p:nvSpPr>
        <p:spPr/>
        <p:txBody>
          <a:bodyPr/>
          <a:lstStyle/>
          <a:p>
            <a:fld id="{7D0AB2B7-A222-44FF-B180-C8F0FD623967}" type="slidenum">
              <a:rPr lang="en-CA" smtClean="0"/>
              <a:pPr/>
              <a:t>30</a:t>
            </a:fld>
            <a:endParaRPr lang="en-CA"/>
          </a:p>
        </p:txBody>
      </p:sp>
    </p:spTree>
    <p:extLst>
      <p:ext uri="{BB962C8B-B14F-4D97-AF65-F5344CB8AC3E}">
        <p14:creationId xmlns:p14="http://schemas.microsoft.com/office/powerpoint/2010/main" val="3208644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E6432-2B3B-080D-39CF-5F5466F2452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52E779B-9138-3042-7D10-27605A606E2B}"/>
              </a:ext>
            </a:extLst>
          </p:cNvPr>
          <p:cNvSpPr>
            <a:spLocks noGrp="1"/>
          </p:cNvSpPr>
          <p:nvPr>
            <p:ph type="title" idx="4294967295"/>
          </p:nvPr>
        </p:nvSpPr>
        <p:spPr>
          <a:xfrm>
            <a:off x="838199" y="-1531387"/>
            <a:ext cx="10515600" cy="1325563"/>
          </a:xfrm>
        </p:spPr>
        <p:txBody>
          <a:bodyPr/>
          <a:lstStyle/>
          <a:p>
            <a:r>
              <a:rPr lang="en-CA"/>
              <a:t>Reliability</a:t>
            </a:r>
          </a:p>
        </p:txBody>
      </p:sp>
      <p:pic>
        <p:nvPicPr>
          <p:cNvPr id="3" name="Picture 2">
            <a:extLst>
              <a:ext uri="{FF2B5EF4-FFF2-40B4-BE49-F238E27FC236}">
                <a16:creationId xmlns:a16="http://schemas.microsoft.com/office/drawing/2014/main" id="{C90FF7BF-2AE7-0BC8-2AF0-56AC5061BA6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35928" y="727865"/>
            <a:ext cx="5320142" cy="5021506"/>
          </a:xfrm>
          <a:prstGeom prst="rect">
            <a:avLst/>
          </a:prstGeom>
        </p:spPr>
      </p:pic>
      <p:pic>
        <p:nvPicPr>
          <p:cNvPr id="4" name="Picture 3" descr="A visual of the MMS framework. The icon for Reliability (are our clinical systems and processes reliable?) is highlighted.">
            <a:extLst>
              <a:ext uri="{FF2B5EF4-FFF2-40B4-BE49-F238E27FC236}">
                <a16:creationId xmlns:a16="http://schemas.microsoft.com/office/drawing/2014/main" id="{8933DACE-A97C-9404-36C3-0677540641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0063" y="2022029"/>
            <a:ext cx="2540627" cy="2106468"/>
          </a:xfrm>
          <a:prstGeom prst="rect">
            <a:avLst/>
          </a:prstGeom>
        </p:spPr>
      </p:pic>
      <p:sp>
        <p:nvSpPr>
          <p:cNvPr id="2" name="Slide Number Placeholder 1">
            <a:extLst>
              <a:ext uri="{FF2B5EF4-FFF2-40B4-BE49-F238E27FC236}">
                <a16:creationId xmlns:a16="http://schemas.microsoft.com/office/drawing/2014/main" id="{292ED2F6-F93F-F1B4-B1C4-FBE3F9F87F25}"/>
              </a:ext>
            </a:extLst>
          </p:cNvPr>
          <p:cNvSpPr>
            <a:spLocks noGrp="1"/>
          </p:cNvSpPr>
          <p:nvPr>
            <p:ph type="sldNum" sz="quarter" idx="12"/>
          </p:nvPr>
        </p:nvSpPr>
        <p:spPr/>
        <p:txBody>
          <a:bodyPr/>
          <a:lstStyle/>
          <a:p>
            <a:fld id="{7D0AB2B7-A222-44FF-B180-C8F0FD623967}" type="slidenum">
              <a:rPr lang="en-CA" smtClean="0"/>
              <a:t>4</a:t>
            </a:fld>
            <a:endParaRPr lang="en-CA"/>
          </a:p>
        </p:txBody>
      </p:sp>
    </p:spTree>
    <p:extLst>
      <p:ext uri="{BB962C8B-B14F-4D97-AF65-F5344CB8AC3E}">
        <p14:creationId xmlns:p14="http://schemas.microsoft.com/office/powerpoint/2010/main" val="109614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A45160-D586-B697-9E6F-07CD59AA0B61}"/>
              </a:ext>
            </a:extLst>
          </p:cNvPr>
          <p:cNvSpPr txBox="1">
            <a:spLocks noGrp="1"/>
          </p:cNvSpPr>
          <p:nvPr>
            <p:ph type="title" idx="4294967295"/>
          </p:nvPr>
        </p:nvSpPr>
        <p:spPr>
          <a:xfrm>
            <a:off x="710698" y="343137"/>
            <a:ext cx="10532558"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3F3691"/>
                </a:solidFill>
                <a:effectLst/>
                <a:uLnTx/>
                <a:uFillTx/>
                <a:latin typeface="Arial" panose="020B0604020202020204" pitchFamily="34" charset="0"/>
                <a:ea typeface="+mn-ea"/>
                <a:cs typeface="Arial" panose="020B0604020202020204" pitchFamily="34" charset="0"/>
              </a:rPr>
              <a:t>Reliability – Are our clinical </a:t>
            </a:r>
            <a:br>
              <a:rPr kumimoji="0" lang="en-US" sz="4400" b="1" i="0" u="none" strike="noStrike" kern="1200" cap="none" spc="0" normalizeH="0" baseline="0" noProof="0" dirty="0">
                <a:ln>
                  <a:noFill/>
                </a:ln>
                <a:solidFill>
                  <a:srgbClr val="3F3691"/>
                </a:solidFill>
                <a:effectLst/>
                <a:uLnTx/>
                <a:uFillTx/>
                <a:latin typeface="Arial" panose="020B0604020202020204" pitchFamily="34" charset="0"/>
                <a:ea typeface="+mn-ea"/>
                <a:cs typeface="Arial" panose="020B0604020202020204" pitchFamily="34" charset="0"/>
              </a:rPr>
            </a:br>
            <a:r>
              <a:rPr kumimoji="0" lang="en-US" sz="4400" b="1" i="0" u="none" strike="noStrike" kern="1200" cap="none" spc="0" normalizeH="0" baseline="0" noProof="0" dirty="0">
                <a:ln>
                  <a:noFill/>
                </a:ln>
                <a:solidFill>
                  <a:srgbClr val="3F3691"/>
                </a:solidFill>
                <a:effectLst/>
                <a:uLnTx/>
                <a:uFillTx/>
                <a:latin typeface="Arial" panose="020B0604020202020204" pitchFamily="34" charset="0"/>
                <a:ea typeface="+mn-ea"/>
                <a:cs typeface="Arial" panose="020B0604020202020204" pitchFamily="34" charset="0"/>
              </a:rPr>
              <a:t>systems and processes reliable?</a:t>
            </a:r>
            <a:endParaRPr kumimoji="0" lang="en-CA" sz="4400" b="1" i="0" u="none" strike="noStrike" kern="1200" cap="none" spc="0" normalizeH="0" baseline="0" noProof="0" dirty="0">
              <a:ln>
                <a:noFill/>
              </a:ln>
              <a:solidFill>
                <a:srgbClr val="3F3691"/>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2ED5D8A0-1D9E-AD7D-4D73-E1A384C229F0}"/>
              </a:ext>
            </a:extLst>
          </p:cNvPr>
          <p:cNvSpPr/>
          <p:nvPr/>
        </p:nvSpPr>
        <p:spPr>
          <a:xfrm>
            <a:off x="649786" y="2106167"/>
            <a:ext cx="5185216" cy="1569660"/>
          </a:xfrm>
          <a:prstGeom prst="rect">
            <a:avLst/>
          </a:prstGeom>
        </p:spPr>
        <p:txBody>
          <a:bodyPr wrap="square">
            <a:spAutoFit/>
          </a:bodyPr>
          <a:lstStyle/>
          <a:p>
            <a:pPr defTabSz="605150"/>
            <a:r>
              <a:rPr lang="en-CA" sz="2400" i="1" dirty="0"/>
              <a:t>Reliability</a:t>
            </a:r>
            <a:r>
              <a:rPr lang="en-CA" sz="2400" dirty="0"/>
              <a:t> is gauging the probability that a task, process, intervention</a:t>
            </a:r>
            <a:br>
              <a:rPr lang="en-CA" sz="2400" dirty="0"/>
            </a:br>
            <a:r>
              <a:rPr lang="en-CA" sz="2400" dirty="0"/>
              <a:t>or pathway will be carried out or followed as specified.</a:t>
            </a:r>
          </a:p>
        </p:txBody>
      </p:sp>
      <p:sp>
        <p:nvSpPr>
          <p:cNvPr id="6" name="Title 1">
            <a:extLst>
              <a:ext uri="{FF2B5EF4-FFF2-40B4-BE49-F238E27FC236}">
                <a16:creationId xmlns:a16="http://schemas.microsoft.com/office/drawing/2014/main" id="{A46E7896-5185-C52D-3088-FFE8F051E9A5}"/>
              </a:ext>
            </a:extLst>
          </p:cNvPr>
          <p:cNvSpPr txBox="1">
            <a:spLocks/>
          </p:cNvSpPr>
          <p:nvPr/>
        </p:nvSpPr>
        <p:spPr>
          <a:xfrm>
            <a:off x="710698" y="3916449"/>
            <a:ext cx="4904491" cy="2026341"/>
          </a:xfrm>
          <a:prstGeom prst="rect">
            <a:avLst/>
          </a:prstGeom>
        </p:spPr>
        <p:txBody>
          <a:bodyPr vert="horz" lIns="91440" tIns="45720" rIns="91440" bIns="45720" rtlCol="0" anchor="ctr">
            <a:normAutofit fontScale="97500"/>
          </a:bodyPr>
          <a:lstStyle>
            <a:lvl1pPr algn="l" defTabSz="605150" rtl="0" eaLnBrk="1" latinLnBrk="0" hangingPunct="1">
              <a:lnSpc>
                <a:spcPct val="90000"/>
              </a:lnSpc>
              <a:spcBef>
                <a:spcPct val="0"/>
              </a:spcBef>
              <a:buNone/>
              <a:defRPr sz="2100" b="1" i="0" kern="1200" baseline="0">
                <a:solidFill>
                  <a:schemeClr val="bg1"/>
                </a:solidFill>
                <a:latin typeface="+mj-lt"/>
                <a:ea typeface="+mj-ea"/>
                <a:cs typeface="+mj-cs"/>
              </a:defRPr>
            </a:lvl1pPr>
          </a:lstStyle>
          <a:p>
            <a:r>
              <a:rPr lang="en-US" sz="2400" b="0" i="1" dirty="0">
                <a:solidFill>
                  <a:schemeClr val="accent1"/>
                </a:solidFill>
                <a:latin typeface="+mn-lt"/>
                <a:ea typeface="+mn-ea"/>
                <a:cs typeface="+mn-cs"/>
              </a:rPr>
              <a:t>What would happen if we had</a:t>
            </a:r>
            <a:br>
              <a:rPr lang="en-US" sz="2400" b="0" i="1" dirty="0">
                <a:solidFill>
                  <a:schemeClr val="accent1"/>
                </a:solidFill>
                <a:latin typeface="+mn-lt"/>
                <a:ea typeface="+mn-ea"/>
                <a:cs typeface="+mn-cs"/>
              </a:rPr>
            </a:br>
            <a:r>
              <a:rPr lang="en-US" sz="2400" b="0" i="1" dirty="0">
                <a:solidFill>
                  <a:schemeClr val="accent1"/>
                </a:solidFill>
                <a:latin typeface="+mn-lt"/>
                <a:ea typeface="+mn-ea"/>
                <a:cs typeface="+mn-cs"/>
              </a:rPr>
              <a:t>a system of only measuring the number of people who fell through the ice rather than measuring the thickness of the ice?</a:t>
            </a:r>
            <a:endParaRPr lang="en-CA" sz="2400" b="0" i="1" dirty="0">
              <a:solidFill>
                <a:schemeClr val="accent1"/>
              </a:solidFill>
              <a:latin typeface="+mn-lt"/>
              <a:ea typeface="+mn-ea"/>
              <a:cs typeface="+mn-cs"/>
            </a:endParaRPr>
          </a:p>
        </p:txBody>
      </p:sp>
      <p:pic>
        <p:nvPicPr>
          <p:cNvPr id="8" name="Picture 7" descr="Photograph showing a person wearing a green boot stepping on cracked ice with radiating fracture lines, representing falling through the ice. ">
            <a:extLst>
              <a:ext uri="{FF2B5EF4-FFF2-40B4-BE49-F238E27FC236}">
                <a16:creationId xmlns:a16="http://schemas.microsoft.com/office/drawing/2014/main" id="{DA540CB5-A771-C93B-636A-178AC3200316}"/>
              </a:ext>
            </a:extLst>
          </p:cNvPr>
          <p:cNvPicPr>
            <a:picLocks noChangeAspect="1"/>
          </p:cNvPicPr>
          <p:nvPr/>
        </p:nvPicPr>
        <p:blipFill>
          <a:blip r:embed="rId3" cstate="screen">
            <a:extLst>
              <a:ext uri="{28A0092B-C50C-407E-A947-70E740481C1C}">
                <a14:useLocalDpi xmlns:a14="http://schemas.microsoft.com/office/drawing/2010/main"/>
              </a:ext>
            </a:extLst>
          </a:blip>
          <a:srcRect l="24497" r="24497"/>
          <a:stretch/>
        </p:blipFill>
        <p:spPr>
          <a:xfrm>
            <a:off x="6102136" y="2391962"/>
            <a:ext cx="2720234" cy="3559870"/>
          </a:xfrm>
          <a:prstGeom prst="round2DiagRect">
            <a:avLst/>
          </a:prstGeom>
        </p:spPr>
      </p:pic>
      <p:pic>
        <p:nvPicPr>
          <p:cNvPr id="5" name="Content Placeholder 4" descr="Photograph showing a yellow measuring tape inserted into cracked ice on a frozen body of water, with a blurred background of trees and  sunlight. The image represents measuring the thickness of the ice. ">
            <a:extLst>
              <a:ext uri="{FF2B5EF4-FFF2-40B4-BE49-F238E27FC236}">
                <a16:creationId xmlns:a16="http://schemas.microsoft.com/office/drawing/2014/main" id="{5E58BB1A-F15D-756F-8CAB-2830CAAD086C}"/>
              </a:ext>
            </a:extLst>
          </p:cNvPr>
          <p:cNvPicPr>
            <a:picLocks/>
          </p:cNvPicPr>
          <p:nvPr/>
        </p:nvPicPr>
        <p:blipFill>
          <a:blip r:embed="rId4" cstate="screen">
            <a:extLst>
              <a:ext uri="{28A0092B-C50C-407E-A947-70E740481C1C}">
                <a14:useLocalDpi xmlns:a14="http://schemas.microsoft.com/office/drawing/2010/main"/>
              </a:ext>
            </a:extLst>
          </a:blip>
          <a:srcRect l="22765" t="-13" r="26291" b="13"/>
          <a:stretch>
            <a:fillRect/>
          </a:stretch>
        </p:blipFill>
        <p:spPr>
          <a:xfrm>
            <a:off x="9089504" y="2391508"/>
            <a:ext cx="2720234" cy="3559772"/>
          </a:xfrm>
          <a:prstGeom prst="round2DiagRect">
            <a:avLst/>
          </a:prstGeom>
        </p:spPr>
      </p:pic>
      <p:sp>
        <p:nvSpPr>
          <p:cNvPr id="2" name="Slide Number Placeholder 1">
            <a:extLst>
              <a:ext uri="{FF2B5EF4-FFF2-40B4-BE49-F238E27FC236}">
                <a16:creationId xmlns:a16="http://schemas.microsoft.com/office/drawing/2014/main" id="{842149D9-D5CD-1FF8-93D7-6883D5550F71}"/>
              </a:ext>
            </a:extLst>
          </p:cNvPr>
          <p:cNvSpPr>
            <a:spLocks noGrp="1"/>
          </p:cNvSpPr>
          <p:nvPr>
            <p:ph type="sldNum" sz="quarter" idx="12"/>
          </p:nvPr>
        </p:nvSpPr>
        <p:spPr/>
        <p:txBody>
          <a:bodyPr/>
          <a:lstStyle/>
          <a:p>
            <a:fld id="{7D0AB2B7-A222-44FF-B180-C8F0FD623967}" type="slidenum">
              <a:rPr lang="en-CA" smtClean="0"/>
              <a:t>5</a:t>
            </a:fld>
            <a:endParaRPr lang="en-CA"/>
          </a:p>
        </p:txBody>
      </p:sp>
    </p:spTree>
    <p:extLst>
      <p:ext uri="{BB962C8B-B14F-4D97-AF65-F5344CB8AC3E}">
        <p14:creationId xmlns:p14="http://schemas.microsoft.com/office/powerpoint/2010/main" val="31586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D206B-FBFE-7EA1-FF26-FEDBE4FEFE53}"/>
              </a:ext>
            </a:extLst>
          </p:cNvPr>
          <p:cNvSpPr>
            <a:spLocks noGrp="1"/>
          </p:cNvSpPr>
          <p:nvPr>
            <p:ph type="title"/>
          </p:nvPr>
        </p:nvSpPr>
        <p:spPr/>
        <p:txBody>
          <a:bodyPr/>
          <a:lstStyle/>
          <a:p>
            <a:r>
              <a:rPr lang="en-US" dirty="0">
                <a:solidFill>
                  <a:schemeClr val="tx1"/>
                </a:solidFill>
              </a:rPr>
              <a:t>Unintended consequences of measuring reliability</a:t>
            </a:r>
            <a:endParaRPr lang="en-CA" dirty="0">
              <a:solidFill>
                <a:schemeClr val="tx1"/>
              </a:solidFill>
            </a:endParaRPr>
          </a:p>
        </p:txBody>
      </p:sp>
    </p:spTree>
    <p:extLst>
      <p:ext uri="{BB962C8B-B14F-4D97-AF65-F5344CB8AC3E}">
        <p14:creationId xmlns:p14="http://schemas.microsoft.com/office/powerpoint/2010/main" val="3616133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658833-838D-689B-257D-428C5C7D7E80}"/>
              </a:ext>
            </a:extLst>
          </p:cNvPr>
          <p:cNvSpPr>
            <a:spLocks noGrp="1"/>
          </p:cNvSpPr>
          <p:nvPr>
            <p:ph type="title"/>
          </p:nvPr>
        </p:nvSpPr>
        <p:spPr>
          <a:xfrm>
            <a:off x="838200" y="-1404755"/>
            <a:ext cx="10515600" cy="1325563"/>
          </a:xfrm>
        </p:spPr>
        <p:txBody>
          <a:bodyPr/>
          <a:lstStyle/>
          <a:p>
            <a:r>
              <a:rPr lang="en-CA" dirty="0"/>
              <a:t>Measures of reliability</a:t>
            </a:r>
          </a:p>
        </p:txBody>
      </p:sp>
      <p:sp>
        <p:nvSpPr>
          <p:cNvPr id="2" name="Content Placeholder 1"/>
          <p:cNvSpPr>
            <a:spLocks noGrp="1"/>
          </p:cNvSpPr>
          <p:nvPr>
            <p:ph idx="1"/>
          </p:nvPr>
        </p:nvSpPr>
        <p:spPr>
          <a:xfrm>
            <a:off x="506155" y="1073159"/>
            <a:ext cx="4907855" cy="4587240"/>
          </a:xfrm>
        </p:spPr>
        <p:txBody>
          <a:bodyPr>
            <a:noAutofit/>
          </a:bodyPr>
          <a:lstStyle/>
          <a:p>
            <a:r>
              <a:rPr lang="en-GB" sz="2400">
                <a:latin typeface="+mn-lt"/>
                <a:cs typeface="+mn-cs"/>
              </a:rPr>
              <a:t>Do</a:t>
            </a:r>
            <a:r>
              <a:rPr lang="en-GB" sz="2400" b="0" i="0" kern="1200" baseline="0">
                <a:solidFill>
                  <a:schemeClr val="tx1"/>
                </a:solidFill>
                <a:latin typeface="+mn-lt"/>
                <a:ea typeface="+mn-ea"/>
                <a:cs typeface="+mn-cs"/>
              </a:rPr>
              <a:t> your measures of reliability measure what you intend to </a:t>
            </a:r>
            <a:br>
              <a:rPr lang="en-GB" sz="2400" b="0" i="0" kern="1200" baseline="0">
                <a:solidFill>
                  <a:schemeClr val="tx1"/>
                </a:solidFill>
                <a:latin typeface="+mn-lt"/>
                <a:ea typeface="+mn-ea"/>
                <a:cs typeface="+mn-cs"/>
              </a:rPr>
            </a:br>
            <a:r>
              <a:rPr lang="en-GB" sz="2400" b="0" i="0" kern="1200" baseline="0">
                <a:solidFill>
                  <a:schemeClr val="tx1"/>
                </a:solidFill>
                <a:latin typeface="+mn-lt"/>
                <a:ea typeface="+mn-ea"/>
                <a:cs typeface="+mn-cs"/>
              </a:rPr>
              <a:t>or are they simply audits of documentation?  </a:t>
            </a:r>
          </a:p>
          <a:p>
            <a:r>
              <a:rPr lang="en-GB" sz="2400"/>
              <a:t>Do your measures of reliability give you and others a false assurance of safety?</a:t>
            </a:r>
          </a:p>
          <a:p>
            <a:r>
              <a:rPr lang="en-GB" sz="2400"/>
              <a:t>Do your measures of reliability sometimes create involuntary automaticity, aka </a:t>
            </a:r>
            <a:r>
              <a:rPr lang="en-GB" sz="2400" b="0" i="0" kern="1200" baseline="0" err="1">
                <a:solidFill>
                  <a:schemeClr val="tx1"/>
                </a:solidFill>
                <a:latin typeface="+mn-lt"/>
                <a:ea typeface="+mn-ea"/>
                <a:cs typeface="+mn-cs"/>
              </a:rPr>
              <a:t>tickbox“itis</a:t>
            </a:r>
            <a:r>
              <a:rPr lang="en-GB" sz="2400" b="0" i="0" kern="1200" baseline="0">
                <a:solidFill>
                  <a:schemeClr val="tx1"/>
                </a:solidFill>
                <a:latin typeface="+mn-lt"/>
                <a:ea typeface="+mn-ea"/>
                <a:cs typeface="+mn-cs"/>
              </a:rPr>
              <a:t>”?</a:t>
            </a:r>
            <a:endParaRPr lang="en-GB" sz="2400"/>
          </a:p>
        </p:txBody>
      </p:sp>
      <p:grpSp>
        <p:nvGrpSpPr>
          <p:cNvPr id="9" name="Group 8" descr="Screenshot of a surgical safety checklist. ">
            <a:extLst>
              <a:ext uri="{FF2B5EF4-FFF2-40B4-BE49-F238E27FC236}">
                <a16:creationId xmlns:a16="http://schemas.microsoft.com/office/drawing/2014/main" id="{F992065F-6299-DD28-82E2-53B5DC5EE0E2}"/>
              </a:ext>
              <a:ext uri="{C183D7F6-B498-43B3-948B-1728B52AA6E4}">
                <adec:decorative xmlns:adec="http://schemas.microsoft.com/office/drawing/2017/decorative" val="0"/>
              </a:ext>
            </a:extLst>
          </p:cNvPr>
          <p:cNvGrpSpPr/>
          <p:nvPr/>
        </p:nvGrpSpPr>
        <p:grpSpPr>
          <a:xfrm>
            <a:off x="5716632" y="1073159"/>
            <a:ext cx="4907855" cy="3584419"/>
            <a:chOff x="7132530" y="594360"/>
            <a:chExt cx="4742002" cy="3463290"/>
          </a:xfrm>
        </p:grpSpPr>
        <p:pic>
          <p:nvPicPr>
            <p:cNvPr id="5" name="Picture 2" descr="Surgical Safety Checklist: Improved Patient Safety through Effective T">
              <a:extLst>
                <a:ext uri="{FF2B5EF4-FFF2-40B4-BE49-F238E27FC236}">
                  <a16:creationId xmlns:a16="http://schemas.microsoft.com/office/drawing/2014/main" id="{7110A9C1-C44B-32DD-2920-4DDB64D090F7}"/>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1007" t="7880" r="-1007" b="5174"/>
            <a:stretch>
              <a:fillRect/>
            </a:stretch>
          </p:blipFill>
          <p:spPr bwMode="auto">
            <a:xfrm>
              <a:off x="7132530" y="594360"/>
              <a:ext cx="4742002" cy="346329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B544DF3-2695-765C-185A-CFBAEE2DDA95}"/>
                </a:ext>
              </a:extLst>
            </p:cNvPr>
            <p:cNvSpPr txBox="1"/>
            <p:nvPr/>
          </p:nvSpPr>
          <p:spPr>
            <a:xfrm>
              <a:off x="7202046" y="594360"/>
              <a:ext cx="1143000" cy="369332"/>
            </a:xfrm>
            <a:prstGeom prst="rect">
              <a:avLst/>
            </a:prstGeom>
            <a:solidFill>
              <a:schemeClr val="bg1"/>
            </a:solidFill>
            <a:ln>
              <a:noFill/>
            </a:ln>
          </p:spPr>
          <p:txBody>
            <a:bodyPr wrap="square" rtlCol="0">
              <a:spAutoFit/>
            </a:bodyPr>
            <a:lstStyle/>
            <a:p>
              <a:endParaRPr lang="en-CA"/>
            </a:p>
          </p:txBody>
        </p:sp>
      </p:grpSp>
      <p:pic>
        <p:nvPicPr>
          <p:cNvPr id="4" name="Picture 3">
            <a:extLst>
              <a:ext uri="{FF2B5EF4-FFF2-40B4-BE49-F238E27FC236}">
                <a16:creationId xmlns:a16="http://schemas.microsoft.com/office/drawing/2014/main" id="{7CCB6737-A728-8ED3-EE94-58F26C0C860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712080" y="3717787"/>
            <a:ext cx="1824813" cy="2754923"/>
          </a:xfrm>
          <a:prstGeom prst="rect">
            <a:avLst/>
          </a:prstGeom>
        </p:spPr>
      </p:pic>
    </p:spTree>
    <p:extLst>
      <p:ext uri="{BB962C8B-B14F-4D97-AF65-F5344CB8AC3E}">
        <p14:creationId xmlns:p14="http://schemas.microsoft.com/office/powerpoint/2010/main" val="1422197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3BCC-D391-4EAB-A1CB-74DF23C04A29}"/>
              </a:ext>
            </a:extLst>
          </p:cNvPr>
          <p:cNvSpPr>
            <a:spLocks noGrp="1"/>
          </p:cNvSpPr>
          <p:nvPr>
            <p:ph type="title"/>
          </p:nvPr>
        </p:nvSpPr>
        <p:spPr>
          <a:xfrm>
            <a:off x="331544" y="141041"/>
            <a:ext cx="10515600" cy="732622"/>
          </a:xfrm>
        </p:spPr>
        <p:txBody>
          <a:bodyPr>
            <a:normAutofit fontScale="90000"/>
          </a:bodyPr>
          <a:lstStyle/>
          <a:p>
            <a:r>
              <a:rPr lang="en-US" dirty="0">
                <a:solidFill>
                  <a:schemeClr val="accent1"/>
                </a:solidFill>
              </a:rPr>
              <a:t>Undermining reliability in mental health</a:t>
            </a:r>
            <a:endParaRPr lang="en-CA" dirty="0">
              <a:solidFill>
                <a:schemeClr val="accent1"/>
              </a:solidFill>
            </a:endParaRPr>
          </a:p>
        </p:txBody>
      </p:sp>
      <p:pic>
        <p:nvPicPr>
          <p:cNvPr id="12" name="Graphic 11" descr="Speech with solid fill">
            <a:extLst>
              <a:ext uri="{FF2B5EF4-FFF2-40B4-BE49-F238E27FC236}">
                <a16:creationId xmlns:a16="http://schemas.microsoft.com/office/drawing/2014/main" id="{7364D591-3863-948C-1ACF-9277050B479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11787" y="141041"/>
            <a:ext cx="7371457" cy="7371457"/>
          </a:xfrm>
          <a:prstGeom prst="rect">
            <a:avLst/>
          </a:prstGeom>
        </p:spPr>
      </p:pic>
      <p:sp>
        <p:nvSpPr>
          <p:cNvPr id="14" name="Rectangle 13">
            <a:extLst>
              <a:ext uri="{FF2B5EF4-FFF2-40B4-BE49-F238E27FC236}">
                <a16:creationId xmlns:a16="http://schemas.microsoft.com/office/drawing/2014/main" id="{3C02DB55-D604-5E1C-A8EF-ADD0E9AD4BAF}"/>
              </a:ext>
            </a:extLst>
          </p:cNvPr>
          <p:cNvSpPr/>
          <p:nvPr/>
        </p:nvSpPr>
        <p:spPr>
          <a:xfrm>
            <a:off x="1076035" y="1975206"/>
            <a:ext cx="4395811" cy="2506327"/>
          </a:xfrm>
          <a:prstGeom prst="rect">
            <a:avLst/>
          </a:prstGeom>
          <a:ln>
            <a:noFill/>
          </a:ln>
        </p:spPr>
        <p:txBody>
          <a:bodyPr wrap="square">
            <a:spAutoFit/>
          </a:bodyPr>
          <a:lstStyle/>
          <a:p>
            <a:pPr marL="0" marR="0" lvl="0" indent="14288" algn="l" defTabSz="914400" rtl="0" eaLnBrk="1" fontAlgn="auto" latinLnBrk="0" hangingPunct="1">
              <a:lnSpc>
                <a:spcPct val="110000"/>
              </a:lnSpc>
              <a:spcBef>
                <a:spcPts val="0"/>
              </a:spcBef>
              <a:spcAft>
                <a:spcPts val="0"/>
              </a:spcAft>
              <a:buClrTx/>
              <a:buSzTx/>
              <a:buFontTx/>
              <a:buNone/>
              <a:tabLst/>
              <a:defRPr/>
            </a:pPr>
            <a:r>
              <a:rPr lang="en-GB" i="1">
                <a:solidFill>
                  <a:prstClr val="white"/>
                </a:solidFill>
                <a:latin typeface="Arial" panose="020B0604020202020204"/>
              </a:rPr>
              <a:t>“</a:t>
            </a:r>
            <a:r>
              <a:rPr kumimoji="0" lang="en-GB" sz="1800" b="0" i="1" u="none" strike="noStrike" kern="1200" cap="none" spc="0" normalizeH="0" baseline="0" noProof="0">
                <a:ln>
                  <a:noFill/>
                </a:ln>
                <a:solidFill>
                  <a:prstClr val="white"/>
                </a:solidFill>
                <a:effectLst/>
                <a:uLnTx/>
                <a:uFillTx/>
                <a:latin typeface="Arial" panose="020B0604020202020204"/>
                <a:ea typeface="+mn-ea"/>
                <a:cs typeface="+mn-cs"/>
              </a:rPr>
              <a:t>We have checklists for violence and aggression, self-harm, suicide, physical health, falls, risk of absconding, smoking assessment. Discharge. It goes on and on … and means we spend less time talking to and observing patients</a:t>
            </a:r>
            <a:r>
              <a:rPr lang="en-GB" i="1">
                <a:solidFill>
                  <a:prstClr val="white"/>
                </a:solidFill>
                <a:latin typeface="Arial" panose="020B0604020202020204"/>
              </a:rPr>
              <a:t>.”</a:t>
            </a:r>
            <a:br>
              <a:rPr kumimoji="0" lang="en-GB" sz="1800" b="0" i="1" u="none" strike="noStrike" kern="1200" cap="none" spc="0" normalizeH="0" baseline="0" noProof="0">
                <a:ln>
                  <a:noFill/>
                </a:ln>
                <a:solidFill>
                  <a:prstClr val="white"/>
                </a:solidFill>
                <a:effectLst/>
                <a:uLnTx/>
                <a:uFillTx/>
                <a:latin typeface="Arial" panose="020B0604020202020204"/>
                <a:ea typeface="+mn-ea"/>
                <a:cs typeface="+mn-cs"/>
              </a:rPr>
            </a:br>
            <a:endParaRPr kumimoji="0" lang="en-GB" sz="1800" b="0" i="1" u="none" strike="noStrike" kern="1200" cap="none" spc="0" normalizeH="0" baseline="0" noProof="0">
              <a:ln>
                <a:noFill/>
              </a:ln>
              <a:solidFill>
                <a:prstClr val="white"/>
              </a:solidFill>
              <a:effectLst/>
              <a:uLnTx/>
              <a:uFillTx/>
              <a:latin typeface="Arial" panose="020B0604020202020204"/>
              <a:ea typeface="+mn-ea"/>
              <a:cs typeface="+mn-cs"/>
            </a:endParaRPr>
          </a:p>
          <a:p>
            <a:pPr marL="0" marR="0" lvl="0" indent="14288" algn="l" defTabSz="914400" rtl="0" eaLnBrk="1" fontAlgn="auto" latinLnBrk="0" hangingPunct="1">
              <a:lnSpc>
                <a:spcPct val="11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 – Mental health nurse 1</a:t>
            </a:r>
          </a:p>
        </p:txBody>
      </p:sp>
      <p:grpSp>
        <p:nvGrpSpPr>
          <p:cNvPr id="8" name="Group 7" descr="Screenshots of various healthcare checklists.">
            <a:extLst>
              <a:ext uri="{FF2B5EF4-FFF2-40B4-BE49-F238E27FC236}">
                <a16:creationId xmlns:a16="http://schemas.microsoft.com/office/drawing/2014/main" id="{891FCA96-5E39-EB7C-AFE2-F43DAB5C00D6}"/>
              </a:ext>
            </a:extLst>
          </p:cNvPr>
          <p:cNvGrpSpPr/>
          <p:nvPr/>
        </p:nvGrpSpPr>
        <p:grpSpPr>
          <a:xfrm>
            <a:off x="5471846" y="981090"/>
            <a:ext cx="5998111" cy="4988332"/>
            <a:chOff x="5185574" y="981090"/>
            <a:chExt cx="6595462" cy="5485119"/>
          </a:xfrm>
        </p:grpSpPr>
        <p:pic>
          <p:nvPicPr>
            <p:cNvPr id="7" name="Picture 6" descr="A close up of text on a black background&#10;&#10;Description automatically generated">
              <a:extLst>
                <a:ext uri="{FF2B5EF4-FFF2-40B4-BE49-F238E27FC236}">
                  <a16:creationId xmlns:a16="http://schemas.microsoft.com/office/drawing/2014/main" id="{76F4643E-255F-4181-90F1-432C5415B5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5574" y="1005411"/>
              <a:ext cx="2536653" cy="3670611"/>
            </a:xfrm>
            <a:prstGeom prst="rect">
              <a:avLst/>
            </a:prstGeom>
            <a:ln>
              <a:noFill/>
            </a:ln>
            <a:effectLst>
              <a:outerShdw blurRad="292100" dist="139700" dir="2700000" algn="tl" rotWithShape="0">
                <a:srgbClr val="333333">
                  <a:alpha val="65000"/>
                </a:srgbClr>
              </a:outerShdw>
            </a:effectLst>
          </p:spPr>
        </p:pic>
        <p:pic>
          <p:nvPicPr>
            <p:cNvPr id="3" name="Picture 2" descr="A screenshot of a cell phone&#10;&#10;Description automatically generated">
              <a:extLst>
                <a:ext uri="{FF2B5EF4-FFF2-40B4-BE49-F238E27FC236}">
                  <a16:creationId xmlns:a16="http://schemas.microsoft.com/office/drawing/2014/main" id="{CA30853E-9384-435C-8041-8B5D187967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69435" y="981090"/>
              <a:ext cx="2469622" cy="4034315"/>
            </a:xfrm>
            <a:prstGeom prst="rect">
              <a:avLst/>
            </a:prstGeom>
            <a:ln>
              <a:noFill/>
            </a:ln>
            <a:effectLst>
              <a:outerShdw blurRad="292100" dist="139700" dir="2700000" algn="tl" rotWithShape="0">
                <a:srgbClr val="333333">
                  <a:alpha val="65000"/>
                </a:srgbClr>
              </a:outerShdw>
            </a:effectLst>
          </p:spPr>
        </p:pic>
        <p:pic>
          <p:nvPicPr>
            <p:cNvPr id="11" name="Picture 10" descr="A screenshot of a cell phone&#10;&#10;Description automatically generated">
              <a:extLst>
                <a:ext uri="{FF2B5EF4-FFF2-40B4-BE49-F238E27FC236}">
                  <a16:creationId xmlns:a16="http://schemas.microsoft.com/office/drawing/2014/main" id="{A617628D-C8C3-4178-9211-2664E9B3F3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39863" y="1514901"/>
              <a:ext cx="4075359" cy="4655334"/>
            </a:xfrm>
            <a:prstGeom prst="rect">
              <a:avLst/>
            </a:prstGeom>
            <a:ln>
              <a:noFill/>
            </a:ln>
            <a:effectLst>
              <a:outerShdw blurRad="292100" dist="139700" dir="2700000" algn="tl" rotWithShape="0">
                <a:srgbClr val="333333">
                  <a:alpha val="65000"/>
                </a:srgbClr>
              </a:outerShdw>
            </a:effectLst>
          </p:spPr>
        </p:pic>
        <p:pic>
          <p:nvPicPr>
            <p:cNvPr id="13" name="Picture 12" descr="A close up of text on a white background&#10;&#10;Description automatically generated">
              <a:extLst>
                <a:ext uri="{FF2B5EF4-FFF2-40B4-BE49-F238E27FC236}">
                  <a16:creationId xmlns:a16="http://schemas.microsoft.com/office/drawing/2014/main" id="{B9369068-F668-412D-B736-74721FF242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6000" y="3313143"/>
              <a:ext cx="2434098" cy="3153066"/>
            </a:xfrm>
            <a:prstGeom prst="rect">
              <a:avLst/>
            </a:prstGeom>
            <a:ln>
              <a:noFill/>
            </a:ln>
            <a:effectLst>
              <a:outerShdw blurRad="292100" dist="139700" dir="2700000" algn="tl" rotWithShape="0">
                <a:srgbClr val="333333">
                  <a:alpha val="65000"/>
                </a:srgbClr>
              </a:outerShdw>
            </a:effectLst>
          </p:spPr>
        </p:pic>
        <p:pic>
          <p:nvPicPr>
            <p:cNvPr id="15" name="Picture 14" descr="A screenshot of a cell phone&#10;&#10;Description automatically generated">
              <a:extLst>
                <a:ext uri="{FF2B5EF4-FFF2-40B4-BE49-F238E27FC236}">
                  <a16:creationId xmlns:a16="http://schemas.microsoft.com/office/drawing/2014/main" id="{89491C01-6B27-476D-957E-1E0B4076F4A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93836" y="2475303"/>
              <a:ext cx="2587200" cy="3949810"/>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32E559B6-5C67-416B-A562-B8B7EC1156AB}"/>
              </a:ext>
            </a:extLst>
          </p:cNvPr>
          <p:cNvSpPr txBox="1"/>
          <p:nvPr/>
        </p:nvSpPr>
        <p:spPr>
          <a:xfrm>
            <a:off x="6230948" y="6146892"/>
            <a:ext cx="650557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95959"/>
                </a:solidFill>
                <a:effectLst/>
                <a:uLnTx/>
                <a:uFillTx/>
                <a:latin typeface="Arial" panose="020B0604020202020204"/>
                <a:ea typeface="+mn-ea"/>
                <a:cs typeface="+mn-cs"/>
              </a:rPr>
              <a:t>MMSF Safety Improvement Collaborative LS2 March 2019 – J. </a:t>
            </a:r>
            <a:r>
              <a:rPr kumimoji="0" lang="en-US" sz="1200" b="0" i="0" u="none" strike="noStrike" kern="1200" cap="none" spc="0" normalizeH="0" baseline="0" noProof="0" err="1">
                <a:ln>
                  <a:noFill/>
                </a:ln>
                <a:solidFill>
                  <a:srgbClr val="595959"/>
                </a:solidFill>
                <a:effectLst/>
                <a:uLnTx/>
                <a:uFillTx/>
                <a:latin typeface="Arial" panose="020B0604020202020204"/>
                <a:ea typeface="+mn-ea"/>
                <a:cs typeface="+mn-cs"/>
              </a:rPr>
              <a:t>Carthey</a:t>
            </a:r>
            <a:r>
              <a:rPr kumimoji="0" lang="en-US" sz="1200" b="0" i="0" u="none" strike="noStrike" kern="1200" cap="none" spc="0" normalizeH="0" baseline="0" noProof="0">
                <a:ln>
                  <a:noFill/>
                </a:ln>
                <a:solidFill>
                  <a:srgbClr val="595959"/>
                </a:solidFill>
                <a:effectLst/>
                <a:uLnTx/>
                <a:uFillTx/>
                <a:latin typeface="Arial" panose="020B0604020202020204"/>
                <a:ea typeface="+mn-ea"/>
                <a:cs typeface="+mn-cs"/>
              </a:rPr>
              <a:t> / S. Garrett</a:t>
            </a:r>
            <a:endParaRPr kumimoji="0" lang="en-CA" sz="1200" b="0" i="0" u="none" strike="noStrike" kern="1200" cap="none" spc="0" normalizeH="0" baseline="0" noProof="0">
              <a:ln>
                <a:noFill/>
              </a:ln>
              <a:solidFill>
                <a:srgbClr val="595959"/>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22259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24622C98-B068-CFF8-671B-4F16E4003ECD}"/>
              </a:ext>
            </a:extLst>
          </p:cNvPr>
          <p:cNvSpPr txBox="1">
            <a:spLocks noGrp="1"/>
          </p:cNvSpPr>
          <p:nvPr>
            <p:ph type="title" idx="4294967295"/>
          </p:nvPr>
        </p:nvSpPr>
        <p:spPr>
          <a:xfrm>
            <a:off x="838200" y="-140475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44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Measures of reliability continued</a:t>
            </a:r>
          </a:p>
        </p:txBody>
      </p:sp>
      <p:sp>
        <p:nvSpPr>
          <p:cNvPr id="2" name="Content Placeholder 1">
            <a:extLst>
              <a:ext uri="{FF2B5EF4-FFF2-40B4-BE49-F238E27FC236}">
                <a16:creationId xmlns:a16="http://schemas.microsoft.com/office/drawing/2014/main" id="{845DF201-72F0-4141-A5A3-EE4430CA2DF1}"/>
              </a:ext>
            </a:extLst>
          </p:cNvPr>
          <p:cNvSpPr>
            <a:spLocks noGrp="1"/>
          </p:cNvSpPr>
          <p:nvPr>
            <p:ph idx="4294967295"/>
          </p:nvPr>
        </p:nvSpPr>
        <p:spPr>
          <a:xfrm>
            <a:off x="1083985" y="310243"/>
            <a:ext cx="5145317" cy="2073728"/>
          </a:xfrm>
        </p:spPr>
        <p:txBody>
          <a:bodyPr anchor="ctr">
            <a:normAutofit/>
          </a:bodyPr>
          <a:lstStyle/>
          <a:p>
            <a:pPr marL="457200" lvl="1" indent="0">
              <a:spcBef>
                <a:spcPts val="0"/>
              </a:spcBef>
              <a:buNone/>
              <a:defRPr/>
            </a:pPr>
            <a:endParaRPr kumimoji="0" lang="en-GB" b="0" i="0" u="none" strike="noStrike" kern="1200" cap="none" spc="0" normalizeH="0" baseline="0" noProof="0">
              <a:ln>
                <a:noFill/>
              </a:ln>
              <a:solidFill>
                <a:prstClr val="black"/>
              </a:solidFill>
              <a:effectLst/>
              <a:uLnTx/>
              <a:uFillTx/>
              <a:latin typeface="Arial" panose="020B0604020202020204"/>
              <a:ea typeface="+mn-ea"/>
              <a:cs typeface="+mn-cs"/>
            </a:endParaRPr>
          </a:p>
          <a:p>
            <a:pPr marL="228600" lvl="1" indent="-228600" defTabSz="914400">
              <a:lnSpc>
                <a:spcPct val="90000"/>
              </a:lnSpc>
              <a:spcBef>
                <a:spcPts val="1000"/>
              </a:spcBef>
              <a:buClr>
                <a:schemeClr val="accent1"/>
              </a:buClr>
              <a:buFont typeface="Arial" panose="020B0604020202020204" pitchFamily="34" charset="0"/>
              <a:buChar char="•"/>
              <a:defRPr/>
            </a:pPr>
            <a:r>
              <a:rPr lang="en-GB">
                <a:latin typeface="+mn-lt"/>
                <a:cs typeface="+mn-cs"/>
              </a:rPr>
              <a:t>Do your measures of reliability distract you sometimes and </a:t>
            </a:r>
            <a:br>
              <a:rPr lang="en-GB">
                <a:latin typeface="+mn-lt"/>
                <a:cs typeface="+mn-cs"/>
              </a:rPr>
            </a:br>
            <a:r>
              <a:rPr lang="en-GB">
                <a:latin typeface="+mn-lt"/>
                <a:cs typeface="+mn-cs"/>
              </a:rPr>
              <a:t>cause us to miss the obvious?</a:t>
            </a:r>
            <a:endParaRPr kumimoji="0" lang="en-GB"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2050" name="Picture 2" descr="Photograph showing a pair of black-rimmed round glasses focusing on a clear view of trees with yellow and green leaves. The background outside glasses appears blurred, highlighting contrast between the sharp details seen through the lenses and the soft surroundings.">
            <a:extLst>
              <a:ext uri="{FF2B5EF4-FFF2-40B4-BE49-F238E27FC236}">
                <a16:creationId xmlns:a16="http://schemas.microsoft.com/office/drawing/2014/main" id="{9C46BEAF-BBF3-73E6-D801-7378CC063E2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072" t="8138" r="10483"/>
          <a:stretch>
            <a:fillRect/>
          </a:stretch>
        </p:blipFill>
        <p:spPr bwMode="auto">
          <a:xfrm>
            <a:off x="1321581" y="2519474"/>
            <a:ext cx="4583367" cy="3055578"/>
          </a:xfrm>
          <a:prstGeom prst="round2DiagRect">
            <a:avLst/>
          </a:prstGeom>
          <a:noFill/>
          <a:extLst>
            <a:ext uri="{909E8E84-426E-40DD-AFC4-6F175D3DCCD1}">
              <a14:hiddenFill xmlns:a14="http://schemas.microsoft.com/office/drawing/2010/main">
                <a:solidFill>
                  <a:srgbClr val="FFFFFF"/>
                </a:solidFill>
              </a14:hiddenFill>
            </a:ext>
          </a:extLst>
        </p:spPr>
      </p:pic>
      <p:sp>
        <p:nvSpPr>
          <p:cNvPr id="4" name="Content Placeholder 1">
            <a:extLst>
              <a:ext uri="{FF2B5EF4-FFF2-40B4-BE49-F238E27FC236}">
                <a16:creationId xmlns:a16="http://schemas.microsoft.com/office/drawing/2014/main" id="{C5485623-DB57-4619-C56F-1069D0927E75}"/>
              </a:ext>
            </a:extLst>
          </p:cNvPr>
          <p:cNvSpPr txBox="1">
            <a:spLocks/>
          </p:cNvSpPr>
          <p:nvPr/>
        </p:nvSpPr>
        <p:spPr>
          <a:xfrm>
            <a:off x="6796311" y="391886"/>
            <a:ext cx="5145317" cy="191044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Clr>
                <a:schemeClr val="accent1"/>
              </a:buClr>
              <a:buFont typeface="Arial" panose="020B0604020202020204" pitchFamily="34" charset="0"/>
              <a:buNone/>
              <a:defRPr/>
            </a:pPr>
            <a:endParaRPr lang="en-GB">
              <a:latin typeface="+mn-lt"/>
              <a:cs typeface="+mn-cs"/>
            </a:endParaRPr>
          </a:p>
          <a:p>
            <a:pPr marL="228600" lvl="1">
              <a:spcBef>
                <a:spcPts val="1000"/>
              </a:spcBef>
              <a:buClr>
                <a:schemeClr val="accent1"/>
              </a:buClr>
              <a:defRPr/>
            </a:pPr>
            <a:r>
              <a:rPr lang="en-GB">
                <a:latin typeface="+mn-lt"/>
                <a:cs typeface="+mn-cs"/>
              </a:rPr>
              <a:t>Does your approach to measuring </a:t>
            </a:r>
            <a:br>
              <a:rPr lang="en-GB">
                <a:latin typeface="+mn-lt"/>
                <a:cs typeface="+mn-cs"/>
              </a:rPr>
            </a:br>
            <a:r>
              <a:rPr lang="en-GB">
                <a:latin typeface="+mn-lt"/>
                <a:cs typeface="+mn-cs"/>
              </a:rPr>
              <a:t>reliability contribute to people feeling psychologically unsafe? </a:t>
            </a:r>
            <a:endParaRPr lang="en-GB">
              <a:solidFill>
                <a:prstClr val="black"/>
              </a:solidFill>
              <a:latin typeface="Arial" panose="020B0604020202020204"/>
              <a:cs typeface="+mn-cs"/>
            </a:endParaRPr>
          </a:p>
        </p:txBody>
      </p:sp>
      <p:pic>
        <p:nvPicPr>
          <p:cNvPr id="3" name="Picture 2" descr="Photograph of a healthcare worker in blue scrubs and surgical cap sitting with head in hands, representing feeling psychologically unsafe.">
            <a:extLst>
              <a:ext uri="{FF2B5EF4-FFF2-40B4-BE49-F238E27FC236}">
                <a16:creationId xmlns:a16="http://schemas.microsoft.com/office/drawing/2014/main" id="{EF179D4C-CEB0-789A-C039-B2D0A897DA3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1433" t="14784" r="21433" b="28046"/>
          <a:stretch>
            <a:fillRect/>
          </a:stretch>
        </p:blipFill>
        <p:spPr bwMode="auto">
          <a:xfrm>
            <a:off x="6960932" y="2519473"/>
            <a:ext cx="4583367" cy="3055578"/>
          </a:xfrm>
          <a:prstGeom prst="round2Diag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763403"/>
      </p:ext>
    </p:extLst>
  </p:cSld>
  <p:clrMapOvr>
    <a:masterClrMapping/>
  </p:clrMapOvr>
</p:sld>
</file>

<file path=ppt/theme/theme1.xml><?xml version="1.0" encoding="utf-8"?>
<a:theme xmlns:a="http://schemas.openxmlformats.org/drawingml/2006/main" name="Custom Design">
  <a:themeElements>
    <a:clrScheme name="Healthcare Excellence Canada">
      <a:dk1>
        <a:sysClr val="windowText" lastClr="000000"/>
      </a:dk1>
      <a:lt1>
        <a:sysClr val="window" lastClr="FFFFFF"/>
      </a:lt1>
      <a:dk2>
        <a:srgbClr val="595959"/>
      </a:dk2>
      <a:lt2>
        <a:srgbClr val="D8D8D8"/>
      </a:lt2>
      <a:accent1>
        <a:srgbClr val="3F358F"/>
      </a:accent1>
      <a:accent2>
        <a:srgbClr val="02A8A5"/>
      </a:accent2>
      <a:accent3>
        <a:srgbClr val="FCE100"/>
      </a:accent3>
      <a:accent4>
        <a:srgbClr val="F99F20"/>
      </a:accent4>
      <a:accent5>
        <a:srgbClr val="E82064"/>
      </a:accent5>
      <a:accent6>
        <a:srgbClr val="000000"/>
      </a:accent6>
      <a:hlink>
        <a:srgbClr val="0070C0"/>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1E66460-8937-4D10-9287-4E2D2CBB9F24}" vid="{AA7C2713-A9F4-4FE4-B986-1C3CA4529E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8A802773E39A4D9D29F71436AD8517" ma:contentTypeVersion="20" ma:contentTypeDescription="Create a new document." ma:contentTypeScope="" ma:versionID="099fa6c255fa9dd05ea76d0a1ff79a3e">
  <xsd:schema xmlns:xsd="http://www.w3.org/2001/XMLSchema" xmlns:xs="http://www.w3.org/2001/XMLSchema" xmlns:p="http://schemas.microsoft.com/office/2006/metadata/properties" xmlns:ns2="4505687d-2504-4ba9-b224-b5298c376717" xmlns:ns3="1c2d5024-d063-49bc-9df2-e9dd7583ded3" targetNamespace="http://schemas.microsoft.com/office/2006/metadata/properties" ma:root="true" ma:fieldsID="83ab8eb6d7b481302957fa1020cb1b09" ns2:_="" ns3:_="">
    <xsd:import namespace="4505687d-2504-4ba9-b224-b5298c376717"/>
    <xsd:import namespace="1c2d5024-d063-49bc-9df2-e9dd7583de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Location" minOccurs="0"/>
                <xsd:element ref="ns2:FileCategory"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05687d-2504-4ba9-b224-b5298c3767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FileCategory" ma:index="21" nillable="true" ma:displayName="File Category" ma:format="Dropdown" ma:internalName="FileCategory">
      <xsd:complexType>
        <xsd:complexContent>
          <xsd:extension base="dms:MultiChoice">
            <xsd:sequence>
              <xsd:element name="Value" maxOccurs="unbounded" minOccurs="0" nillable="true">
                <xsd:simpleType>
                  <xsd:restriction base="dms:Choice">
                    <xsd:enumeration value="Notes"/>
                    <xsd:enumeration value="Decisions"/>
                    <xsd:enumeration value="Planning"/>
                    <xsd:enumeration value="Working Files"/>
                  </xsd:restriction>
                </xsd:simpleType>
              </xsd:element>
            </xsd:sequence>
          </xsd:extension>
        </xsd:complexContent>
      </xsd:complex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cbde02f-0584-40b5-9add-4084884bb6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2d5024-d063-49bc-9df2-e9dd7583de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1b79dae-d421-4994-8d6b-bc6fd25dc647}" ma:internalName="TaxCatchAll" ma:showField="CatchAllData" ma:web="1c2d5024-d063-49bc-9df2-e9dd7583de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c2d5024-d063-49bc-9df2-e9dd7583ded3" xsi:nil="true"/>
    <lcf76f155ced4ddcb4097134ff3c332f xmlns="4505687d-2504-4ba9-b224-b5298c376717">
      <Terms xmlns="http://schemas.microsoft.com/office/infopath/2007/PartnerControls"/>
    </lcf76f155ced4ddcb4097134ff3c332f>
    <FileCategory xmlns="4505687d-2504-4ba9-b224-b5298c3767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5BDA33-48AA-4E65-8FBD-2E29D4CE0CA6}">
  <ds:schemaRefs>
    <ds:schemaRef ds:uri="1c2d5024-d063-49bc-9df2-e9dd7583ded3"/>
    <ds:schemaRef ds:uri="4505687d-2504-4ba9-b224-b5298c3767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74CEF18-A537-46E5-B31B-38F31300E402}">
  <ds:schemaRef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purl.org/dc/terms/"/>
    <ds:schemaRef ds:uri="1c2d5024-d063-49bc-9df2-e9dd7583ded3"/>
    <ds:schemaRef ds:uri="4505687d-2504-4ba9-b224-b5298c376717"/>
    <ds:schemaRef ds:uri="http://purl.org/dc/dcmitype/"/>
  </ds:schemaRefs>
</ds:datastoreItem>
</file>

<file path=customXml/itemProps3.xml><?xml version="1.0" encoding="utf-8"?>
<ds:datastoreItem xmlns:ds="http://schemas.openxmlformats.org/officeDocument/2006/customXml" ds:itemID="{C92E03C9-461E-4CB2-9993-C7FAC6024B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652</TotalTime>
  <Words>4763</Words>
  <Application>Microsoft Macintosh PowerPoint</Application>
  <PresentationFormat>Widescreen</PresentationFormat>
  <Paragraphs>336</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Arial</vt:lpstr>
      <vt:lpstr>Arial</vt:lpstr>
      <vt:lpstr>Calibri</vt:lpstr>
      <vt:lpstr>Myriad Pro</vt:lpstr>
      <vt:lpstr>Roboto</vt:lpstr>
      <vt:lpstr>Symbol</vt:lpstr>
      <vt:lpstr>Custom Design</vt:lpstr>
      <vt:lpstr>Activity: Comic Strip Conversation  Reflecting on reliability by reconciling  “Work as Imagined”  and “Work as Done” </vt:lpstr>
      <vt:lpstr>Rethinking Patient Safety (healthcareexcellence.ca) </vt:lpstr>
      <vt:lpstr>Measurement and Monitoring  of Safety Framework</vt:lpstr>
      <vt:lpstr>Reliability</vt:lpstr>
      <vt:lpstr>Reliability – Are our clinical  systems and processes reliable?</vt:lpstr>
      <vt:lpstr>Unintended consequences of measuring reliability</vt:lpstr>
      <vt:lpstr>Measures of reliability</vt:lpstr>
      <vt:lpstr>Undermining reliability in mental health</vt:lpstr>
      <vt:lpstr>Measures of reliability continued</vt:lpstr>
      <vt:lpstr>Do your measures of reliability contribute to a preoccupation with</vt:lpstr>
      <vt:lpstr>Dilemma</vt:lpstr>
      <vt:lpstr>Work as imagined vs. work as done:  MIND THE GAP </vt:lpstr>
      <vt:lpstr>Work as imagined and work as done</vt:lpstr>
      <vt:lpstr>The blunt end tries to…</vt:lpstr>
      <vt:lpstr>In healthcare, those doing  WORK AS IMAGINED have designed, instructed or encouraged a range of tools, techniques and methods to reduce harm to patients</vt:lpstr>
      <vt:lpstr>These methods and approaches appear perfectly logical, obvious, and feasible</vt:lpstr>
      <vt:lpstr>Meanwhile, at the point of care…</vt:lpstr>
      <vt:lpstr>Do your best to reconcile work as imagined and work as done </vt:lpstr>
      <vt:lpstr>Activity: Comic strip conversation</vt:lpstr>
      <vt:lpstr>What is a comic strip conversation?</vt:lpstr>
      <vt:lpstr>Example: Comic strip conversation  about hand hygiene compliance</vt:lpstr>
      <vt:lpstr>Why have a comic strip conversation</vt:lpstr>
      <vt:lpstr>Select or describe the healthcare process</vt:lpstr>
      <vt:lpstr>Activity: Comic strip conversation instructions</vt:lpstr>
      <vt:lpstr>Create your comic strip conversation </vt:lpstr>
      <vt:lpstr>Share, compare and discuss </vt:lpstr>
      <vt:lpstr>Unintended consequences of reliability measures </vt:lpstr>
      <vt:lpstr>Strategies and solutions </vt:lpstr>
      <vt:lpstr>Debrief</vt:lpstr>
      <vt:lpstr>Before you leave, please share…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 MacLaurin</dc:creator>
  <cp:lastModifiedBy>Chris Ryan</cp:lastModifiedBy>
  <cp:revision>5</cp:revision>
  <dcterms:created xsi:type="dcterms:W3CDTF">2024-10-25T14:43:24Z</dcterms:created>
  <dcterms:modified xsi:type="dcterms:W3CDTF">2026-03-18T18:20:16Z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0x010100568A802773E39A4D9D29F71436AD8517</vt:lpwstr>
  </property>
</Properties>
</file>