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43_EB882C2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11_F2911D2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4C_7A785FD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0F_BA8DF581.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119F_D702D3D3.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186_4B7B79F4.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11A0_DA6A3A01.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79"/>
  </p:notesMasterIdLst>
  <p:sldIdLst>
    <p:sldId id="256" r:id="rId5"/>
    <p:sldId id="4627" r:id="rId6"/>
    <p:sldId id="4628" r:id="rId7"/>
    <p:sldId id="4629" r:id="rId8"/>
    <p:sldId id="4419" r:id="rId9"/>
    <p:sldId id="4420" r:id="rId10"/>
    <p:sldId id="4423" r:id="rId11"/>
    <p:sldId id="4625" r:id="rId12"/>
    <p:sldId id="4424" r:id="rId13"/>
    <p:sldId id="4426" r:id="rId14"/>
    <p:sldId id="4428" r:id="rId15"/>
    <p:sldId id="4425" r:id="rId16"/>
    <p:sldId id="4429" r:id="rId17"/>
    <p:sldId id="4446" r:id="rId18"/>
    <p:sldId id="4447" r:id="rId19"/>
    <p:sldId id="4448" r:id="rId20"/>
    <p:sldId id="4449" r:id="rId21"/>
    <p:sldId id="4506" r:id="rId22"/>
    <p:sldId id="4435" r:id="rId23"/>
    <p:sldId id="4436" r:id="rId24"/>
    <p:sldId id="4451" r:id="rId25"/>
    <p:sldId id="4452" r:id="rId26"/>
    <p:sldId id="4439" r:id="rId27"/>
    <p:sldId id="4624" r:id="rId28"/>
    <p:sldId id="4440" r:id="rId29"/>
    <p:sldId id="4453" r:id="rId30"/>
    <p:sldId id="4442" r:id="rId31"/>
    <p:sldId id="4454" r:id="rId32"/>
    <p:sldId id="4455" r:id="rId33"/>
    <p:sldId id="4507" r:id="rId34"/>
    <p:sldId id="4510" r:id="rId35"/>
    <p:sldId id="4457" r:id="rId36"/>
    <p:sldId id="4458" r:id="rId37"/>
    <p:sldId id="4459" r:id="rId38"/>
    <p:sldId id="4623" r:id="rId39"/>
    <p:sldId id="4460" r:id="rId40"/>
    <p:sldId id="4461" r:id="rId41"/>
    <p:sldId id="4466" r:id="rId42"/>
    <p:sldId id="4463" r:id="rId43"/>
    <p:sldId id="4464" r:id="rId44"/>
    <p:sldId id="4465" r:id="rId45"/>
    <p:sldId id="4470" r:id="rId46"/>
    <p:sldId id="4471" r:id="rId47"/>
    <p:sldId id="4472" r:id="rId48"/>
    <p:sldId id="4473" r:id="rId49"/>
    <p:sldId id="4474" r:id="rId50"/>
    <p:sldId id="4482" r:id="rId51"/>
    <p:sldId id="4511" r:id="rId52"/>
    <p:sldId id="4483" r:id="rId53"/>
    <p:sldId id="4484" r:id="rId54"/>
    <p:sldId id="4485" r:id="rId55"/>
    <p:sldId id="4486" r:id="rId56"/>
    <p:sldId id="4508" r:id="rId57"/>
    <p:sldId id="4488" r:id="rId58"/>
    <p:sldId id="4489" r:id="rId59"/>
    <p:sldId id="4509" r:id="rId60"/>
    <p:sldId id="4491" r:id="rId61"/>
    <p:sldId id="4492" r:id="rId62"/>
    <p:sldId id="4493" r:id="rId63"/>
    <p:sldId id="4512" r:id="rId64"/>
    <p:sldId id="4494" r:id="rId65"/>
    <p:sldId id="4495" r:id="rId66"/>
    <p:sldId id="4496" r:id="rId67"/>
    <p:sldId id="4497" r:id="rId68"/>
    <p:sldId id="4498" r:id="rId69"/>
    <p:sldId id="4502" r:id="rId70"/>
    <p:sldId id="4500" r:id="rId71"/>
    <p:sldId id="4501" r:id="rId72"/>
    <p:sldId id="4499" r:id="rId73"/>
    <p:sldId id="4503" r:id="rId74"/>
    <p:sldId id="4505" r:id="rId75"/>
    <p:sldId id="4630" r:id="rId76"/>
    <p:sldId id="4622" r:id="rId77"/>
    <p:sldId id="4620"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85CBC29-1625-4DDD-8AB3-B0D817557249}">
          <p14:sldIdLst>
            <p14:sldId id="256"/>
            <p14:sldId id="4627"/>
            <p14:sldId id="4628"/>
            <p14:sldId id="4629"/>
            <p14:sldId id="4419"/>
            <p14:sldId id="4420"/>
            <p14:sldId id="4423"/>
          </p14:sldIdLst>
        </p14:section>
        <p14:section name="Past Harm - Theory" id="{586B814A-F3C6-4D00-88D4-0A22A0C50B92}">
          <p14:sldIdLst>
            <p14:sldId id="4625"/>
            <p14:sldId id="4424"/>
            <p14:sldId id="4426"/>
            <p14:sldId id="4428"/>
          </p14:sldIdLst>
        </p14:section>
        <p14:section name="Past Harm - Reflections on current state and safety cloud" id="{D41CB0C3-080D-4AAE-B016-B51AA31B6AE9}">
          <p14:sldIdLst>
            <p14:sldId id="4425"/>
            <p14:sldId id="4429"/>
          </p14:sldIdLst>
        </p14:section>
        <p14:section name="Past harm -Theme 1" id="{3B0531A4-3A9C-498F-BA35-1C94A785FF55}">
          <p14:sldIdLst>
            <p14:sldId id="4446"/>
            <p14:sldId id="4447"/>
            <p14:sldId id="4448"/>
          </p14:sldIdLst>
        </p14:section>
        <p14:section name="Past Harm - Theme 2" id="{B0CE7BC3-C75C-45A7-AD19-AB031FE6BFB2}">
          <p14:sldIdLst>
            <p14:sldId id="4449"/>
            <p14:sldId id="4506"/>
            <p14:sldId id="4435"/>
            <p14:sldId id="4436"/>
            <p14:sldId id="4451"/>
          </p14:sldIdLst>
        </p14:section>
        <p14:section name="Past Harm - Take away task" id="{6EAAB260-E571-4D8C-A8EF-96DEB4952803}">
          <p14:sldIdLst>
            <p14:sldId id="4452"/>
          </p14:sldIdLst>
        </p14:section>
        <p14:section name="Past harm - Reflections on future state" id="{7CA19765-0B6A-4B13-89B4-C365A1070AC9}">
          <p14:sldIdLst>
            <p14:sldId id="4439"/>
          </p14:sldIdLst>
        </p14:section>
        <p14:section name="Reliability - Theory" id="{C4DAF30A-D2C6-476E-8854-AC58BA04B93B}">
          <p14:sldIdLst>
            <p14:sldId id="4624"/>
            <p14:sldId id="4440"/>
          </p14:sldIdLst>
        </p14:section>
        <p14:section name="Reliability - Reflections on current state and safety cloud" id="{06E58FA0-70C2-44BC-8258-FAB7819FF387}">
          <p14:sldIdLst>
            <p14:sldId id="4453"/>
            <p14:sldId id="4442"/>
          </p14:sldIdLst>
        </p14:section>
        <p14:section name="Reliability - Theme 3" id="{6A2B9948-975F-4229-801D-AEC9E00E46CB}">
          <p14:sldIdLst>
            <p14:sldId id="4454"/>
            <p14:sldId id="4455"/>
            <p14:sldId id="4507"/>
          </p14:sldIdLst>
        </p14:section>
        <p14:section name="Reliability -Theme 4" id="{69FC6AD8-C91C-4FCB-82C8-8036793AF84B}">
          <p14:sldIdLst>
            <p14:sldId id="4510"/>
            <p14:sldId id="4457"/>
            <p14:sldId id="4458"/>
          </p14:sldIdLst>
        </p14:section>
        <p14:section name="Reliability - Reflections on future state" id="{395EEF8E-239A-4EAE-963B-739830D60EB9}">
          <p14:sldIdLst>
            <p14:sldId id="4459"/>
          </p14:sldIdLst>
        </p14:section>
        <p14:section name="Sensitivity to operations - Theory" id="{C76CB606-A462-4439-8E16-08206E68718D}">
          <p14:sldIdLst>
            <p14:sldId id="4623"/>
            <p14:sldId id="4460"/>
            <p14:sldId id="4461"/>
            <p14:sldId id="4466"/>
          </p14:sldIdLst>
        </p14:section>
        <p14:section name="Sentivity to operations - Reflections on current state and safety cloud" id="{B95B808E-6A26-4447-AAAE-C795DF230A44}">
          <p14:sldIdLst>
            <p14:sldId id="4463"/>
            <p14:sldId id="4464"/>
          </p14:sldIdLst>
        </p14:section>
        <p14:section name="Sentivity to operations - Theme 5" id="{B9E3A020-ED5E-4056-908B-90049534BB33}">
          <p14:sldIdLst>
            <p14:sldId id="4465"/>
            <p14:sldId id="4470"/>
            <p14:sldId id="4471"/>
          </p14:sldIdLst>
        </p14:section>
        <p14:section name="Sentivity to operations - Theme 6" id="{D606A88A-D0F3-47A6-BB79-9B6AB77640DA}">
          <p14:sldIdLst>
            <p14:sldId id="4472"/>
            <p14:sldId id="4473"/>
            <p14:sldId id="4474"/>
          </p14:sldIdLst>
        </p14:section>
        <p14:section name="Sentivity to operations -Reflections on future state" id="{047963BF-10E5-446D-830A-F59DC0167703}">
          <p14:sldIdLst>
            <p14:sldId id="4482"/>
          </p14:sldIdLst>
        </p14:section>
        <p14:section name="Anticipation &amp; prepardeness - Theory" id="{15F24B89-CFF3-45D2-86CC-A08990260496}">
          <p14:sldIdLst>
            <p14:sldId id="4511"/>
            <p14:sldId id="4483"/>
            <p14:sldId id="4484"/>
          </p14:sldIdLst>
        </p14:section>
        <p14:section name="Anticipation &amp; prepardness - Reflections on current state and safety cloud" id="{92070BF8-2ABC-479D-BF61-D06055EA230A}">
          <p14:sldIdLst>
            <p14:sldId id="4485"/>
            <p14:sldId id="4486"/>
          </p14:sldIdLst>
        </p14:section>
        <p14:section name="Anticipation &amp; prepardness - Theme 7" id="{AE24FD19-67C3-4177-B4BD-6BC9526C9A4F}">
          <p14:sldIdLst>
            <p14:sldId id="4508"/>
            <p14:sldId id="4488"/>
            <p14:sldId id="4489"/>
          </p14:sldIdLst>
        </p14:section>
        <p14:section name="Anticipation &amp; preparedness - Theme 8" id="{08449C61-62DB-432A-B9AD-0E103B57D935}">
          <p14:sldIdLst>
            <p14:sldId id="4509"/>
            <p14:sldId id="4491"/>
            <p14:sldId id="4492"/>
          </p14:sldIdLst>
        </p14:section>
        <p14:section name="Anticipation &amp; preparedness - Reflections on future state" id="{EE6C4011-6EA6-4A00-B739-54736AFAC055}">
          <p14:sldIdLst>
            <p14:sldId id="4493"/>
          </p14:sldIdLst>
        </p14:section>
        <p14:section name="Integration &amp; learning - Theory" id="{B9EF148E-52E8-41F0-B338-9CCE9CBD5907}">
          <p14:sldIdLst>
            <p14:sldId id="4512"/>
            <p14:sldId id="4494"/>
            <p14:sldId id="4495"/>
          </p14:sldIdLst>
        </p14:section>
        <p14:section name="Integration &amp; learning - Reflections on current state and safety cloud" id="{91225A13-8473-4E81-928B-F509A21E2A4D}">
          <p14:sldIdLst>
            <p14:sldId id="4496"/>
            <p14:sldId id="4497"/>
          </p14:sldIdLst>
        </p14:section>
        <p14:section name="Integration &amp; learning - Theme 9" id="{3753C28A-2F83-4FE5-86E6-E3BF1C933B3D}">
          <p14:sldIdLst>
            <p14:sldId id="4498"/>
            <p14:sldId id="4502"/>
            <p14:sldId id="4500"/>
          </p14:sldIdLst>
        </p14:section>
        <p14:section name="Integration &amp; learning - Theme 10" id="{46F4C44E-3B1B-4D2E-83B4-107FADACDC20}">
          <p14:sldIdLst>
            <p14:sldId id="4501"/>
            <p14:sldId id="4499"/>
            <p14:sldId id="4503"/>
          </p14:sldIdLst>
        </p14:section>
        <p14:section name="Integration &amp; learning - Reflections on future state" id="{250CF10A-EE36-443B-A229-6A5B02368602}">
          <p14:sldIdLst>
            <p14:sldId id="4505"/>
          </p14:sldIdLst>
        </p14:section>
        <p14:section name="Continuing your safety journey" id="{A052D85E-4361-4053-92B7-6F45D56C7932}">
          <p14:sldIdLst>
            <p14:sldId id="4630"/>
          </p14:sldIdLst>
        </p14:section>
        <p14:section name="Additional resources for leading patient safety" id="{57C36156-B8A0-444C-A41A-3596849BA2B0}">
          <p14:sldIdLst>
            <p14:sldId id="4622"/>
          </p14:sldIdLst>
        </p14:section>
        <p14:section name="HEC Acknowledgment" id="{834AA686-12ED-43C0-8218-4C2C01B42BB7}">
          <p14:sldIdLst>
            <p14:sldId id="46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AAF10-7FC4-5F1D-A7B7-64DF205C5B1D}" name="Melanie Leste" initials="ML" userId="S::Melanie.Leste@hec-esc.ca::688a46fa-6019-4c2f-b325-3aca7d3ceae2" providerId="AD"/>
  <p188:author id="{58F75722-0A0B-97A7-4D6C-FA927294B6E3}" name="abarbe@banfield.agency" initials="ab" userId="S::urn:spo:guest#abarbe@banfield.agency::" providerId="AD"/>
  <p188:author id="{4B441243-9FCE-E51B-D561-D62F30951CA8}" name="Kristine Russell" initials="KR" userId="S::kristine.russell@hec-esc.ca::5958319b-b6f6-4a10-ac1a-348b7fae0e98" providerId="AD"/>
  <p188:author id="{1CC34E55-D046-5015-964F-F0EF95D6A137}" name="Chris Ryan" initials="CR" userId="S::cryan@banfield.agency::e72e1e7a-b1fc-4782-b385-2e2cb0e97414" providerId="AD"/>
  <p188:author id="{9D01CF65-FDA7-9C1F-4D36-6065F8112CC5}" name="Guest User" initials="GU" userId="S::urn:spo:anon#6f0296db55923787cbdddbe131b0a214fa8a18b31ff73d1c539626c02419bc48::" providerId="AD"/>
  <p188:author id="{E40DFF86-C39C-C9AD-E0B5-2FC8584425BD}" name="Anne MacLaurin" initials="AM" userId="S::Anne.MacLaurin@hec-esc.ca::09823825-f5ae-4dd5-ba5c-7db7b1cd3a75" providerId="AD"/>
  <p188:author id="{43C67D9C-DABA-DAB7-28D5-2DFC77289255}" name="Aurélie Barbe" initials="" userId="S::abarbe@banfield.agency::3879b34e-8f5a-4ea7-83ab-ffc2b24fa0ff" providerId="AD"/>
  <p188:author id="{12CA53A7-661F-C57E-4475-5E0FA426C3A2}" name="Carol Fancott" initials="" userId="S::Carol.Fancott@hec-esc.ca::3d0bd617-02ca-42a8-819a-d5eebc6e19a9" providerId="AD"/>
  <p188:author id="{5F560CBE-FDA2-7A76-FCD9-D59FC13B1FED}" name="Delphine Wei" initials="DW" userId="S::Delphine.Wei@hec-esc.ca::625fb842-945b-4346-8709-d17e5edfd2f0" providerId="AD"/>
  <p188:author id="{D73236E7-0A87-CDB7-4F1F-AFE6AA9A92A7}" name="Blandine Proust" initials="BP" userId="S::Blandine.Proust@hec-esc.ca::52c29402-4d4e-4419-b193-e6460102f2c6" providerId="AD"/>
  <p188:author id="{C2E4EAE9-27DB-D5C9-57FD-605D6C7654F4}" name="Tina Reilly" initials="TR" userId="79f49946baaff0a0" providerId="Windows Live"/>
  <p188:author id="{C0148FFC-D97B-4E6F-0828-26D8F802391D}" name="Greg Rouble" initials="GR" userId="S::grouble@banfield.agency::90ae7fb6-fb02-4244-ad9d-5e029ea051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oust, Blandine" initials="PB" lastIdx="1" clrIdx="0">
    <p:extLst>
      <p:ext uri="{19B8F6BF-5375-455C-9EA6-DF929625EA0E}">
        <p15:presenceInfo xmlns:p15="http://schemas.microsoft.com/office/powerpoint/2012/main" userId="S::blandine.proust@cfhi-fcass.ca::00c54afa-c4d0-427d-b477-3cbbf4bb2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5A4"/>
    <a:srgbClr val="15A9A5"/>
    <a:srgbClr val="EB1B64"/>
    <a:srgbClr val="3E348F"/>
    <a:srgbClr val="E11F64"/>
    <a:srgbClr val="3F359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77" autoAdjust="0"/>
    <p:restoredTop sz="97831" autoAdjust="0"/>
  </p:normalViewPr>
  <p:slideViewPr>
    <p:cSldViewPr snapToGrid="0">
      <p:cViewPr varScale="1">
        <p:scale>
          <a:sx n="115" d="100"/>
          <a:sy n="115" d="100"/>
        </p:scale>
        <p:origin x="76" y="96"/>
      </p:cViewPr>
      <p:guideLst>
        <p:guide orient="horz" pos="2160"/>
        <p:guide pos="3840"/>
      </p:guideLst>
    </p:cSldViewPr>
  </p:slideViewPr>
  <p:outlineViewPr>
    <p:cViewPr>
      <p:scale>
        <a:sx n="33" d="100"/>
        <a:sy n="33" d="100"/>
      </p:scale>
      <p:origin x="0" y="-7992"/>
    </p:cViewPr>
  </p:outlineViewPr>
  <p:notesTextViewPr>
    <p:cViewPr>
      <p:scale>
        <a:sx n="3" d="2"/>
        <a:sy n="3" d="2"/>
      </p:scale>
      <p:origin x="0" y="0"/>
    </p:cViewPr>
  </p:notesTextViewPr>
  <p:sorterViewPr>
    <p:cViewPr>
      <p:scale>
        <a:sx n="100" d="100"/>
        <a:sy n="100" d="100"/>
      </p:scale>
      <p:origin x="0" y="-115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Lubjenka" userId="79831aed-fa6d-4303-bc42-cd3d1566fb25" providerId="ADAL" clId="{43C5E86D-67DE-4498-B338-019C17AF12B0}"/>
    <pc:docChg chg="modSld">
      <pc:chgData name="Mandy Lubjenka" userId="79831aed-fa6d-4303-bc42-cd3d1566fb25" providerId="ADAL" clId="{43C5E86D-67DE-4498-B338-019C17AF12B0}" dt="2025-10-07T17:06:56.028" v="0" actId="207"/>
      <pc:docMkLst>
        <pc:docMk/>
      </pc:docMkLst>
      <pc:sldChg chg="modSp mod">
        <pc:chgData name="Mandy Lubjenka" userId="79831aed-fa6d-4303-bc42-cd3d1566fb25" providerId="ADAL" clId="{43C5E86D-67DE-4498-B338-019C17AF12B0}" dt="2025-10-07T17:06:56.028" v="0" actId="207"/>
        <pc:sldMkLst>
          <pc:docMk/>
          <pc:sldMk cId="3361895847" sldId="256"/>
        </pc:sldMkLst>
        <pc:spChg chg="mod">
          <ac:chgData name="Mandy Lubjenka" userId="79831aed-fa6d-4303-bc42-cd3d1566fb25" providerId="ADAL" clId="{43C5E86D-67DE-4498-B338-019C17AF12B0}" dt="2025-10-07T17:06:56.028" v="0" actId="207"/>
          <ac:spMkLst>
            <pc:docMk/>
            <pc:sldMk cId="3361895847" sldId="256"/>
            <ac:spMk id="3" creationId="{7829429E-B194-A5BF-8C76-78F40C52228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petermulder\Downloads\canada_exampl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6333359204316928"/>
          <c:y val="0.15410317615691949"/>
          <c:w val="0.13529088204636941"/>
          <c:h val="0.82182596291012844"/>
        </c:manualLayout>
      </c:layout>
      <c:barChart>
        <c:barDir val="bar"/>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example'!$L$3:$L$29</c:f>
              <c:numCache>
                <c:formatCode>General</c:formatCode>
                <c:ptCount val="27"/>
              </c:numCache>
            </c:numRef>
          </c:val>
          <c:extLst>
            <c:ext xmlns:c16="http://schemas.microsoft.com/office/drawing/2014/chart" uri="{C3380CC4-5D6E-409C-BE32-E72D297353CC}">
              <c16:uniqueId val="{00000000-C4DC-4E45-891D-2FD42C74330F}"/>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example'!$M$3:$M$29</c:f>
              <c:numCache>
                <c:formatCode>General</c:formatCode>
                <c:ptCount val="27"/>
              </c:numCache>
            </c:numRef>
          </c:val>
          <c:extLst>
            <c:ext xmlns:c16="http://schemas.microsoft.com/office/drawing/2014/chart" uri="{C3380CC4-5D6E-409C-BE32-E72D297353CC}">
              <c16:uniqueId val="{00000001-C4DC-4E45-891D-2FD42C74330F}"/>
            </c:ext>
          </c:extLst>
        </c:ser>
        <c:ser>
          <c:idx val="2"/>
          <c:order val="2"/>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example'!$N$3:$N$29</c:f>
              <c:numCache>
                <c:formatCode>General</c:formatCode>
                <c:ptCount val="27"/>
              </c:numCache>
            </c:numRef>
          </c:val>
          <c:extLst>
            <c:ext xmlns:c16="http://schemas.microsoft.com/office/drawing/2014/chart" uri="{C3380CC4-5D6E-409C-BE32-E72D297353CC}">
              <c16:uniqueId val="{00000002-C4DC-4E45-891D-2FD42C74330F}"/>
            </c:ext>
          </c:extLst>
        </c:ser>
        <c:ser>
          <c:idx val="3"/>
          <c:order val="3"/>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example'!$O$3:$O$29</c:f>
              <c:numCache>
                <c:formatCode>General</c:formatCode>
                <c:ptCount val="27"/>
              </c:numCache>
            </c:numRef>
          </c:val>
          <c:extLst>
            <c:ext xmlns:c16="http://schemas.microsoft.com/office/drawing/2014/chart" uri="{C3380CC4-5D6E-409C-BE32-E72D297353CC}">
              <c16:uniqueId val="{00000003-C4DC-4E45-891D-2FD42C74330F}"/>
            </c:ext>
          </c:extLst>
        </c:ser>
        <c:ser>
          <c:idx val="4"/>
          <c:order val="4"/>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example'!$P$3:$P$29</c:f>
              <c:numCache>
                <c:formatCode>General</c:formatCode>
                <c:ptCount val="27"/>
              </c:numCache>
            </c:numRef>
          </c:val>
          <c:extLst>
            <c:ext xmlns:c16="http://schemas.microsoft.com/office/drawing/2014/chart" uri="{C3380CC4-5D6E-409C-BE32-E72D297353CC}">
              <c16:uniqueId val="{00000004-C4DC-4E45-891D-2FD42C74330F}"/>
            </c:ext>
          </c:extLst>
        </c:ser>
        <c:ser>
          <c:idx val="5"/>
          <c:order val="5"/>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example'!$Q$3:$Q$29</c:f>
              <c:numCache>
                <c:formatCode>General</c:formatCode>
                <c:ptCount val="27"/>
              </c:numCache>
            </c:numRef>
          </c:val>
          <c:extLst>
            <c:ext xmlns:c16="http://schemas.microsoft.com/office/drawing/2014/chart" uri="{C3380CC4-5D6E-409C-BE32-E72D297353CC}">
              <c16:uniqueId val="{00000005-C4DC-4E45-891D-2FD42C74330F}"/>
            </c:ext>
          </c:extLst>
        </c:ser>
        <c:ser>
          <c:idx val="6"/>
          <c:order val="6"/>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example'!$R$3:$R$29</c:f>
              <c:numCache>
                <c:formatCode>General</c:formatCode>
                <c:ptCount val="27"/>
              </c:numCache>
            </c:numRef>
          </c:val>
          <c:extLst>
            <c:ext xmlns:c16="http://schemas.microsoft.com/office/drawing/2014/chart" uri="{C3380CC4-5D6E-409C-BE32-E72D297353CC}">
              <c16:uniqueId val="{00000006-C4DC-4E45-891D-2FD42C74330F}"/>
            </c:ext>
          </c:extLst>
        </c:ser>
        <c:ser>
          <c:idx val="7"/>
          <c:order val="7"/>
          <c:spPr>
            <a:solidFill>
              <a:schemeClr val="accent2">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example'!$S$3:$S$29</c:f>
              <c:numCache>
                <c:formatCode>General</c:formatCode>
                <c:ptCount val="27"/>
              </c:numCache>
            </c:numRef>
          </c:val>
          <c:extLst>
            <c:ext xmlns:c16="http://schemas.microsoft.com/office/drawing/2014/chart" uri="{C3380CC4-5D6E-409C-BE32-E72D297353CC}">
              <c16:uniqueId val="{00000007-C4DC-4E45-891D-2FD42C74330F}"/>
            </c:ext>
          </c:extLst>
        </c:ser>
        <c:ser>
          <c:idx val="8"/>
          <c:order val="8"/>
          <c:spPr>
            <a:solidFill>
              <a:schemeClr val="accent3">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example'!$T$3:$T$29</c:f>
              <c:numCache>
                <c:formatCode>General</c:formatCode>
                <c:ptCount val="27"/>
              </c:numCache>
            </c:numRef>
          </c:val>
          <c:extLst>
            <c:ext xmlns:c16="http://schemas.microsoft.com/office/drawing/2014/chart" uri="{C3380CC4-5D6E-409C-BE32-E72D297353CC}">
              <c16:uniqueId val="{00000008-C4DC-4E45-891D-2FD42C74330F}"/>
            </c:ext>
          </c:extLst>
        </c:ser>
        <c:ser>
          <c:idx val="9"/>
          <c:order val="9"/>
          <c:spPr>
            <a:solidFill>
              <a:schemeClr val="accent2"/>
            </a:solidFill>
            <a:ln w="9525" cap="flat" cmpd="sng" algn="ctr">
              <a:solidFill>
                <a:schemeClr val="lt1">
                  <a:alpha val="50000"/>
                </a:schemeClr>
              </a:solidFill>
              <a:round/>
            </a:ln>
            <a:effectLst/>
          </c:spPr>
          <c:invertIfNegative val="0"/>
          <c:dPt>
            <c:idx val="0"/>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9-C4DC-4E45-891D-2FD42C74330F}"/>
              </c:ext>
            </c:extLst>
          </c:dPt>
          <c:dPt>
            <c:idx val="1"/>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A-C4DC-4E45-891D-2FD42C74330F}"/>
              </c:ext>
            </c:extLst>
          </c:dPt>
          <c:dPt>
            <c:idx val="2"/>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B-C4DC-4E45-891D-2FD42C74330F}"/>
              </c:ext>
            </c:extLst>
          </c:dPt>
          <c:dPt>
            <c:idx val="3"/>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C-C4DC-4E45-891D-2FD42C74330F}"/>
              </c:ext>
            </c:extLst>
          </c:dPt>
          <c:dPt>
            <c:idx val="4"/>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D-C4DC-4E45-891D-2FD42C74330F}"/>
              </c:ext>
            </c:extLst>
          </c:dPt>
          <c:dPt>
            <c:idx val="5"/>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E-C4DC-4E45-891D-2FD42C74330F}"/>
              </c:ext>
            </c:extLst>
          </c:dPt>
          <c:dPt>
            <c:idx val="6"/>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F-C4DC-4E45-891D-2FD42C74330F}"/>
              </c:ext>
            </c:extLst>
          </c:dPt>
          <c:dPt>
            <c:idx val="7"/>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0-C4DC-4E45-891D-2FD42C74330F}"/>
              </c:ext>
            </c:extLst>
          </c:dPt>
          <c:dPt>
            <c:idx val="8"/>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1-C4DC-4E45-891D-2FD42C74330F}"/>
              </c:ext>
            </c:extLst>
          </c:dPt>
          <c:dPt>
            <c:idx val="9"/>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2-C4DC-4E45-891D-2FD42C74330F}"/>
              </c:ext>
            </c:extLst>
          </c:dPt>
          <c:dPt>
            <c:idx val="10"/>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3-C4DC-4E45-891D-2FD42C74330F}"/>
              </c:ext>
            </c:extLst>
          </c:dPt>
          <c:dPt>
            <c:idx val="12"/>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0A-C4DC-4E45-891D-2FD42C74330F}"/>
              </c:ext>
            </c:extLst>
          </c:dPt>
          <c:dPt>
            <c:idx val="13"/>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0C-C4DC-4E45-891D-2FD42C74330F}"/>
              </c:ext>
            </c:extLst>
          </c:dPt>
          <c:dPt>
            <c:idx val="14"/>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0E-C4DC-4E45-891D-2FD42C74330F}"/>
              </c:ext>
            </c:extLst>
          </c:dPt>
          <c:dPt>
            <c:idx val="16"/>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0-C4DC-4E45-891D-2FD42C74330F}"/>
              </c:ext>
            </c:extLst>
          </c:dPt>
          <c:dPt>
            <c:idx val="18"/>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2-C4DC-4E45-891D-2FD42C74330F}"/>
              </c:ext>
            </c:extLst>
          </c:dPt>
          <c:dPt>
            <c:idx val="20"/>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4-C4DC-4E45-891D-2FD42C74330F}"/>
              </c:ext>
            </c:extLst>
          </c:dPt>
          <c:dPt>
            <c:idx val="24"/>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16-C4DC-4E45-891D-2FD42C74330F}"/>
              </c:ext>
            </c:extLst>
          </c:dPt>
          <c:dPt>
            <c:idx val="26"/>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18-C4DC-4E45-891D-2FD42C74330F}"/>
              </c:ext>
            </c:extLst>
          </c:dPt>
          <c:dLbls>
            <c:dLbl>
              <c:idx val="0"/>
              <c:layout>
                <c:manualLayout>
                  <c:x val="4.7841901977585991E-2"/>
                  <c:y val="2.5251935551552644E-3"/>
                </c:manualLayout>
              </c:layout>
              <c:spPr>
                <a:noFill/>
                <a:ln>
                  <a:noFill/>
                </a:ln>
                <a:effectLst/>
              </c:spPr>
              <c:txPr>
                <a:bodyPr rot="0" spcFirstLastPara="1" vertOverflow="ellipsis" vert="horz" wrap="square" anchor="t" anchorCtr="0"/>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4DC-4E45-891D-2FD42C74330F}"/>
                </c:ext>
              </c:extLst>
            </c:dLbl>
            <c:dLbl>
              <c:idx val="1"/>
              <c:layout>
                <c:manualLayout>
                  <c:x val="0.21385215144878403"/>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4DC-4E45-891D-2FD42C74330F}"/>
                </c:ext>
              </c:extLst>
            </c:dLbl>
            <c:dLbl>
              <c:idx val="2"/>
              <c:layout>
                <c:manualLayout>
                  <c:x val="0.13934878587196467"/>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4DC-4E45-891D-2FD42C74330F}"/>
                </c:ext>
              </c:extLst>
            </c:dLbl>
            <c:dLbl>
              <c:idx val="3"/>
              <c:layout>
                <c:manualLayout>
                  <c:x val="7.1743929359823405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4DC-4E45-891D-2FD42C74330F}"/>
                </c:ext>
              </c:extLst>
            </c:dLbl>
            <c:dLbl>
              <c:idx val="4"/>
              <c:layout>
                <c:manualLayout>
                  <c:x val="8.9693859796970907E-2"/>
                  <c:y val="-1.635217468495178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4DC-4E45-891D-2FD42C74330F}"/>
                </c:ext>
              </c:extLst>
            </c:dLbl>
            <c:dLbl>
              <c:idx val="5"/>
              <c:layout>
                <c:manualLayout>
                  <c:x val="7.8642438424501568E-2"/>
                  <c:y val="-2.37746226800118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4DC-4E45-891D-2FD42C74330F}"/>
                </c:ext>
              </c:extLst>
            </c:dLbl>
            <c:dLbl>
              <c:idx val="6"/>
              <c:layout>
                <c:manualLayout>
                  <c:x val="0.10485651214128025"/>
                  <c:y val="-2.37755587256309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4DC-4E45-891D-2FD42C74330F}"/>
                </c:ext>
              </c:extLst>
            </c:dLbl>
            <c:dLbl>
              <c:idx val="7"/>
              <c:layout>
                <c:manualLayout>
                  <c:x val="9.8770533368191582E-2"/>
                  <c:y val="-1.635217468495178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C4DC-4E45-891D-2FD42C74330F}"/>
                </c:ext>
              </c:extLst>
            </c:dLbl>
            <c:dLbl>
              <c:idx val="8"/>
              <c:layout>
                <c:manualLayout>
                  <c:x val="8.8300220750551772E-2"/>
                  <c:y val="9.36045618247533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C4DC-4E45-891D-2FD42C74330F}"/>
                </c:ext>
              </c:extLst>
            </c:dLbl>
            <c:dLbl>
              <c:idx val="9"/>
              <c:layout>
                <c:manualLayout>
                  <c:x val="4.8289213310809452E-2"/>
                  <c:y val="4.164409730300046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C4DC-4E45-891D-2FD42C74330F}"/>
                </c:ext>
              </c:extLst>
            </c:dLbl>
            <c:dLbl>
              <c:idx val="10"/>
              <c:layout>
                <c:manualLayout>
                  <c:x val="2.6633254495167315E-2"/>
                  <c:y val="-8.7790069362933798E-8"/>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1772527302819044E-2"/>
                      <c:h val="2.8495076293959774E-2"/>
                    </c:manualLayout>
                  </c15:layout>
                </c:ext>
                <c:ext xmlns:c16="http://schemas.microsoft.com/office/drawing/2014/chart" uri="{C3380CC4-5D6E-409C-BE32-E72D297353CC}">
                  <c16:uniqueId val="{00000023-C4DC-4E45-891D-2FD42C74330F}"/>
                </c:ext>
              </c:extLst>
            </c:dLbl>
            <c:dLbl>
              <c:idx val="12"/>
              <c:layout>
                <c:manualLayout>
                  <c:x val="0.1365894039735099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4DC-4E45-891D-2FD42C74330F}"/>
                </c:ext>
              </c:extLst>
            </c:dLbl>
            <c:dLbl>
              <c:idx val="13"/>
              <c:layout>
                <c:manualLayout>
                  <c:x val="9.3725298635429097E-2"/>
                  <c:y val="-4.755061316973946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4DC-4E45-891D-2FD42C74330F}"/>
                </c:ext>
              </c:extLst>
            </c:dLbl>
            <c:dLbl>
              <c:idx val="14"/>
              <c:layout>
                <c:manualLayout>
                  <c:x val="4.1390782795362499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4DC-4E45-891D-2FD42C74330F}"/>
                </c:ext>
              </c:extLst>
            </c:dLbl>
            <c:dLbl>
              <c:idx val="15"/>
              <c:layout>
                <c:manualLayout>
                  <c:x val="1.793598233995585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4DC-4E45-891D-2FD42C74330F}"/>
                </c:ext>
              </c:extLst>
            </c:dLbl>
            <c:dLbl>
              <c:idx val="16"/>
              <c:layout>
                <c:manualLayout>
                  <c:x val="8.7610383562627209E-2"/>
                  <c:y val="-1.4766289666845467E-4"/>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5607064017660046E-2"/>
                      <c:h val="3.3250212482355532E-2"/>
                    </c:manualLayout>
                  </c15:layout>
                </c:ext>
                <c:ext xmlns:c16="http://schemas.microsoft.com/office/drawing/2014/chart" uri="{C3380CC4-5D6E-409C-BE32-E72D297353CC}">
                  <c16:uniqueId val="{00000010-C4DC-4E45-891D-2FD42C74330F}"/>
                </c:ext>
              </c:extLst>
            </c:dLbl>
            <c:dLbl>
              <c:idx val="17"/>
              <c:layout>
                <c:manualLayout>
                  <c:x val="1.217444723273713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4DC-4E45-891D-2FD42C74330F}"/>
                </c:ext>
              </c:extLst>
            </c:dLbl>
            <c:dLbl>
              <c:idx val="18"/>
              <c:layout>
                <c:manualLayout>
                  <c:x val="2.4834491404634024E-2"/>
                  <c:y val="2.377555872563005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1125827814569532E-2"/>
                      <c:h val="3.5627768354918543E-2"/>
                    </c:manualLayout>
                  </c15:layout>
                </c:ext>
                <c:ext xmlns:c16="http://schemas.microsoft.com/office/drawing/2014/chart" uri="{C3380CC4-5D6E-409C-BE32-E72D297353CC}">
                  <c16:uniqueId val="{00000012-C4DC-4E45-891D-2FD42C74330F}"/>
                </c:ext>
              </c:extLst>
            </c:dLbl>
            <c:dLbl>
              <c:idx val="19"/>
              <c:layout>
                <c:manualLayout>
                  <c:x val="1.51766004415011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C4DC-4E45-891D-2FD42C74330F}"/>
                </c:ext>
              </c:extLst>
            </c:dLbl>
            <c:dLbl>
              <c:idx val="20"/>
              <c:layout>
                <c:manualLayout>
                  <c:x val="3.17328918322294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4DC-4E45-891D-2FD42C74330F}"/>
                </c:ext>
              </c:extLst>
            </c:dLbl>
            <c:dLbl>
              <c:idx val="22"/>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4DC-4E45-891D-2FD42C74330F}"/>
                </c:ext>
              </c:extLst>
            </c:dLbl>
            <c:dLbl>
              <c:idx val="23"/>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C4DC-4E45-891D-2FD42C74330F}"/>
                </c:ext>
              </c:extLst>
            </c:dLbl>
            <c:dLbl>
              <c:idx val="24"/>
              <c:layout>
                <c:manualLayout>
                  <c:x val="2.3454800455406651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6986754966887416E-2"/>
                      <c:h val="2.849510073722953E-2"/>
                    </c:manualLayout>
                  </c15:layout>
                </c:ext>
                <c:ext xmlns:c16="http://schemas.microsoft.com/office/drawing/2014/chart" uri="{C3380CC4-5D6E-409C-BE32-E72D297353CC}">
                  <c16:uniqueId val="{00000016-C4DC-4E45-891D-2FD42C74330F}"/>
                </c:ext>
              </c:extLst>
            </c:dLbl>
            <c:dLbl>
              <c:idx val="25"/>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C4DC-4E45-891D-2FD42C74330F}"/>
                </c:ext>
              </c:extLst>
            </c:dLbl>
            <c:dLbl>
              <c:idx val="26"/>
              <c:layout>
                <c:manualLayout>
                  <c:x val="2.6214113266740533E-2"/>
                  <c:y val="1.75580138725867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2505518763796912E-2"/>
                      <c:h val="3.3250212482355532E-2"/>
                    </c:manualLayout>
                  </c15:layout>
                </c:ext>
                <c:ext xmlns:c16="http://schemas.microsoft.com/office/drawing/2014/chart" uri="{C3380CC4-5D6E-409C-BE32-E72D297353CC}">
                  <c16:uniqueId val="{00000018-C4DC-4E45-891D-2FD42C74330F}"/>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example'!$U$3:$U$29</c:f>
              <c:numCache>
                <c:formatCode>General</c:formatCode>
                <c:ptCount val="27"/>
                <c:pt idx="0">
                  <c:v>5</c:v>
                </c:pt>
                <c:pt idx="1">
                  <c:v>24</c:v>
                </c:pt>
                <c:pt idx="2">
                  <c:v>15</c:v>
                </c:pt>
                <c:pt idx="3">
                  <c:v>7</c:v>
                </c:pt>
                <c:pt idx="4">
                  <c:v>9</c:v>
                </c:pt>
                <c:pt idx="5">
                  <c:v>8</c:v>
                </c:pt>
                <c:pt idx="6">
                  <c:v>11</c:v>
                </c:pt>
                <c:pt idx="7">
                  <c:v>13</c:v>
                </c:pt>
                <c:pt idx="8">
                  <c:v>9</c:v>
                </c:pt>
                <c:pt idx="9">
                  <c:v>5</c:v>
                </c:pt>
                <c:pt idx="10">
                  <c:v>1</c:v>
                </c:pt>
                <c:pt idx="12">
                  <c:v>15</c:v>
                </c:pt>
                <c:pt idx="13">
                  <c:v>14</c:v>
                </c:pt>
                <c:pt idx="14">
                  <c:v>2</c:v>
                </c:pt>
                <c:pt idx="15">
                  <c:v>0</c:v>
                </c:pt>
                <c:pt idx="16">
                  <c:v>9</c:v>
                </c:pt>
                <c:pt idx="17">
                  <c:v>0</c:v>
                </c:pt>
                <c:pt idx="18">
                  <c:v>1</c:v>
                </c:pt>
                <c:pt idx="19">
                  <c:v>0</c:v>
                </c:pt>
                <c:pt idx="20">
                  <c:v>3</c:v>
                </c:pt>
                <c:pt idx="22">
                  <c:v>0</c:v>
                </c:pt>
                <c:pt idx="23">
                  <c:v>0</c:v>
                </c:pt>
                <c:pt idx="24">
                  <c:v>1</c:v>
                </c:pt>
                <c:pt idx="25">
                  <c:v>0</c:v>
                </c:pt>
                <c:pt idx="26">
                  <c:v>1</c:v>
                </c:pt>
              </c:numCache>
            </c:numRef>
          </c:val>
          <c:extLst>
            <c:ext xmlns:c16="http://schemas.microsoft.com/office/drawing/2014/chart" uri="{C3380CC4-5D6E-409C-BE32-E72D297353CC}">
              <c16:uniqueId val="{0000002A-C4DC-4E45-891D-2FD42C74330F}"/>
            </c:ext>
          </c:extLst>
        </c:ser>
        <c:dLbls>
          <c:dLblPos val="ctr"/>
          <c:showLegendKey val="0"/>
          <c:showVal val="1"/>
          <c:showCatName val="0"/>
          <c:showSerName val="0"/>
          <c:showPercent val="0"/>
          <c:showBubbleSize val="0"/>
        </c:dLbls>
        <c:gapWidth val="150"/>
        <c:overlap val="100"/>
        <c:axId val="668474712"/>
        <c:axId val="668472912"/>
      </c:barChart>
      <c:catAx>
        <c:axId val="668474712"/>
        <c:scaling>
          <c:orientation val="minMax"/>
        </c:scaling>
        <c:delete val="1"/>
        <c:axPos val="l"/>
        <c:numFmt formatCode="General" sourceLinked="1"/>
        <c:majorTickMark val="none"/>
        <c:minorTickMark val="none"/>
        <c:tickLblPos val="nextTo"/>
        <c:crossAx val="668472912"/>
        <c:crosses val="autoZero"/>
        <c:auto val="1"/>
        <c:lblAlgn val="ctr"/>
        <c:lblOffset val="100"/>
        <c:noMultiLvlLbl val="0"/>
      </c:catAx>
      <c:valAx>
        <c:axId val="6684729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68474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modernComment_1143_EB882C23.xml><?xml version="1.0" encoding="utf-8"?>
<p188:cmLst xmlns:a="http://schemas.openxmlformats.org/drawingml/2006/main" xmlns:r="http://schemas.openxmlformats.org/officeDocument/2006/relationships" xmlns:p188="http://schemas.microsoft.com/office/powerpoint/2018/8/main">
  <p188:cm id="{6D9A5A25-E148-46C5-802C-810FC78D2921}" authorId="{5F560CBE-FDA2-7A76-FCD9-D59FC13B1FED}" created="2025-06-25T18:31:53.311">
    <pc:sldMkLst xmlns:pc="http://schemas.microsoft.com/office/powerpoint/2013/main/command">
      <pc:docMk/>
      <pc:sldMk cId="3951569955" sldId="4419"/>
    </pc:sldMkLst>
    <p188:txBody>
      <a:bodyPr/>
      <a:lstStyle/>
      <a:p>
        <a:r>
          <a:rPr lang="en-CA"/>
          <a:t>I had corrected an error here in my previous review (systèmes instead of systems), but it was back there in this latest version. A few other occurrences will need to be corrected, on slides 8, 35, 48 and 60 (left some comments). Thank you.</a:t>
        </a:r>
      </a:p>
    </p188:txBody>
  </p188:cm>
</p188:cmLst>
</file>

<file path=ppt/comments/modernComment_114C_7A785FDD.xml><?xml version="1.0" encoding="utf-8"?>
<p188:cmLst xmlns:a="http://schemas.openxmlformats.org/drawingml/2006/main" xmlns:r="http://schemas.openxmlformats.org/officeDocument/2006/relationships" xmlns:p188="http://schemas.microsoft.com/office/powerpoint/2018/8/main">
  <p188:cm id="{1A79A6EC-CC10-413B-9CD9-42E5D1626FD8}" authorId="{E40DFF86-C39C-C9AD-E0B5-2FC8584425BD}" created="2025-03-30T19:11:13.959">
    <pc:sldMkLst xmlns:pc="http://schemas.microsoft.com/office/powerpoint/2013/main/command">
      <pc:docMk/>
      <pc:sldMk cId="2054709213" sldId="4428"/>
    </pc:sldMkLst>
    <p188:replyLst>
      <p188:reply id="{DD692031-0859-EA45-BFFB-0AC939CE61A3}" authorId="{43C67D9C-DABA-DAB7-28D5-2DFC77289255}" created="2025-03-31T20:19:03.020">
        <p188:txBody>
          <a:bodyPr/>
          <a:lstStyle/>
          <a:p>
            <a:r>
              <a:rPr lang="en-US"/>
              <a:t>I think links in PPT only work in presentation mode. Can you confirm?</a:t>
            </a:r>
          </a:p>
        </p188:txBody>
        <p188:extLst>
          <p:ext xmlns:p="http://schemas.openxmlformats.org/presentationml/2006/main" uri="{57CB4572-C831-44C2-8A1C-0ADB6CCDFE69}">
            <p223:reactions xmlns:p223="http://schemas.microsoft.com/office/powerpoint/2022/03/main">
              <p223:rxn type="👍">
                <p223:instance time="2025-06-19T15:41:04.690" authorId="{C0148FFC-D97B-4E6F-0828-26D8F802391D}"/>
              </p223:rxn>
            </p223:reactions>
          </p:ext>
        </p188:extLst>
      </p188:reply>
    </p188:replyLst>
    <p188:txBody>
      <a:bodyPr/>
      <a:lstStyle/>
      <a:p>
        <a:r>
          <a:rPr lang="en-CA"/>
          <a:t>Hyperlink doesn’t work.
</a:t>
        </a:r>
      </a:p>
    </p188:txBody>
  </p188:cm>
</p188:cmLst>
</file>

<file path=ppt/comments/modernComment_1186_4B7B79F4.xml><?xml version="1.0" encoding="utf-8"?>
<p188:cmLst xmlns:a="http://schemas.openxmlformats.org/drawingml/2006/main" xmlns:r="http://schemas.openxmlformats.org/officeDocument/2006/relationships" xmlns:p188="http://schemas.microsoft.com/office/powerpoint/2018/8/main">
  <p188:cm id="{635E1CAA-79C2-444F-B9B4-3A2260FF1599}" authorId="{E40DFF86-C39C-C9AD-E0B5-2FC8584425BD}" created="2025-03-30T19:14:46.973">
    <pc:sldMkLst xmlns:pc="http://schemas.microsoft.com/office/powerpoint/2013/main/command">
      <pc:docMk/>
      <pc:sldMk cId="1266383348" sldId="4486"/>
    </pc:sldMkLst>
    <p188:replyLst>
      <p188:reply id="{FDC9F20E-791E-F94A-8DBC-3BB08DE5F115}" authorId="{43C67D9C-DABA-DAB7-28D5-2DFC77289255}" created="2025-03-31T20:16:31.914">
        <p188:txBody>
          <a:bodyPr/>
          <a:lstStyle/>
          <a:p>
            <a:r>
              <a:rPr lang="en-US"/>
              <a:t>Update to white throughout</a:t>
            </a:r>
          </a:p>
        </p188:txBody>
      </p188:reply>
    </p188:replyLst>
    <p188:txBody>
      <a:bodyPr/>
      <a:lstStyle/>
      <a:p>
        <a:r>
          <a:rPr lang="en-CA"/>
          <a:t>Green on white or black? </a:t>
        </a:r>
      </a:p>
    </p188:txBody>
  </p188:cm>
</p188:cmLst>
</file>

<file path=ppt/comments/modernComment_119F_D702D3D3.xml><?xml version="1.0" encoding="utf-8"?>
<p188:cmLst xmlns:a="http://schemas.openxmlformats.org/drawingml/2006/main" xmlns:r="http://schemas.openxmlformats.org/officeDocument/2006/relationships" xmlns:p188="http://schemas.microsoft.com/office/powerpoint/2018/8/main">
  <p188:cm id="{5D5A35F1-AFF1-4FD4-945F-098CD85DA64B}" authorId="{5F560CBE-FDA2-7A76-FCD9-D59FC13B1FED}" created="2025-06-25T18:40:27.247">
    <ac:deMkLst xmlns:ac="http://schemas.microsoft.com/office/drawing/2013/main/command">
      <pc:docMk xmlns:pc="http://schemas.microsoft.com/office/powerpoint/2013/main/command"/>
      <pc:sldMk xmlns:pc="http://schemas.microsoft.com/office/powerpoint/2013/main/command" cId="3607286739" sldId="4511"/>
      <ac:spMk id="46" creationId="{D8CDFCE4-336C-79D5-0316-60AA52BFBBE8}"/>
    </ac:deMkLst>
    <p188:txBody>
      <a:bodyPr/>
      <a:lstStyle/>
      <a:p>
        <a:r>
          <a:rPr lang="en-CA"/>
          <a:t>Please update</a:t>
        </a:r>
      </a:p>
    </p188:txBody>
  </p188:cm>
</p188:cmLst>
</file>

<file path=ppt/comments/modernComment_11A0_DA6A3A01.xml><?xml version="1.0" encoding="utf-8"?>
<p188:cmLst xmlns:a="http://schemas.openxmlformats.org/drawingml/2006/main" xmlns:r="http://schemas.openxmlformats.org/officeDocument/2006/relationships" xmlns:p188="http://schemas.microsoft.com/office/powerpoint/2018/8/main">
  <p188:cm id="{6B677A35-7D6E-413D-A29A-D18AC0EBF8E8}" authorId="{5F560CBE-FDA2-7A76-FCD9-D59FC13B1FED}" created="2025-06-25T18:41:55.356">
    <ac:deMkLst xmlns:ac="http://schemas.microsoft.com/office/drawing/2013/main/command">
      <pc:docMk xmlns:pc="http://schemas.microsoft.com/office/powerpoint/2013/main/command"/>
      <pc:sldMk xmlns:pc="http://schemas.microsoft.com/office/powerpoint/2013/main/command" cId="3664394753" sldId="4512"/>
      <ac:spMk id="30" creationId="{77489423-F833-2DA6-EF7F-B35BB61E788F}"/>
    </ac:deMkLst>
    <p188:txBody>
      <a:bodyPr/>
      <a:lstStyle/>
      <a:p>
        <a:r>
          <a:rPr lang="en-CA"/>
          <a:t>Please update</a:t>
        </a:r>
      </a:p>
    </p188:txBody>
  </p188:cm>
</p188:cmLst>
</file>

<file path=ppt/comments/modernComment_120F_BA8DF581.xml><?xml version="1.0" encoding="utf-8"?>
<p188:cmLst xmlns:a="http://schemas.openxmlformats.org/drawingml/2006/main" xmlns:r="http://schemas.openxmlformats.org/officeDocument/2006/relationships" xmlns:p188="http://schemas.microsoft.com/office/powerpoint/2018/8/main">
  <p188:cm id="{E83E581B-072D-48B7-A94E-BA1B36C0A04E}" authorId="{5F560CBE-FDA2-7A76-FCD9-D59FC13B1FED}" created="2025-06-25T18:38:23.896">
    <ac:deMkLst xmlns:ac="http://schemas.microsoft.com/office/drawing/2013/main/command">
      <pc:docMk xmlns:pc="http://schemas.microsoft.com/office/powerpoint/2013/main/command"/>
      <pc:sldMk xmlns:pc="http://schemas.microsoft.com/office/powerpoint/2013/main/command" cId="3129865601" sldId="4623"/>
      <ac:spMk id="30" creationId="{395A5086-C8A2-9FCB-2013-3C2548F443CA}"/>
    </ac:deMkLst>
    <p188:txBody>
      <a:bodyPr/>
      <a:lstStyle/>
      <a:p>
        <a:r>
          <a:rPr lang="en-CA"/>
          <a:t>Please update here as well (still showing “systems” in the Fiabilité section). </a:t>
        </a:r>
      </a:p>
    </p188:txBody>
  </p188:cm>
</p188:cmLst>
</file>

<file path=ppt/comments/modernComment_1211_F2911D26.xml><?xml version="1.0" encoding="utf-8"?>
<p188:cmLst xmlns:a="http://schemas.openxmlformats.org/drawingml/2006/main" xmlns:r="http://schemas.openxmlformats.org/officeDocument/2006/relationships" xmlns:p188="http://schemas.microsoft.com/office/powerpoint/2018/8/main">
  <p188:cm id="{F48B85F7-943C-4CCD-9FAB-BE9D10E969BF}" authorId="{5F560CBE-FDA2-7A76-FCD9-D59FC13B1FED}" created="2025-06-25T18:43:01.609">
    <ac:deMkLst xmlns:ac="http://schemas.microsoft.com/office/drawing/2013/main/command">
      <pc:docMk xmlns:pc="http://schemas.microsoft.com/office/powerpoint/2013/main/command"/>
      <pc:sldMk xmlns:pc="http://schemas.microsoft.com/office/powerpoint/2013/main/command" cId="4069596454" sldId="4625"/>
      <ac:grpSpMk id="54" creationId="{D3C6049F-A9D8-036C-1456-D4D490DB3627}"/>
    </ac:deMkLst>
    <p188:txBody>
      <a:bodyPr/>
      <a:lstStyle/>
      <a:p>
        <a:r>
          <a:rPr lang="en-CA"/>
          <a:t>Please update</a:t>
        </a:r>
      </a:p>
    </p188:txBody>
  </p188:cm>
</p188:cmLst>
</file>

<file path=ppt/drawings/drawing1.xml><?xml version="1.0" encoding="utf-8"?>
<c:userShapes xmlns:c="http://schemas.openxmlformats.org/drawingml/2006/chart">
  <cdr:relSizeAnchor xmlns:cdr="http://schemas.openxmlformats.org/drawingml/2006/chartDrawing">
    <cdr:from>
      <cdr:x>0.21259</cdr:x>
      <cdr:y>0.14339</cdr:y>
    </cdr:from>
    <cdr:to>
      <cdr:x>0.8462</cdr:x>
      <cdr:y>0.31002</cdr:y>
    </cdr:to>
    <cdr:sp macro="" textlink="">
      <cdr:nvSpPr>
        <cdr:cNvPr id="2" name="ZoneTexte 3">
          <a:extLst xmlns:a="http://schemas.openxmlformats.org/drawingml/2006/main">
            <a:ext uri="{FF2B5EF4-FFF2-40B4-BE49-F238E27FC236}">
              <a16:creationId xmlns:a16="http://schemas.microsoft.com/office/drawing/2014/main" id="{F765CC21-5368-6299-92FF-2B521C12A2DA}"/>
            </a:ext>
          </a:extLst>
        </cdr:cNvPr>
        <cdr:cNvSpPr txBox="1"/>
      </cdr:nvSpPr>
      <cdr:spPr>
        <a:xfrm xmlns:a="http://schemas.openxmlformats.org/drawingml/2006/main">
          <a:off x="2374657" y="816664"/>
          <a:ext cx="7077532" cy="949025"/>
        </a:xfrm>
        <a:prstGeom xmlns:a="http://schemas.openxmlformats.org/drawingml/2006/main" prst="rect">
          <a:avLst/>
        </a:prstGeom>
        <a:solidFill xmlns:a="http://schemas.openxmlformats.org/drawingml/2006/main">
          <a:srgbClr val="47A5A4">
            <a:alpha val="0"/>
          </a:srgbClr>
        </a:solidFill>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SIMPLIFIER OU NORMALISER LES PROCESSUS, LES PARCOURS OU LES ÉQUIPEMENTS</a:t>
          </a:r>
        </a:p>
        <a:p xmlns:a="http://schemas.openxmlformats.org/drawingml/2006/main">
          <a:pPr marL="0" marR="0" lvl="0" indent="0" algn="r" defTabSz="914400" rtl="0" eaLnBrk="1" fontAlgn="auto" latinLnBrk="0" hangingPunct="1">
            <a:lnSpc>
              <a:spcPts val="9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RÉALISER DES ESSAIS D’UTILISABILITÉ (FORMATIFS ET SOMMATIFS) AU MOMENT DE LA MISE EN ŒUVRE DE NOUVEAUX ÉQUIPEMENTS, LIEUX DE TRAVAIL OU SYSTÈMES INFORMATIQUES</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xmlns:a="http://schemas.openxmlformats.org/drawingml/2006/main">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REPENSER UN PARCOURS DE SOINS, UN PROCESSUS OU UNE AUTRE PARTIE DE L’ENVIRONNEMENT DE TRAVAIL</a:t>
          </a:r>
        </a:p>
        <a:p xmlns:a="http://schemas.openxmlformats.org/drawingml/2006/main">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REPENSER LES ÉQUIPEMENTS ET LES SYSTÈMES INFORMATIQUES POUR AMÉLIORER LEUR CONVIVIALITÉ, LEUR ACCESSIBILITÉ ET LEUR FONCTIONNALITÉ</a:t>
          </a:r>
        </a:p>
        <a:p xmlns:a="http://schemas.openxmlformats.org/drawingml/2006/main">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APPORTER UNE AMÉLIORATION CULTURELLE POUR INSTAURER UNE CULTURE DE SÉCURITÉ PSYCHOLOGIQUE</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cdr:txBody>
    </cdr:sp>
  </cdr:relSizeAnchor>
  <cdr:relSizeAnchor xmlns:cdr="http://schemas.openxmlformats.org/drawingml/2006/chartDrawing">
    <cdr:from>
      <cdr:x>0.86293</cdr:x>
      <cdr:y>0.17106</cdr:y>
    </cdr:from>
    <cdr:to>
      <cdr:x>0.98263</cdr:x>
      <cdr:y>0.96057</cdr:y>
    </cdr:to>
    <cdr:grpSp>
      <cdr:nvGrpSpPr>
        <cdr:cNvPr id="43" name="Group 42">
          <a:extLst xmlns:a="http://schemas.openxmlformats.org/drawingml/2006/main">
            <a:ext uri="{FF2B5EF4-FFF2-40B4-BE49-F238E27FC236}">
              <a16:creationId xmlns:a16="http://schemas.microsoft.com/office/drawing/2014/main" id="{BAE11936-2046-338D-9D8B-854D0DD3760B}"/>
            </a:ext>
          </a:extLst>
        </cdr:cNvPr>
        <cdr:cNvGrpSpPr/>
      </cdr:nvGrpSpPr>
      <cdr:grpSpPr>
        <a:xfrm xmlns:a="http://schemas.openxmlformats.org/drawingml/2006/main">
          <a:off x="9639029" y="974256"/>
          <a:ext cx="1337063" cy="4496579"/>
          <a:chOff x="9639000" y="974238"/>
          <a:chExt cx="1337136" cy="4496586"/>
        </a:xfrm>
      </cdr:grpSpPr>
      <cdr:cxnSp macro="">
        <cdr:nvCxnSpPr>
          <cdr:cNvPr id="6" name="Straight Connector 5">
            <a:extLst xmlns:a="http://schemas.openxmlformats.org/drawingml/2006/main">
              <a:ext uri="{FF2B5EF4-FFF2-40B4-BE49-F238E27FC236}">
                <a16:creationId xmlns:a16="http://schemas.microsoft.com/office/drawing/2014/main" id="{F4ECEA2B-B8E7-316A-CEA4-E215D8E0CB3F}"/>
              </a:ext>
            </a:extLst>
          </cdr:cNvPr>
          <cdr:cNvCxnSpPr/>
        </cdr:nvCxnSpPr>
        <cdr:spPr>
          <a:xfrm xmlns:a="http://schemas.openxmlformats.org/drawingml/2006/main">
            <a:off x="9734521" y="974238"/>
            <a:ext cx="14083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7" name="Straight Connector 6">
            <a:extLst xmlns:a="http://schemas.openxmlformats.org/drawingml/2006/main">
              <a:ext uri="{FF2B5EF4-FFF2-40B4-BE49-F238E27FC236}">
                <a16:creationId xmlns:a16="http://schemas.microsoft.com/office/drawing/2014/main" id="{B5784949-DA99-D3DB-529D-3E7E77862CF2}"/>
              </a:ext>
            </a:extLst>
          </cdr:cNvPr>
          <cdr:cNvCxnSpPr/>
        </cdr:nvCxnSpPr>
        <cdr:spPr>
          <a:xfrm xmlns:a="http://schemas.openxmlformats.org/drawingml/2006/main">
            <a:off x="9639000" y="1139207"/>
            <a:ext cx="8104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9" name="Straight Connector 8">
            <a:extLst xmlns:a="http://schemas.openxmlformats.org/drawingml/2006/main">
              <a:ext uri="{FF2B5EF4-FFF2-40B4-BE49-F238E27FC236}">
                <a16:creationId xmlns:a16="http://schemas.microsoft.com/office/drawing/2014/main" id="{145452A9-6558-EA08-9E58-EABA7378094E}"/>
              </a:ext>
            </a:extLst>
          </cdr:cNvPr>
          <cdr:cNvCxnSpPr/>
        </cdr:nvCxnSpPr>
        <cdr:spPr>
          <a:xfrm xmlns:a="http://schemas.openxmlformats.org/drawingml/2006/main">
            <a:off x="9724969" y="1313603"/>
            <a:ext cx="140835"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0" name="Straight Connector 9">
            <a:extLst xmlns:a="http://schemas.openxmlformats.org/drawingml/2006/main">
              <a:ext uri="{FF2B5EF4-FFF2-40B4-BE49-F238E27FC236}">
                <a16:creationId xmlns:a16="http://schemas.microsoft.com/office/drawing/2014/main" id="{67FA91E4-83E2-5F88-4520-962EE1EADCB1}"/>
              </a:ext>
            </a:extLst>
          </cdr:cNvPr>
          <cdr:cNvCxnSpPr/>
        </cdr:nvCxnSpPr>
        <cdr:spPr>
          <a:xfrm xmlns:a="http://schemas.openxmlformats.org/drawingml/2006/main">
            <a:off x="9639000" y="1483286"/>
            <a:ext cx="8104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1" name="Straight Connector 10">
            <a:extLst xmlns:a="http://schemas.openxmlformats.org/drawingml/2006/main">
              <a:ext uri="{FF2B5EF4-FFF2-40B4-BE49-F238E27FC236}">
                <a16:creationId xmlns:a16="http://schemas.microsoft.com/office/drawing/2014/main" id="{06157AF5-1B77-7830-EBB5-C4363A1C8840}"/>
              </a:ext>
            </a:extLst>
          </cdr:cNvPr>
          <cdr:cNvCxnSpPr/>
        </cdr:nvCxnSpPr>
        <cdr:spPr>
          <a:xfrm xmlns:a="http://schemas.openxmlformats.org/drawingml/2006/main">
            <a:off x="9639000" y="1662395"/>
            <a:ext cx="8104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2" name="Straight Connector 11">
            <a:extLst xmlns:a="http://schemas.openxmlformats.org/drawingml/2006/main">
              <a:ext uri="{FF2B5EF4-FFF2-40B4-BE49-F238E27FC236}">
                <a16:creationId xmlns:a16="http://schemas.microsoft.com/office/drawing/2014/main" id="{8FAD8FE5-3606-5070-8EED-706BCA67827E}"/>
              </a:ext>
            </a:extLst>
          </cdr:cNvPr>
          <cdr:cNvCxnSpPr/>
        </cdr:nvCxnSpPr>
        <cdr:spPr>
          <a:xfrm xmlns:a="http://schemas.openxmlformats.org/drawingml/2006/main">
            <a:off x="9639000" y="2176156"/>
            <a:ext cx="8104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3" name="Straight Connector 12">
            <a:extLst xmlns:a="http://schemas.openxmlformats.org/drawingml/2006/main">
              <a:ext uri="{FF2B5EF4-FFF2-40B4-BE49-F238E27FC236}">
                <a16:creationId xmlns:a16="http://schemas.microsoft.com/office/drawing/2014/main" id="{B8432F1A-C466-E039-143F-5CC571249D76}"/>
              </a:ext>
            </a:extLst>
          </cdr:cNvPr>
          <cdr:cNvCxnSpPr/>
        </cdr:nvCxnSpPr>
        <cdr:spPr>
          <a:xfrm xmlns:a="http://schemas.openxmlformats.org/drawingml/2006/main">
            <a:off x="9639000" y="2520234"/>
            <a:ext cx="8104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4" name="Straight Connector 13">
            <a:extLst xmlns:a="http://schemas.openxmlformats.org/drawingml/2006/main">
              <a:ext uri="{FF2B5EF4-FFF2-40B4-BE49-F238E27FC236}">
                <a16:creationId xmlns:a16="http://schemas.microsoft.com/office/drawing/2014/main" id="{68165E17-04EE-E2EF-4A46-0B86377D4BD1}"/>
              </a:ext>
            </a:extLst>
          </cdr:cNvPr>
          <cdr:cNvCxnSpPr/>
        </cdr:nvCxnSpPr>
        <cdr:spPr>
          <a:xfrm xmlns:a="http://schemas.openxmlformats.org/drawingml/2006/main">
            <a:off x="9639000" y="2878453"/>
            <a:ext cx="81040"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5" name="Straight Connector 14">
            <a:extLst xmlns:a="http://schemas.openxmlformats.org/drawingml/2006/main">
              <a:ext uri="{FF2B5EF4-FFF2-40B4-BE49-F238E27FC236}">
                <a16:creationId xmlns:a16="http://schemas.microsoft.com/office/drawing/2014/main" id="{50534F14-F2AB-B0D7-0B4B-CD40BFE970A8}"/>
              </a:ext>
            </a:extLst>
          </cdr:cNvPr>
          <cdr:cNvCxnSpPr/>
        </cdr:nvCxnSpPr>
        <cdr:spPr>
          <a:xfrm xmlns:a="http://schemas.openxmlformats.org/drawingml/2006/main">
            <a:off x="9724969" y="2355265"/>
            <a:ext cx="140835"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6" name="Straight Connector 15">
            <a:extLst xmlns:a="http://schemas.openxmlformats.org/drawingml/2006/main">
              <a:ext uri="{FF2B5EF4-FFF2-40B4-BE49-F238E27FC236}">
                <a16:creationId xmlns:a16="http://schemas.microsoft.com/office/drawing/2014/main" id="{50521837-D298-C8E9-43C0-DD2238EB49C8}"/>
              </a:ext>
            </a:extLst>
          </cdr:cNvPr>
          <cdr:cNvCxnSpPr/>
        </cdr:nvCxnSpPr>
        <cdr:spPr>
          <a:xfrm xmlns:a="http://schemas.openxmlformats.org/drawingml/2006/main">
            <a:off x="9724969" y="3736292"/>
            <a:ext cx="140835"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7" name="Straight Connector 16">
            <a:extLst xmlns:a="http://schemas.openxmlformats.org/drawingml/2006/main">
              <a:ext uri="{FF2B5EF4-FFF2-40B4-BE49-F238E27FC236}">
                <a16:creationId xmlns:a16="http://schemas.microsoft.com/office/drawing/2014/main" id="{534226C0-0C5C-D984-D2FF-6F579AC08754}"/>
              </a:ext>
            </a:extLst>
          </cdr:cNvPr>
          <cdr:cNvCxnSpPr/>
        </cdr:nvCxnSpPr>
        <cdr:spPr>
          <a:xfrm xmlns:a="http://schemas.openxmlformats.org/drawingml/2006/main">
            <a:off x="9849145" y="2006473"/>
            <a:ext cx="14083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8" name="Straight Connector 17">
            <a:extLst xmlns:a="http://schemas.openxmlformats.org/drawingml/2006/main">
              <a:ext uri="{FF2B5EF4-FFF2-40B4-BE49-F238E27FC236}">
                <a16:creationId xmlns:a16="http://schemas.microsoft.com/office/drawing/2014/main" id="{DCFAC3C6-829C-8C44-90E8-01BC2921A742}"/>
              </a:ext>
            </a:extLst>
          </cdr:cNvPr>
          <cdr:cNvCxnSpPr/>
        </cdr:nvCxnSpPr>
        <cdr:spPr>
          <a:xfrm xmlns:a="http://schemas.openxmlformats.org/drawingml/2006/main">
            <a:off x="10130930" y="2694630"/>
            <a:ext cx="639837"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0" name="Straight Connector 19">
            <a:extLst xmlns:a="http://schemas.openxmlformats.org/drawingml/2006/main">
              <a:ext uri="{FF2B5EF4-FFF2-40B4-BE49-F238E27FC236}">
                <a16:creationId xmlns:a16="http://schemas.microsoft.com/office/drawing/2014/main" id="{12520843-178E-67D8-B4D2-5753BACCE18A}"/>
              </a:ext>
            </a:extLst>
          </cdr:cNvPr>
          <cdr:cNvCxnSpPr/>
        </cdr:nvCxnSpPr>
        <cdr:spPr>
          <a:xfrm xmlns:a="http://schemas.openxmlformats.org/drawingml/2006/main">
            <a:off x="10374508" y="3213104"/>
            <a:ext cx="52043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2" name="Straight Connector 21">
            <a:extLst xmlns:a="http://schemas.openxmlformats.org/drawingml/2006/main">
              <a:ext uri="{FF2B5EF4-FFF2-40B4-BE49-F238E27FC236}">
                <a16:creationId xmlns:a16="http://schemas.microsoft.com/office/drawing/2014/main" id="{C19A6DDE-E2FB-3E3F-1E90-0200ED553438}"/>
              </a:ext>
            </a:extLst>
          </cdr:cNvPr>
          <cdr:cNvCxnSpPr/>
        </cdr:nvCxnSpPr>
        <cdr:spPr>
          <a:xfrm xmlns:a="http://schemas.openxmlformats.org/drawingml/2006/main">
            <a:off x="10436596" y="3392213"/>
            <a:ext cx="52043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3" name="Straight Connector 22">
            <a:extLst xmlns:a="http://schemas.openxmlformats.org/drawingml/2006/main">
              <a:ext uri="{FF2B5EF4-FFF2-40B4-BE49-F238E27FC236}">
                <a16:creationId xmlns:a16="http://schemas.microsoft.com/office/drawing/2014/main" id="{94D601B4-7C5F-043D-915A-D2DE9C2F31CC}"/>
              </a:ext>
            </a:extLst>
          </cdr:cNvPr>
          <cdr:cNvCxnSpPr/>
        </cdr:nvCxnSpPr>
        <cdr:spPr>
          <a:xfrm xmlns:a="http://schemas.openxmlformats.org/drawingml/2006/main">
            <a:off x="9787057" y="3043421"/>
            <a:ext cx="29118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5" name="Straight Connector 24">
            <a:extLst xmlns:a="http://schemas.openxmlformats.org/drawingml/2006/main">
              <a:ext uri="{FF2B5EF4-FFF2-40B4-BE49-F238E27FC236}">
                <a16:creationId xmlns:a16="http://schemas.microsoft.com/office/drawing/2014/main" id="{3F9A067B-2629-762B-C52D-CAB26024EF81}"/>
              </a:ext>
            </a:extLst>
          </cdr:cNvPr>
          <cdr:cNvCxnSpPr/>
        </cdr:nvCxnSpPr>
        <cdr:spPr>
          <a:xfrm xmlns:a="http://schemas.openxmlformats.org/drawingml/2006/main">
            <a:off x="9949441" y="3915400"/>
            <a:ext cx="276859"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7" name="Straight Connector 26">
            <a:extLst xmlns:a="http://schemas.openxmlformats.org/drawingml/2006/main">
              <a:ext uri="{FF2B5EF4-FFF2-40B4-BE49-F238E27FC236}">
                <a16:creationId xmlns:a16="http://schemas.microsoft.com/office/drawing/2014/main" id="{18253F7F-9A5E-C05A-2C3A-FA5733DEBA67}"/>
              </a:ext>
            </a:extLst>
          </cdr:cNvPr>
          <cdr:cNvCxnSpPr/>
        </cdr:nvCxnSpPr>
        <cdr:spPr>
          <a:xfrm xmlns:a="http://schemas.openxmlformats.org/drawingml/2006/main">
            <a:off x="10130930" y="4089797"/>
            <a:ext cx="639837"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8" name="Straight Connector 27">
            <a:extLst xmlns:a="http://schemas.openxmlformats.org/drawingml/2006/main">
              <a:ext uri="{FF2B5EF4-FFF2-40B4-BE49-F238E27FC236}">
                <a16:creationId xmlns:a16="http://schemas.microsoft.com/office/drawing/2014/main" id="{6CA19BF7-645E-6067-551F-8F77578793CB}"/>
              </a:ext>
            </a:extLst>
          </cdr:cNvPr>
          <cdr:cNvCxnSpPr/>
        </cdr:nvCxnSpPr>
        <cdr:spPr>
          <a:xfrm xmlns:a="http://schemas.openxmlformats.org/drawingml/2006/main">
            <a:off x="10345852" y="4250053"/>
            <a:ext cx="630284"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0" name="Straight Connector 29">
            <a:extLst xmlns:a="http://schemas.openxmlformats.org/drawingml/2006/main">
              <a:ext uri="{FF2B5EF4-FFF2-40B4-BE49-F238E27FC236}">
                <a16:creationId xmlns:a16="http://schemas.microsoft.com/office/drawing/2014/main" id="{CE4398C0-AB0E-0A07-5DC4-D809C13DC3E1}"/>
              </a:ext>
            </a:extLst>
          </cdr:cNvPr>
          <cdr:cNvCxnSpPr/>
        </cdr:nvCxnSpPr>
        <cdr:spPr>
          <a:xfrm xmlns:a="http://schemas.openxmlformats.org/drawingml/2006/main">
            <a:off x="10235852" y="4438589"/>
            <a:ext cx="740284"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2" name="Straight Connector 31">
            <a:extLst xmlns:a="http://schemas.openxmlformats.org/drawingml/2006/main">
              <a:ext uri="{FF2B5EF4-FFF2-40B4-BE49-F238E27FC236}">
                <a16:creationId xmlns:a16="http://schemas.microsoft.com/office/drawing/2014/main" id="{73DF28B5-6629-7BA2-DDA4-9212EF5622BF}"/>
              </a:ext>
            </a:extLst>
          </cdr:cNvPr>
          <cdr:cNvCxnSpPr/>
        </cdr:nvCxnSpPr>
        <cdr:spPr>
          <a:xfrm xmlns:a="http://schemas.openxmlformats.org/drawingml/2006/main">
            <a:off x="10130930" y="4773240"/>
            <a:ext cx="639837"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3" name="Straight Connector 32">
            <a:extLst xmlns:a="http://schemas.openxmlformats.org/drawingml/2006/main">
              <a:ext uri="{FF2B5EF4-FFF2-40B4-BE49-F238E27FC236}">
                <a16:creationId xmlns:a16="http://schemas.microsoft.com/office/drawing/2014/main" id="{59875B86-06F1-A0F2-AF78-FE232B3A62C0}"/>
              </a:ext>
            </a:extLst>
          </cdr:cNvPr>
          <cdr:cNvCxnSpPr/>
        </cdr:nvCxnSpPr>
        <cdr:spPr>
          <a:xfrm xmlns:a="http://schemas.openxmlformats.org/drawingml/2006/main">
            <a:off x="10087946" y="4598844"/>
            <a:ext cx="563421"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5" name="Straight Connector 34">
            <a:extLst xmlns:a="http://schemas.openxmlformats.org/drawingml/2006/main">
              <a:ext uri="{FF2B5EF4-FFF2-40B4-BE49-F238E27FC236}">
                <a16:creationId xmlns:a16="http://schemas.microsoft.com/office/drawing/2014/main" id="{45A0B916-20FB-E03B-C2DA-C9AEDEB2AF44}"/>
              </a:ext>
            </a:extLst>
          </cdr:cNvPr>
          <cdr:cNvCxnSpPr/>
        </cdr:nvCxnSpPr>
        <cdr:spPr>
          <a:xfrm xmlns:a="http://schemas.openxmlformats.org/drawingml/2006/main">
            <a:off x="10011530" y="4947636"/>
            <a:ext cx="52043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7" name="Straight Connector 36">
            <a:extLst xmlns:a="http://schemas.openxmlformats.org/drawingml/2006/main">
              <a:ext uri="{FF2B5EF4-FFF2-40B4-BE49-F238E27FC236}">
                <a16:creationId xmlns:a16="http://schemas.microsoft.com/office/drawing/2014/main" id="{3906184C-C985-49B7-6529-A74274482FA2}"/>
              </a:ext>
            </a:extLst>
          </cdr:cNvPr>
          <cdr:cNvCxnSpPr/>
        </cdr:nvCxnSpPr>
        <cdr:spPr>
          <a:xfrm xmlns:a="http://schemas.openxmlformats.org/drawingml/2006/main">
            <a:off x="10436596" y="5112605"/>
            <a:ext cx="52043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8" name="Straight Connector 37">
            <a:extLst xmlns:a="http://schemas.openxmlformats.org/drawingml/2006/main">
              <a:ext uri="{FF2B5EF4-FFF2-40B4-BE49-F238E27FC236}">
                <a16:creationId xmlns:a16="http://schemas.microsoft.com/office/drawing/2014/main" id="{FFCBCFEC-7B23-E3B1-E91D-4FA4E3EDDBCB}"/>
              </a:ext>
            </a:extLst>
          </cdr:cNvPr>
          <cdr:cNvCxnSpPr/>
        </cdr:nvCxnSpPr>
        <cdr:spPr>
          <a:xfrm xmlns:a="http://schemas.openxmlformats.org/drawingml/2006/main">
            <a:off x="9925561" y="5470824"/>
            <a:ext cx="276858"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40" name="Straight Connector 39">
            <a:extLst xmlns:a="http://schemas.openxmlformats.org/drawingml/2006/main">
              <a:ext uri="{FF2B5EF4-FFF2-40B4-BE49-F238E27FC236}">
                <a16:creationId xmlns:a16="http://schemas.microsoft.com/office/drawing/2014/main" id="{4654A483-C3B4-0E1D-29FD-EE5581B1F330}"/>
              </a:ext>
            </a:extLst>
          </cdr:cNvPr>
          <cdr:cNvCxnSpPr/>
        </cdr:nvCxnSpPr>
        <cdr:spPr>
          <a:xfrm xmlns:a="http://schemas.openxmlformats.org/drawingml/2006/main">
            <a:off x="10875840" y="5301141"/>
            <a:ext cx="100296" cy="0"/>
          </a:xfrm>
          <a:prstGeom xmlns:a="http://schemas.openxmlformats.org/drawingml/2006/main" prst="line">
            <a:avLst/>
          </a:prstGeom>
          <a:ln xmlns:a="http://schemas.openxmlformats.org/drawingml/2006/main">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3CBCC-0BF9-3A4F-8427-A52C3B9C25DB}"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B198-1CCF-724B-908F-5F66E990C5BE}" type="slidenum">
              <a:rPr lang="en-US" smtClean="0"/>
              <a:t>‹#›</a:t>
            </a:fld>
            <a:endParaRPr lang="en-US"/>
          </a:p>
        </p:txBody>
      </p:sp>
    </p:spTree>
    <p:extLst>
      <p:ext uri="{BB962C8B-B14F-4D97-AF65-F5344CB8AC3E}">
        <p14:creationId xmlns:p14="http://schemas.microsoft.com/office/powerpoint/2010/main" val="142846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althcareexcellence.ca/media/gx4l3idd/rethinking-patient-safety.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health.org.uk/publications/the-measurement-and-monitoring-of-safety"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althcareexcellence.ca/media/gx4l3idd/rethinking-patient-safet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blackhealthalliance.ca/home/health-inequities/" TargetMode="External"/><Relationship Id="rId3" Type="http://schemas.openxmlformats.org/officeDocument/2006/relationships/hyperlink" Target="https://www.longwoods.com/audio-video/video/Youtube/10101" TargetMode="External"/><Relationship Id="rId7" Type="http://schemas.openxmlformats.org/officeDocument/2006/relationships/hyperlink" Target="https://www.camh.ca/-/media/files/camh-dismantling-anti-black-racism-pdf.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cbc.ca/news/canada/british-columbia/bc-keegan-combes-death-nursing-college-1.6970623" TargetMode="External"/><Relationship Id="rId5" Type="http://schemas.openxmlformats.org/officeDocument/2006/relationships/hyperlink" Target="https://www.fnha.ca/Documents/FNHA-Remembering-Keegan.pdf" TargetMode="External"/><Relationship Id="rId4" Type="http://schemas.openxmlformats.org/officeDocument/2006/relationships/hyperlink" Target="https://pmc.ncbi.nlm.nih.gov/articles/PMC10542226/pdf/10.1177_17455057231199651.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br.org/2024/07/to-improve-health-care-focus-on-fixing-systems-not-peopl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health.org.uk/publications/the-measurement-and-monitoring-of-safet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cap="small" spc="25" dirty="0">
                <a:solidFill>
                  <a:srgbClr val="3F3691"/>
                </a:solidFill>
                <a:effectLst/>
                <a:latin typeface="Calibri" panose="020F0502020204030204" pitchFamily="34" charset="0"/>
              </a:rPr>
              <a:t>This slide deck has been created to support facilitation of the activity: </a:t>
            </a:r>
            <a:r>
              <a:rPr lang="en-US" sz="1200" b="1" dirty="0">
                <a:solidFill>
                  <a:srgbClr val="3F3691"/>
                </a:solidFill>
                <a:effectLst/>
                <a:latin typeface="Calibri" panose="020F0502020204030204" pitchFamily="34" charset="0"/>
                <a:ea typeface="Times New Roman" panose="02020603050405020304" pitchFamily="18" charset="0"/>
              </a:rPr>
              <a:t>NAVIGATING THE MEASUREMENT AND MONITORING SAFETY CLOUDS: A </a:t>
            </a:r>
            <a:r>
              <a:rPr lang="en-CA" sz="1200" b="1" cap="small" spc="25" dirty="0">
                <a:solidFill>
                  <a:srgbClr val="3F3691"/>
                </a:solidFill>
                <a:effectLst/>
                <a:latin typeface="Calibri" panose="020F0502020204030204" pitchFamily="34" charset="0"/>
                <a:ea typeface="Calibri" panose="020F0502020204030204" pitchFamily="34" charset="0"/>
              </a:rPr>
              <a:t>LEADERS’ SELF-REFLECTION AND DISCUSSION </a:t>
            </a:r>
          </a:p>
          <a:p>
            <a:r>
              <a:rPr lang="en-CA" sz="1200" b="1" cap="small" spc="25" dirty="0">
                <a:solidFill>
                  <a:srgbClr val="3F3691"/>
                </a:solidFill>
                <a:effectLst/>
                <a:latin typeface="Calibri" panose="020F0502020204030204" pitchFamily="34" charset="0"/>
              </a:rPr>
              <a:t>Please refer to the activity card for more details about the activity and instructions for hosting. </a:t>
            </a:r>
          </a:p>
          <a:p>
            <a:r>
              <a:rPr lang="en-CA" sz="1200" b="1" cap="small" spc="25" dirty="0">
                <a:solidFill>
                  <a:srgbClr val="3F3691"/>
                </a:solidFill>
                <a:effectLst/>
                <a:latin typeface="Calibri" panose="020F0502020204030204" pitchFamily="34" charset="0"/>
              </a:rPr>
              <a:t>Please feel free to modify this deck to suit your audience and facilitation style.  </a:t>
            </a:r>
          </a:p>
          <a:p>
            <a:endParaRPr lang="en-CA" sz="1200" b="1" cap="small" spc="25" dirty="0">
              <a:solidFill>
                <a:srgbClr val="3F369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rPr>
              <a:t>Senior leaders are key champions for </a:t>
            </a:r>
            <a:r>
              <a:rPr lang="en-CA" sz="1200" u="sng" dirty="0">
                <a:solidFill>
                  <a:srgbClr val="0563C1"/>
                </a:solidFill>
                <a:effectLst/>
                <a:latin typeface="Calibri" panose="020F0502020204030204" pitchFamily="34" charset="0"/>
                <a:ea typeface="Calibri" panose="020F0502020204030204" pitchFamily="34" charset="0"/>
                <a:hlinkClick r:id="rId3"/>
              </a:rPr>
              <a:t>Rethinking Patient Safety</a:t>
            </a:r>
            <a:r>
              <a:rPr lang="en-CA" sz="1200" dirty="0">
                <a:effectLst/>
                <a:latin typeface="Calibri" panose="020F0502020204030204" pitchFamily="34" charset="0"/>
                <a:ea typeface="Calibri" panose="020F0502020204030204" pitchFamily="34" charset="0"/>
              </a:rPr>
              <a:t>. This activity encourages self-reflection by senior leaders in five domains of the </a:t>
            </a:r>
            <a:r>
              <a:rPr lang="en-CA" sz="1200" u="sng" dirty="0">
                <a:solidFill>
                  <a:srgbClr val="0563C1"/>
                </a:solidFill>
                <a:effectLst/>
                <a:latin typeface="Calibri" panose="020F0502020204030204" pitchFamily="34" charset="0"/>
                <a:ea typeface="Calibri" panose="020F0502020204030204" pitchFamily="34" charset="0"/>
                <a:hlinkClick r:id="rId4"/>
              </a:rPr>
              <a:t>Measurement and Monitoring of Safety Framework</a:t>
            </a:r>
            <a:r>
              <a:rPr lang="en-CA" sz="1200" u="sng" baseline="30000" dirty="0">
                <a:solidFill>
                  <a:srgbClr val="0563C1"/>
                </a:solidFill>
                <a:effectLst/>
                <a:latin typeface="Calibri" panose="020F0502020204030204" pitchFamily="34" charset="0"/>
                <a:ea typeface="Calibri" panose="020F0502020204030204" pitchFamily="34" charset="0"/>
              </a:rPr>
              <a:t> </a:t>
            </a:r>
            <a:r>
              <a:rPr lang="en-CA" sz="1200" dirty="0">
                <a:effectLst/>
                <a:latin typeface="Calibri" panose="020F0502020204030204" pitchFamily="34" charset="0"/>
                <a:ea typeface="Calibri" panose="020F0502020204030204" pitchFamily="34" charset="0"/>
              </a:rPr>
              <a:t>(MMSF), which has formed the foundation for Rethinking Patient Safety. It is intended to support reflection and discussion around current approaches for measuring and monitoring safet</a:t>
            </a:r>
            <a:r>
              <a:rPr lang="en-CA" sz="1200" dirty="0">
                <a:solidFill>
                  <a:srgbClr val="000000"/>
                </a:solidFill>
                <a:effectLst/>
                <a:latin typeface="Calibri" panose="020F0502020204030204" pitchFamily="34" charset="0"/>
                <a:ea typeface="Calibri" panose="020F0502020204030204" pitchFamily="34" charset="0"/>
              </a:rPr>
              <a:t>y in all sectors of healthcare – from acute care and rehabilitation, long term care, and care in home and community. Wh</a:t>
            </a:r>
            <a:r>
              <a:rPr lang="en-CA" sz="1200" dirty="0">
                <a:effectLst/>
                <a:latin typeface="Calibri" panose="020F0502020204030204" pitchFamily="34" charset="0"/>
                <a:ea typeface="Calibri" panose="020F0502020204030204" pitchFamily="34" charset="0"/>
              </a:rPr>
              <a:t>ile we have made progress on reporting and learning from harm, it is now time to maximize learning from other sources of safety information. Each dimension of MMSF is represented as a ‘safety cloud’ composed of two themes and questions to reflect on and discuss.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F3691"/>
                </a:solidFill>
                <a:effectLst/>
                <a:latin typeface="Calibri" panose="020F0502020204030204" pitchFamily="34" charset="0"/>
                <a:ea typeface="Times New Roman" panose="02020603050405020304" pitchFamily="18" charset="0"/>
              </a:rPr>
              <a:t>What are safety cloud themes?</a:t>
            </a:r>
            <a:endParaRPr lang="en-CA"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Times New Roman" panose="02020603050405020304" pitchFamily="18" charset="0"/>
              </a:rPr>
              <a:t>The exercise delves into the five domains of the MMSF (past harm, reliability, sensitivity to operations, anticipation and preparedness, and integration and learning) using safety clouds. </a:t>
            </a:r>
            <a:r>
              <a:rPr lang="en-CA" sz="1200" dirty="0">
                <a:effectLst/>
                <a:latin typeface="Calibri" panose="020F0502020204030204" pitchFamily="34" charset="0"/>
                <a:ea typeface="Calibri" panose="020F0502020204030204" pitchFamily="34" charset="0"/>
              </a:rPr>
              <a:t>Each safety cloud contains  two themes, encouraging leaders to first engage in self-reflection and then participate in reflective conversations.</a:t>
            </a:r>
          </a:p>
          <a:p>
            <a:endParaRPr lang="en-CA"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Times New Roman" panose="02020603050405020304" pitchFamily="18" charset="0"/>
              </a:rPr>
              <a:t>The themes within each safety cloud highlight common challenges healthcare organizations may face as they shift toward Rethinking Patient Safety and refine their approach to measuring and monitoring safety.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All five domains of the MMSF and each safety theme is explained in detail in this slide deck. Some of the themes will resonate with you more than others. Your organization may have denser clouds for one or two themes. </a:t>
            </a:r>
            <a:endParaRPr lang="en-CA" sz="1200" dirty="0">
              <a:effectLst/>
              <a:latin typeface="Calibri" panose="020F0502020204030204" pitchFamily="34" charset="0"/>
              <a:ea typeface="Calibri" panose="020F0502020204030204" pitchFamily="34" charset="0"/>
            </a:endParaRPr>
          </a:p>
          <a:p>
            <a:endParaRPr lang="en-GB" dirty="0"/>
          </a:p>
          <a:p>
            <a:pPr marL="342900" lvl="0" indent="-342900">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We recommend </a:t>
            </a:r>
            <a:r>
              <a:rPr lang="en-US" sz="1200" dirty="0">
                <a:effectLst/>
                <a:latin typeface="Calibri" panose="020F0502020204030204" pitchFamily="34" charset="0"/>
                <a:ea typeface="Times New Roman" panose="02020603050405020304" pitchFamily="18" charset="0"/>
              </a:rPr>
              <a:t>you break down the activity into bitesize chunks. For example, you may opt to work through one safety cloud and its associated themes in each reflective leadership conversation or take one of the themes in each safety cloud and discuss it, then have a conversation about the next theme at your next Board or senior leadership meeting, retreat or in another forum. What matters is that you have an honest, open and inclusive conversation about the challenges related to each safety theme and associated question.</a:t>
            </a:r>
            <a:endParaRPr lang="en-CA"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Do not</a:t>
            </a:r>
            <a:r>
              <a:rPr lang="en-US" sz="1200" dirty="0">
                <a:effectLst/>
                <a:latin typeface="Calibri" panose="020F0502020204030204" pitchFamily="34" charset="0"/>
                <a:ea typeface="Times New Roman" panose="02020603050405020304" pitchFamily="18" charset="0"/>
              </a:rPr>
              <a:t> try to have reflective conversations about all 10 themes in one session. A series of deeper, more meaningful conversations spread out over time will enable you to thoroughly explore each safety theme.</a:t>
            </a:r>
            <a:endParaRPr lang="en-CA" sz="1200" dirty="0">
              <a:effectLst/>
              <a:latin typeface="Calibri" panose="020F0502020204030204" pitchFamily="34" charset="0"/>
              <a:ea typeface="Calibri" panose="020F050202020403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a:t>
            </a:fld>
            <a:endParaRPr lang="en-US"/>
          </a:p>
        </p:txBody>
      </p:sp>
    </p:spTree>
    <p:extLst>
      <p:ext uri="{BB962C8B-B14F-4D97-AF65-F5344CB8AC3E}">
        <p14:creationId xmlns:p14="http://schemas.microsoft.com/office/powerpoint/2010/main" val="418197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highlight>
                  <a:srgbClr val="FFFFFF"/>
                </a:highlight>
                <a:latin typeface="Arial" panose="020B0604020202020204" pitchFamily="34" charset="0"/>
                <a:ea typeface="Cambria" panose="02040503050406030204" pitchFamily="18" charset="0"/>
                <a:cs typeface="Arial" panose="020B0604020202020204" pitchFamily="34" charset="0"/>
              </a:rPr>
              <a:t>Recognizing and reducing healthcare harm matters to those receiving and delivering care in any setting. As part of championing </a:t>
            </a:r>
            <a:r>
              <a:rPr lang="en-CA" sz="1200" u="sng" dirty="0">
                <a:solidFill>
                  <a:srgbClr val="0000FF"/>
                </a:solidFill>
                <a:effectLst/>
                <a:highlight>
                  <a:srgbClr val="FFFFFF"/>
                </a:highlight>
                <a:latin typeface="Arial" panose="020B0604020202020204" pitchFamily="34" charset="0"/>
                <a:ea typeface="Cambria" panose="02040503050406030204" pitchFamily="18" charset="0"/>
                <a:cs typeface="Arial" panose="020B0604020202020204" pitchFamily="34" charset="0"/>
                <a:hlinkClick r:id="rId3"/>
              </a:rPr>
              <a:t>Rethinking Patient Safety</a:t>
            </a:r>
            <a:r>
              <a:rPr lang="en-CA" sz="1200" dirty="0">
                <a:solidFill>
                  <a:srgbClr val="000000"/>
                </a:solidFill>
                <a:effectLst/>
                <a:highlight>
                  <a:srgbClr val="FFFFFF"/>
                </a:highlight>
                <a:latin typeface="Arial" panose="020B0604020202020204" pitchFamily="34" charset="0"/>
                <a:ea typeface="Cambria" panose="02040503050406030204" pitchFamily="18" charset="0"/>
                <a:cs typeface="Arial" panose="020B0604020202020204" pitchFamily="34" charset="0"/>
              </a:rPr>
              <a:t>, everyone is encouraged to broaden their understanding of healthcare harm as </a:t>
            </a:r>
            <a:r>
              <a:rPr lang="en-CA" sz="1200" dirty="0">
                <a:effectLst/>
                <a:latin typeface="Arial" panose="020B0604020202020204" pitchFamily="34" charset="0"/>
                <a:ea typeface="Cambria" panose="02040503050406030204" pitchFamily="18" charset="0"/>
                <a:cs typeface="Times New Roman" panose="02020603050405020304" pitchFamily="18" charset="0"/>
              </a:rPr>
              <a:t>an important step in delivering safer care for all. </a:t>
            </a:r>
            <a:endParaRPr lang="en-US" b="0" i="0" dirty="0">
              <a:solidFill>
                <a:srgbClr val="575757"/>
              </a:solidFill>
              <a:effectLst/>
              <a:highlight>
                <a:srgbClr val="FFFFFF"/>
              </a:highlight>
              <a:latin typeface="Mabry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75757"/>
              </a:solidFill>
              <a:effectLst/>
              <a:highlight>
                <a:srgbClr val="FFFFFF"/>
              </a:highlight>
              <a:latin typeface="Mabry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75757"/>
                </a:solidFill>
                <a:effectLst/>
                <a:highlight>
                  <a:srgbClr val="FFFFFF"/>
                </a:highlight>
                <a:latin typeface="Mabry Pro"/>
              </a:rPr>
              <a:t>On the screen, you will see an infographic created by Healthcare Excellence Canada that helps broaden our understanding of healthcare harm. It highlights five main concepts that we are describing: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Factors that can promote safety and factors that contribute to safety incidents and harm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Categories of safety incidents that can potentially lead to harm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harm experienced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Who was harmed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lasting impact of the harm on </a:t>
            </a:r>
            <a:r>
              <a:rPr lang="en-US" dirty="0">
                <a:ea typeface="Calibri"/>
                <a:cs typeface="Calibri"/>
              </a:rPr>
              <a:t>people and communities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ea typeface="Calibri"/>
                <a:cs typeface="Calibri"/>
              </a:rPr>
              <a:t>Healthcare Excellence Canada has developed an </a:t>
            </a:r>
            <a:r>
              <a:rPr lang="en-US" dirty="0"/>
              <a:t>activity to stimulate discussions and thoughtful reflections about a broader understanding of healthcare harm. You </a:t>
            </a:r>
            <a:r>
              <a:rPr lang="en-US" dirty="0">
                <a:ea typeface="Calibri"/>
                <a:cs typeface="Calibri"/>
              </a:rPr>
              <a:t>can undertake this exercise with your teams. It is available for download at </a:t>
            </a:r>
            <a:r>
              <a:rPr lang="en-US" dirty="0" err="1">
                <a:ea typeface="Calibri"/>
                <a:cs typeface="Calibri"/>
              </a:rPr>
              <a:t>Understandharm.ca</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10</a:t>
            </a:fld>
            <a:endParaRPr lang="en-US"/>
          </a:p>
        </p:txBody>
      </p:sp>
    </p:spTree>
    <p:extLst>
      <p:ext uri="{BB962C8B-B14F-4D97-AF65-F5344CB8AC3E}">
        <p14:creationId xmlns:p14="http://schemas.microsoft.com/office/powerpoint/2010/main" val="56540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Times New Roman" panose="02020603050405020304" pitchFamily="18" charset="0"/>
                <a:cs typeface="Times New Roman"/>
              </a:rPr>
              <a:t>To further explore healthcare harm and learn m</a:t>
            </a:r>
            <a:r>
              <a:rPr lang="en-US" dirty="0">
                <a:latin typeface="Times New Roman"/>
                <a:cs typeface="Times New Roman"/>
              </a:rPr>
              <a:t>ore about five main concepts captured in the infographic, please refer to the interactive digital version available at</a:t>
            </a:r>
            <a:r>
              <a:rPr lang="en-US" sz="1200" b="0" i="0" dirty="0">
                <a:solidFill>
                  <a:srgbClr val="575757"/>
                </a:solidFill>
                <a:effectLst/>
                <a:highlight>
                  <a:srgbClr val="FFFFFF"/>
                </a:highlight>
                <a:latin typeface="Mabry Pro"/>
              </a:rPr>
              <a:t> </a:t>
            </a:r>
            <a:r>
              <a:rPr lang="en-US" sz="1200" b="0" i="0" dirty="0" err="1">
                <a:solidFill>
                  <a:srgbClr val="575757"/>
                </a:solidFill>
                <a:effectLst/>
                <a:highlight>
                  <a:srgbClr val="FFFFFF"/>
                </a:highlight>
                <a:latin typeface="Mabry Pro"/>
              </a:rPr>
              <a:t>Understandharm.ca</a:t>
            </a:r>
            <a:endParaRPr lang="en-US" sz="1200" b="0" i="0" dirty="0">
              <a:solidFill>
                <a:srgbClr val="575757"/>
              </a:solidFill>
              <a:effectLst/>
              <a:highlight>
                <a:srgbClr val="FFFFFF"/>
              </a:highlight>
              <a:latin typeface="Mabry Pro"/>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11</a:t>
            </a:fld>
            <a:endParaRPr lang="en-US"/>
          </a:p>
        </p:txBody>
      </p:sp>
    </p:spTree>
    <p:extLst>
      <p:ext uri="{BB962C8B-B14F-4D97-AF65-F5344CB8AC3E}">
        <p14:creationId xmlns:p14="http://schemas.microsoft.com/office/powerpoint/2010/main" val="313718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provided just a brief introduction to past harm.</a:t>
            </a:r>
          </a:p>
          <a:p>
            <a:endParaRPr lang="en-US" dirty="0"/>
          </a:p>
          <a:p>
            <a:r>
              <a:rPr lang="en-US" dirty="0"/>
              <a:t>Before we explore a broader view of harm and the past harm safety theme clouds, think and reflect on how we currently answer the following question, “Has care been safe in the past?”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12</a:t>
            </a:fld>
            <a:endParaRPr lang="en-US"/>
          </a:p>
        </p:txBody>
      </p:sp>
    </p:spTree>
    <p:extLst>
      <p:ext uri="{BB962C8B-B14F-4D97-AF65-F5344CB8AC3E}">
        <p14:creationId xmlns:p14="http://schemas.microsoft.com/office/powerpoint/2010/main" val="108515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13</a:t>
            </a:fld>
            <a:endParaRPr lang="en-US"/>
          </a:p>
        </p:txBody>
      </p:sp>
    </p:spTree>
    <p:extLst>
      <p:ext uri="{BB962C8B-B14F-4D97-AF65-F5344CB8AC3E}">
        <p14:creationId xmlns:p14="http://schemas.microsoft.com/office/powerpoint/2010/main" val="707362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14</a:t>
            </a:fld>
            <a:endParaRPr lang="en-US"/>
          </a:p>
        </p:txBody>
      </p:sp>
    </p:spTree>
    <p:extLst>
      <p:ext uri="{BB962C8B-B14F-4D97-AF65-F5344CB8AC3E}">
        <p14:creationId xmlns:p14="http://schemas.microsoft.com/office/powerpoint/2010/main" val="590475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cs typeface="Calibri"/>
              </a:rPr>
              <a:t>Categories of safety incidents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delayed, missed or incorrect diagnosis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over-, under- or incorrect treatment/services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demeaning and dehumanizing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culturally unsafe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moral distress;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Refer back to slide 10, about broadening our understanding of healthcare harm, and visit </a:t>
            </a:r>
            <a:r>
              <a:rPr lang="en-CA" sz="1200" dirty="0" err="1"/>
              <a:t>Understandharm.ca</a:t>
            </a:r>
            <a:r>
              <a:rPr lang="en-CA" sz="1200" dirty="0"/>
              <a:t> for more examples of safety incidents and details about healthcare harm.  </a:t>
            </a:r>
            <a:endParaRPr lang="en-CA" dirty="0">
              <a:cs typeface="Calibri"/>
            </a:endParaRPr>
          </a:p>
          <a:p>
            <a:endParaRPr lang="en-CA" dirty="0"/>
          </a:p>
          <a:p>
            <a:r>
              <a:rPr lang="en-CA" dirty="0"/>
              <a:t>Resources and evidence to support examples related to maternity incidents, overuse of restraints, over sedation and seclusion in mental health settings: </a:t>
            </a:r>
            <a:endParaRPr lang="en-CA" dirty="0">
              <a:cs typeface="Calibri"/>
            </a:endParaRP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Longwoods Videos. (n.d.). </a:t>
            </a:r>
            <a:r>
              <a:rPr lang="en-CA" sz="1800" u="sng" dirty="0">
                <a:solidFill>
                  <a:srgbClr val="0563C1"/>
                </a:solidFill>
                <a:effectLst/>
                <a:latin typeface="Calibri" panose="020F0502020204030204" pitchFamily="34" charset="0"/>
                <a:ea typeface="Calibri" panose="020F0502020204030204" pitchFamily="34" charset="0"/>
                <a:hlinkClick r:id="rId3"/>
              </a:rPr>
              <a:t>The impacts of racism on healthcare quality and safety in Canada: A case study and practical advice from Ontario Midwifery</a:t>
            </a:r>
            <a:endParaRPr lang="en-CA"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Boakye, P. N., Prendergast, N., Bandari, B., Brown, E. A., </a:t>
            </a:r>
            <a:r>
              <a:rPr lang="en-CA" sz="1800" dirty="0" err="1">
                <a:effectLst/>
                <a:latin typeface="Calibri" panose="020F0502020204030204" pitchFamily="34" charset="0"/>
                <a:ea typeface="Calibri" panose="020F0502020204030204" pitchFamily="34" charset="0"/>
              </a:rPr>
              <a:t>Odutayo</a:t>
            </a:r>
            <a:r>
              <a:rPr lang="en-CA" sz="1800" dirty="0">
                <a:effectLst/>
                <a:latin typeface="Calibri" panose="020F0502020204030204" pitchFamily="34" charset="0"/>
                <a:ea typeface="Calibri" panose="020F0502020204030204" pitchFamily="34" charset="0"/>
              </a:rPr>
              <a:t>, A., &amp; Salami, S. (2023). </a:t>
            </a:r>
            <a:r>
              <a:rPr lang="en-CA" sz="1800" u="sng" dirty="0">
                <a:solidFill>
                  <a:srgbClr val="0563C1"/>
                </a:solidFill>
                <a:effectLst/>
                <a:latin typeface="Calibri" panose="020F0502020204030204" pitchFamily="34" charset="0"/>
                <a:ea typeface="Calibri" panose="020F0502020204030204" pitchFamily="34" charset="0"/>
                <a:hlinkClick r:id="rId4"/>
              </a:rPr>
              <a:t>Obstetric racism and perceived quality of maternity care in Canada: Voices of Black women</a:t>
            </a:r>
            <a:r>
              <a:rPr lang="en-CA" sz="1800" dirty="0">
                <a:effectLst/>
                <a:latin typeface="Calibri" panose="020F0502020204030204" pitchFamily="34" charset="0"/>
                <a:ea typeface="Calibri" panose="020F0502020204030204" pitchFamily="34" charset="0"/>
              </a:rPr>
              <a:t>. </a:t>
            </a:r>
            <a:r>
              <a:rPr lang="en-CA" sz="1800" i="1" dirty="0">
                <a:effectLst/>
                <a:latin typeface="Calibri" panose="020F0502020204030204" pitchFamily="34" charset="0"/>
                <a:ea typeface="Calibri" panose="020F0502020204030204" pitchFamily="34" charset="0"/>
              </a:rPr>
              <a:t>Women's Health, 19</a:t>
            </a:r>
            <a:r>
              <a:rPr lang="en-CA" sz="1800" dirty="0">
                <a:effectLst/>
                <a:latin typeface="Calibri" panose="020F0502020204030204" pitchFamily="34" charset="0"/>
                <a:ea typeface="Calibri" panose="020F0502020204030204" pitchFamily="34" charset="0"/>
              </a:rPr>
              <a:t>(1), 1–13. https://doi.org/10.1177/17455057231199651 </a:t>
            </a: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First Nations Health Authority. (n.d.). </a:t>
            </a:r>
            <a:r>
              <a:rPr lang="en-CA" sz="1800" u="sng" dirty="0">
                <a:solidFill>
                  <a:srgbClr val="0563C1"/>
                </a:solidFill>
                <a:effectLst/>
                <a:latin typeface="Calibri" panose="020F0502020204030204" pitchFamily="34" charset="0"/>
                <a:ea typeface="Calibri" panose="020F0502020204030204" pitchFamily="34" charset="0"/>
                <a:hlinkClick r:id="rId5"/>
              </a:rPr>
              <a:t>Remembering Keegan: A BC First Nations Case Study Reflection</a:t>
            </a:r>
            <a:r>
              <a:rPr lang="en-CA" sz="1800" dirty="0">
                <a:effectLst/>
                <a:latin typeface="Calibri" panose="020F0502020204030204" pitchFamily="34" charset="0"/>
                <a:ea typeface="Calibri" panose="020F0502020204030204" pitchFamily="34" charset="0"/>
              </a:rPr>
              <a:t> “</a:t>
            </a:r>
            <a:r>
              <a:rPr lang="en-CA" sz="1800" i="1" dirty="0">
                <a:effectLst/>
                <a:latin typeface="Calibri" panose="020F0502020204030204" pitchFamily="34" charset="0"/>
                <a:ea typeface="Calibri" panose="020F0502020204030204" pitchFamily="34" charset="0"/>
              </a:rPr>
              <a:t>Survivors have testified to abuses – including use of restraints – in these schools and hospitals. This is not abstract in the context of health services that are delivered in BC in close proximity to the 21 former residential schools and three former Indian hospitals (</a:t>
            </a:r>
            <a:r>
              <a:rPr lang="en-CA" sz="1800" i="1" dirty="0" err="1">
                <a:effectLst/>
                <a:latin typeface="Calibri" panose="020F0502020204030204" pitchFamily="34" charset="0"/>
                <a:ea typeface="Calibri" panose="020F0502020204030204" pitchFamily="34" charset="0"/>
              </a:rPr>
              <a:t>Coqualeetza</a:t>
            </a:r>
            <a:r>
              <a:rPr lang="en-CA" sz="1800" i="1" dirty="0">
                <a:effectLst/>
                <a:latin typeface="Calibri" panose="020F0502020204030204" pitchFamily="34" charset="0"/>
                <a:ea typeface="Calibri" panose="020F0502020204030204" pitchFamily="34" charset="0"/>
              </a:rPr>
              <a:t> Indian Hospital in Chilliwack, Miller Bay Indian Hospital in Prince Rupert and Nanaimo Indian Hospital in Nanaimo)</a:t>
            </a:r>
            <a:r>
              <a:rPr lang="en-CA" sz="1800" dirty="0">
                <a:effectLst/>
                <a:latin typeface="Calibri" panose="020F0502020204030204" pitchFamily="34" charset="0"/>
                <a:ea typeface="Calibri" panose="020F0502020204030204" pitchFamily="34" charset="0"/>
              </a:rPr>
              <a:t>” (pg. 21).  (see also this </a:t>
            </a:r>
            <a:r>
              <a:rPr lang="en-CA" sz="1800" u="sng" dirty="0">
                <a:solidFill>
                  <a:srgbClr val="0563C1"/>
                </a:solidFill>
                <a:effectLst/>
                <a:latin typeface="Calibri" panose="020F0502020204030204" pitchFamily="34" charset="0"/>
                <a:ea typeface="Calibri" panose="020F0502020204030204" pitchFamily="34" charset="0"/>
                <a:hlinkClick r:id="rId6"/>
              </a:rPr>
              <a:t>CBC report</a:t>
            </a:r>
            <a:r>
              <a:rPr lang="en-CA" sz="1800" dirty="0">
                <a:effectLst/>
                <a:latin typeface="Calibri" panose="020F0502020204030204" pitchFamily="34" charset="0"/>
                <a:ea typeface="Calibri" panose="020F0502020204030204" pitchFamily="34" charset="0"/>
              </a:rPr>
              <a:t>)</a:t>
            </a: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Centre for Addiction and Mental Health (CAMH). (n.d.). </a:t>
            </a:r>
            <a:r>
              <a:rPr lang="en-CA" sz="1800" u="sng" dirty="0">
                <a:solidFill>
                  <a:srgbClr val="0563C1"/>
                </a:solidFill>
                <a:effectLst/>
                <a:latin typeface="Calibri" panose="020F0502020204030204" pitchFamily="34" charset="0"/>
                <a:ea typeface="Calibri" panose="020F0502020204030204" pitchFamily="34" charset="0"/>
                <a:hlinkClick r:id="rId7"/>
              </a:rPr>
              <a:t>Dismantling Anti-Black Racism: A strategy of fair &amp; Just CAMH</a:t>
            </a:r>
            <a:r>
              <a:rPr lang="en-CA" sz="1800" dirty="0">
                <a:effectLst/>
                <a:latin typeface="Calibri" panose="020F0502020204030204" pitchFamily="34" charset="0"/>
                <a:ea typeface="Calibri" panose="020F0502020204030204" pitchFamily="34" charset="0"/>
              </a:rPr>
              <a:t>. </a:t>
            </a:r>
            <a:r>
              <a:rPr lang="en-CA" sz="1800" i="1" dirty="0">
                <a:effectLst/>
                <a:latin typeface="Calibri" panose="020F0502020204030204" pitchFamily="34" charset="0"/>
                <a:ea typeface="Calibri" panose="020F0502020204030204" pitchFamily="34" charset="0"/>
              </a:rPr>
              <a:t>“In a recent analysis of CAMH data, rates of restraint use were 44 per cent higher among Black patients than among white patients.” </a:t>
            </a:r>
            <a:r>
              <a:rPr lang="en-CA" sz="1800" dirty="0">
                <a:effectLst/>
                <a:latin typeface="Calibri" panose="020F0502020204030204" pitchFamily="34" charset="0"/>
                <a:ea typeface="Calibri" panose="020F0502020204030204" pitchFamily="34" charset="0"/>
              </a:rPr>
              <a:t>pg. 5 </a:t>
            </a:r>
          </a:p>
          <a:p>
            <a:pPr marL="342900" lvl="0" indent="-342900">
              <a:buFont typeface="Symbol" panose="05050102010706020507" pitchFamily="18" charset="2"/>
              <a:buChar char=""/>
            </a:pPr>
            <a:r>
              <a:rPr lang="en-CA" sz="1800" u="sng" dirty="0">
                <a:solidFill>
                  <a:srgbClr val="0563C1"/>
                </a:solidFill>
                <a:effectLst/>
                <a:latin typeface="Calibri" panose="020F0502020204030204" pitchFamily="34" charset="0"/>
                <a:ea typeface="Calibri" panose="020F0502020204030204" pitchFamily="34" charset="0"/>
                <a:hlinkClick r:id="rId8"/>
              </a:rPr>
              <a:t>Black Health Alliance, Health Inequities</a:t>
            </a:r>
            <a:r>
              <a:rPr lang="en-CA" sz="1800" dirty="0">
                <a:effectLst/>
                <a:latin typeface="Calibri" panose="020F0502020204030204" pitchFamily="34" charset="0"/>
                <a:ea typeface="Calibri" panose="020F0502020204030204" pitchFamily="34" charset="0"/>
              </a:rPr>
              <a:t>. (n.d.). </a:t>
            </a:r>
            <a:r>
              <a:rPr lang="en-CA" sz="1800" i="1" dirty="0">
                <a:effectLst/>
                <a:latin typeface="Calibri" panose="020F0502020204030204" pitchFamily="34" charset="0"/>
                <a:ea typeface="Calibri" panose="020F0502020204030204" pitchFamily="34" charset="0"/>
              </a:rPr>
              <a:t>“Black Ontarians experience higher rates of restraint and confinement under the care of the mental health and addictions system.”  </a:t>
            </a:r>
            <a:endParaRPr lang="en-CA"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15</a:t>
            </a:fld>
            <a:endParaRPr lang="en-US"/>
          </a:p>
        </p:txBody>
      </p:sp>
    </p:spTree>
    <p:extLst>
      <p:ext uri="{BB962C8B-B14F-4D97-AF65-F5344CB8AC3E}">
        <p14:creationId xmlns:p14="http://schemas.microsoft.com/office/powerpoint/2010/main" val="37959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504190" lvl="0" indent="0">
              <a:lnSpc>
                <a:spcPct val="120000"/>
              </a:lnSpc>
              <a:spcAft>
                <a:spcPts val="0"/>
              </a:spcAft>
              <a:buFont typeface="Arial" panose="020B0604020202020204" pitchFamily="34" charset="0"/>
              <a:buNone/>
            </a:pPr>
            <a:r>
              <a:rPr lang="en-US" sz="1000" b="1" dirty="0"/>
              <a:t>Additional questions to consider from Rethinking Patient Safety are:</a:t>
            </a:r>
          </a:p>
          <a:p>
            <a:pPr marL="171450" marR="504190" lvl="0" indent="-171450">
              <a:lnSpc>
                <a:spcPct val="120000"/>
              </a:lnSpc>
              <a:spcAft>
                <a:spcPts val="0"/>
              </a:spcAft>
              <a:buFont typeface="Arial" panose="020B0604020202020204" pitchFamily="34" charset="0"/>
              <a:buChar char="•"/>
            </a:pPr>
            <a:r>
              <a:rPr lang="en-US" sz="1200" dirty="0"/>
              <a:t>What comes to mind when you think of healthcare harm?</a:t>
            </a:r>
            <a:endParaRPr lang="en-US" sz="1000" b="1" dirty="0"/>
          </a:p>
          <a:p>
            <a:pPr marL="171450" marR="504190" lvl="0" indent="-171450">
              <a:lnSpc>
                <a:spcPct val="120000"/>
              </a:lnSpc>
              <a:spcAft>
                <a:spcPts val="0"/>
              </a:spcAft>
              <a:buFont typeface="Arial" panose="020B0604020202020204" pitchFamily="34" charset="0"/>
              <a:buChar char="•"/>
            </a:pPr>
            <a:r>
              <a:rPr lang="en-US" sz="1200" dirty="0"/>
              <a:t>How can action on patient safety help reduce health inequities? </a:t>
            </a:r>
          </a:p>
          <a:p>
            <a:pPr marL="171450" marR="504190" lvl="0" indent="-171450">
              <a:lnSpc>
                <a:spcPct val="120000"/>
              </a:lnSpc>
              <a:spcAft>
                <a:spcPts val="0"/>
              </a:spcAft>
              <a:buFont typeface="Arial" panose="020B0604020202020204" pitchFamily="34" charset="0"/>
              <a:buChar char="•"/>
            </a:pPr>
            <a:r>
              <a:rPr lang="en-US" sz="1200" dirty="0"/>
              <a:t>How can action on health inequities help improve patient safety? </a:t>
            </a:r>
            <a:endParaRPr lang="en-US" sz="1000" b="1"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16</a:t>
            </a:fld>
            <a:endParaRPr lang="en-US"/>
          </a:p>
        </p:txBody>
      </p:sp>
    </p:spTree>
    <p:extLst>
      <p:ext uri="{BB962C8B-B14F-4D97-AF65-F5344CB8AC3E}">
        <p14:creationId xmlns:p14="http://schemas.microsoft.com/office/powerpoint/2010/main" val="67394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17</a:t>
            </a:fld>
            <a:endParaRPr lang="en-US"/>
          </a:p>
        </p:txBody>
      </p:sp>
    </p:spTree>
    <p:extLst>
      <p:ext uri="{BB962C8B-B14F-4D97-AF65-F5344CB8AC3E}">
        <p14:creationId xmlns:p14="http://schemas.microsoft.com/office/powerpoint/2010/main" val="2725982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effectLst/>
                <a:uLnTx/>
                <a:uFillTx/>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a:ln>
                  <a:noFill/>
                </a:ln>
                <a:effectLst/>
                <a:uLnTx/>
                <a:uFillTx/>
              </a:rPr>
              <a:t>Incident investigations in healthcare often lead to what human factors experts call, “weak, person-focused” recommendations. Weak recommendations include</a:t>
            </a:r>
            <a:r>
              <a:rPr kumimoji="0" lang="en-US" b="1" i="0" u="none" strike="noStrike" cap="none" spc="0" normalizeH="0" baseline="0" noProof="0" dirty="0">
                <a:ln>
                  <a:noFill/>
                </a:ln>
                <a:effectLst/>
                <a:uLnTx/>
                <a:uFillTx/>
              </a:rPr>
              <a:t>, reminding staff to comply with safety policies and procedures, introducing more safety policies and procedures or additional safety checks</a:t>
            </a:r>
            <a:r>
              <a:rPr kumimoji="0" lang="en-US" b="0" i="0" u="none" strike="noStrike" cap="none" spc="0" normalizeH="0" baseline="0" noProof="0" dirty="0">
                <a:ln>
                  <a:noFill/>
                </a:ln>
                <a:effectLst/>
                <a:uLnTx/>
                <a:uFillTx/>
              </a:rPr>
              <a:t>. (Refer to the summary table, called Strong, moderate and weak recommendations on the </a:t>
            </a:r>
            <a:r>
              <a:rPr kumimoji="0" lang="en-US" b="1" i="0" u="none" strike="noStrike" cap="none" spc="0" normalizeH="0" baseline="0" noProof="0" dirty="0">
                <a:ln>
                  <a:noFill/>
                </a:ln>
                <a:effectLst/>
                <a:uLnTx/>
                <a:uFillTx/>
              </a:rPr>
              <a:t>next slide.</a:t>
            </a:r>
            <a:r>
              <a:rPr kumimoji="0" lang="en-US" b="0" i="0" u="none" strike="noStrike" cap="none" spc="0" normalizeH="0" baseline="0" noProof="0" dirty="0">
                <a:ln>
                  <a:noFill/>
                </a:ln>
                <a:effectLst/>
                <a:uLnTx/>
                <a:uFillTx/>
              </a:rPr>
              <a:t>)</a:t>
            </a:r>
            <a:endParaRPr kumimoji="0" lang="en-US" b="1" i="0" u="none" strike="noStrike" cap="none" spc="0" normalizeH="0" baseline="0" noProof="0" dirty="0">
              <a:ln>
                <a:noFill/>
              </a:ln>
              <a:solidFill>
                <a:srgbClr val="C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a:t>
            </a:r>
            <a:r>
              <a:rPr kumimoji="0" lang="en-US" b="0" i="0" u="none" strike="noStrike" cap="none" spc="0" normalizeH="0" baseline="0" noProof="0" dirty="0">
                <a:ln>
                  <a:noFill/>
                </a:ln>
                <a:effectLst/>
                <a:uLnTx/>
                <a:uFillTx/>
              </a:rPr>
              <a:t> factors research shows that </a:t>
            </a:r>
            <a:r>
              <a:rPr lang="en-US" dirty="0"/>
              <a:t>when we rely solely on </a:t>
            </a:r>
            <a:r>
              <a:rPr kumimoji="0" lang="en-US" b="0" i="0" u="none" strike="noStrike" cap="none" spc="0" normalizeH="0" baseline="0" noProof="0" dirty="0">
                <a:ln>
                  <a:noFill/>
                </a:ln>
                <a:effectLst/>
                <a:uLnTx/>
                <a:uFillTx/>
              </a:rPr>
              <a:t>person-focused recommendations</a:t>
            </a:r>
            <a:r>
              <a:rPr lang="en-US" dirty="0"/>
              <a:t>,</a:t>
            </a:r>
            <a:r>
              <a:rPr kumimoji="0" lang="en-US" b="0" i="0" u="none" strike="noStrike" cap="none" spc="0" normalizeH="0" baseline="0" noProof="0" dirty="0">
                <a:ln>
                  <a:noFill/>
                </a:ln>
                <a:effectLst/>
                <a:uLnTx/>
                <a:uFillTx/>
              </a:rPr>
              <a:t> the same types of incident are likely to </a:t>
            </a:r>
            <a:r>
              <a:rPr lang="en-US" dirty="0"/>
              <a:t>recur</a:t>
            </a:r>
            <a:r>
              <a:rPr kumimoji="0" lang="en-US" b="0" i="0" u="none" strike="noStrike" cap="none" spc="0" normalizeH="0" baseline="0" noProof="0" dirty="0">
                <a:ln>
                  <a:noFill/>
                </a:ln>
                <a:effectLst/>
                <a:uLnTx/>
                <a:uFillTx/>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focus needs to be on designing healthcare systems that enable staff to deliver safe patient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Healthcare leaders need to understand that “person-focused” solutions and recommendations are generally weaker than those that involve redesigning healthcare systems and reengineering cultures, which are the strongest. </a:t>
            </a:r>
            <a:r>
              <a:rPr kumimoji="0" lang="en-US" b="0" i="0" u="none" strike="noStrike" cap="none" spc="0" normalizeH="0" baseline="0" noProof="0" dirty="0">
                <a:ln>
                  <a:noFill/>
                </a:ln>
                <a:effectLst/>
                <a:uLnTx/>
                <a:uFillTx/>
              </a:rPr>
              <a:t>(Refer to the summary table called Strong, moderate and weak recommendations on the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Designing healthcare systems to enable staff to deliver safe patient care will achieve greater improvements in safety than simply telling staff to comply, do better or do more.</a:t>
            </a:r>
            <a:endParaRPr lang="en-US" b="0"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18</a:t>
            </a:fld>
            <a:endParaRPr lang="en-US"/>
          </a:p>
        </p:txBody>
      </p:sp>
    </p:spTree>
    <p:extLst>
      <p:ext uri="{BB962C8B-B14F-4D97-AF65-F5344CB8AC3E}">
        <p14:creationId xmlns:p14="http://schemas.microsoft.com/office/powerpoint/2010/main" val="154935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Facilitator notes: Explain that the table on the slide has been developed based on research that shows some types of recommendations are weaker than others. When recommendations from incident investigation reports are “person-focused” they are weak because the underlying design flaws and systems weaknesses are not resolved. Relevant research papers on which the table is based are: </a:t>
            </a:r>
          </a:p>
          <a:p>
            <a:pPr marL="171450" indent="-171450" algn="l">
              <a:buFont typeface="Arial" panose="020B0604020202020204" pitchFamily="34" charset="0"/>
              <a:buChar char="•"/>
            </a:pPr>
            <a:r>
              <a:rPr lang="en-GB" dirty="0"/>
              <a:t>Hibbert, Thomas, Deakin et al (2018). </a:t>
            </a:r>
            <a:r>
              <a:rPr lang="en-GB" i="1" dirty="0"/>
              <a:t>Are recommendations from root cause analysis effective and sustainable. An observational study.</a:t>
            </a:r>
            <a:r>
              <a:rPr lang="en-GB" dirty="0"/>
              <a:t> International Journal of Quality in Health Care, 30; 124-131</a:t>
            </a:r>
          </a:p>
          <a:p>
            <a:pPr marL="171450" indent="-171450" algn="l">
              <a:buFont typeface="Arial" panose="020B0604020202020204" pitchFamily="34" charset="0"/>
              <a:buChar char="•"/>
            </a:pPr>
            <a:r>
              <a:rPr lang="en-GB" dirty="0" err="1"/>
              <a:t>Cafazzo</a:t>
            </a:r>
            <a:r>
              <a:rPr lang="en-GB" dirty="0"/>
              <a:t> and St Cyr (2012), </a:t>
            </a:r>
            <a:r>
              <a:rPr lang="en-GB" b="0" i="1" dirty="0">
                <a:solidFill>
                  <a:srgbClr val="212121"/>
                </a:solidFill>
                <a:effectLst/>
                <a:highlight>
                  <a:srgbClr val="FFFFFF"/>
                </a:highlight>
                <a:latin typeface="Merriweather" panose="00000500000000000000" pitchFamily="2" charset="0"/>
              </a:rPr>
              <a:t>From discovery to design: the evolution of human factors in healthcare. </a:t>
            </a:r>
            <a:r>
              <a:rPr lang="en-GB" b="0" i="0" dirty="0">
                <a:solidFill>
                  <a:srgbClr val="5B616B"/>
                </a:solidFill>
                <a:effectLst/>
                <a:highlight>
                  <a:srgbClr val="FFFFFF"/>
                </a:highlight>
                <a:latin typeface="BlinkMacSystemFont"/>
              </a:rPr>
              <a:t>Healthcare Quality, </a:t>
            </a:r>
            <a:r>
              <a:rPr lang="pt-BR" b="0" i="0" dirty="0">
                <a:solidFill>
                  <a:srgbClr val="5B616B"/>
                </a:solidFill>
                <a:effectLst/>
                <a:highlight>
                  <a:srgbClr val="FFFFFF"/>
                </a:highlight>
                <a:latin typeface="BlinkMacSystemFont"/>
              </a:rPr>
              <a:t>2012:15 </a:t>
            </a:r>
            <a:r>
              <a:rPr lang="pt-BR" b="0" i="0" dirty="0" err="1">
                <a:solidFill>
                  <a:srgbClr val="5B616B"/>
                </a:solidFill>
                <a:effectLst/>
                <a:highlight>
                  <a:srgbClr val="FFFFFF"/>
                </a:highlight>
                <a:latin typeface="BlinkMacSystemFont"/>
              </a:rPr>
              <a:t>Spec</a:t>
            </a:r>
            <a:r>
              <a:rPr lang="pt-BR" b="0" i="0" dirty="0">
                <a:solidFill>
                  <a:srgbClr val="5B616B"/>
                </a:solidFill>
                <a:effectLst/>
                <a:highlight>
                  <a:srgbClr val="FFFFFF"/>
                </a:highlight>
                <a:latin typeface="BlinkMacSystemFont"/>
              </a:rPr>
              <a:t> No:24-9. </a:t>
            </a:r>
            <a:r>
              <a:rPr lang="pt-BR" b="0" i="0" dirty="0" err="1">
                <a:solidFill>
                  <a:srgbClr val="5B616B"/>
                </a:solidFill>
                <a:effectLst/>
                <a:highlight>
                  <a:srgbClr val="FFFFFF"/>
                </a:highlight>
                <a:latin typeface="BlinkMacSystemFont"/>
              </a:rPr>
              <a:t>doi</a:t>
            </a:r>
            <a:r>
              <a:rPr lang="pt-BR" b="0" i="0" dirty="0">
                <a:solidFill>
                  <a:srgbClr val="5B616B"/>
                </a:solidFill>
                <a:effectLst/>
                <a:highlight>
                  <a:srgbClr val="FFFFFF"/>
                </a:highlight>
                <a:latin typeface="BlinkMacSystemFont"/>
              </a:rPr>
              <a:t>: 10.12927/hcq.2012.22845.</a:t>
            </a:r>
            <a:r>
              <a:rPr lang="pt-BR" b="0" i="0" cap="small" dirty="0">
                <a:solidFill>
                  <a:srgbClr val="5B616B"/>
                </a:solidFill>
                <a:effectLst/>
                <a:highlight>
                  <a:srgbClr val="FFFFFF"/>
                </a:highlight>
                <a:latin typeface="BlinkMacSystemFont"/>
              </a:rPr>
              <a:t> </a:t>
            </a:r>
          </a:p>
          <a:p>
            <a:endParaRPr lang="pt-BR" b="0" i="0" cap="small" dirty="0">
              <a:solidFill>
                <a:srgbClr val="5B616B"/>
              </a:solidFill>
              <a:effectLst/>
              <a:highlight>
                <a:srgbClr val="FFFFFF"/>
              </a:highlight>
              <a:latin typeface="BlinkMacSystemFont"/>
            </a:endParaRPr>
          </a:p>
          <a:p>
            <a:pPr algn="l"/>
            <a:r>
              <a:rPr lang="en-GB" b="0" dirty="0"/>
              <a:t>Another resource to reinforce this point: </a:t>
            </a:r>
            <a:r>
              <a:rPr lang="en-US" b="0" dirty="0"/>
              <a:t>To Improve Health Care, Focus on Fixing Systems – Not People, by Mate, Clark and </a:t>
            </a:r>
            <a:r>
              <a:rPr lang="en-US" b="0" dirty="0" err="1"/>
              <a:t>Salvon</a:t>
            </a:r>
            <a:r>
              <a:rPr lang="en-US" b="0" dirty="0"/>
              <a:t>-Harman, Harvard Business Review (July 12, 2024). </a:t>
            </a:r>
            <a:r>
              <a:rPr kumimoji="0" lang="en-CA" sz="1800" b="0" i="0" u="none" strike="noStrike" kern="0" cap="none" spc="0" normalizeH="0" baseline="0" noProof="0" dirty="0">
                <a:ln>
                  <a:noFill/>
                </a:ln>
                <a:solidFill>
                  <a:sysClr val="windowText" lastClr="000000"/>
                </a:solidFill>
                <a:effectLst/>
                <a:uLnTx/>
                <a:uFillTx/>
                <a:hlinkClick r:id="rId3"/>
              </a:rPr>
              <a:t>https://hbr.org/2024/07/to-improve-health-care-focus-on-fixing-systems-not-people</a:t>
            </a:r>
            <a:endParaRPr lang="en-GB" b="0"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19</a:t>
            </a:fld>
            <a:endParaRPr lang="en-US"/>
          </a:p>
        </p:txBody>
      </p:sp>
    </p:spTree>
    <p:extLst>
      <p:ext uri="{BB962C8B-B14F-4D97-AF65-F5344CB8AC3E}">
        <p14:creationId xmlns:p14="http://schemas.microsoft.com/office/powerpoint/2010/main" val="266476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2</a:t>
            </a:fld>
            <a:endParaRPr lang="en-US"/>
          </a:p>
        </p:txBody>
      </p:sp>
    </p:spTree>
    <p:extLst>
      <p:ext uri="{BB962C8B-B14F-4D97-AF65-F5344CB8AC3E}">
        <p14:creationId xmlns:p14="http://schemas.microsoft.com/office/powerpoint/2010/main" val="20677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shows the </a:t>
            </a:r>
            <a:r>
              <a:rPr lang="en-GB" b="1" u="sng" dirty="0"/>
              <a:t>mocked</a:t>
            </a:r>
            <a:r>
              <a:rPr lang="en-GB" dirty="0"/>
              <a:t> up organizational profile, which is typical of what we see when we carry out an analysis of recommendations in incident investigation reports.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Share some examples of the weak, person-centred recommendations, the moderate and strong “system-focused” recommendations when you introduce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ask those participating to discuss the reflective question, </a:t>
            </a:r>
            <a:r>
              <a:rPr lang="en-GB" i="1" dirty="0"/>
              <a:t>“</a:t>
            </a:r>
            <a:r>
              <a:rPr kumimoji="0" lang="en-US" b="0" i="1" u="none" strike="noStrike" cap="none" spc="0" normalizeH="0" baseline="0" noProof="0" dirty="0">
                <a:ln>
                  <a:noFill/>
                </a:ln>
                <a:effectLst/>
                <a:uLnTx/>
                <a:uFillTx/>
              </a:rPr>
              <a:t>How many of the recommendations from our incident investigation reports focus on improving the design of the healthcare system (i.e. system focused) and how many focus on asking point of care healthcare staff to comply, try harder or do additional tasks (person-focused)?”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dirty="0">
              <a:ln>
                <a:noFill/>
              </a:ln>
              <a:effectLst/>
              <a:uLnTx/>
              <a:uFillTx/>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20</a:t>
            </a:fld>
            <a:endParaRPr lang="en-US"/>
          </a:p>
        </p:txBody>
      </p:sp>
    </p:spTree>
    <p:extLst>
      <p:ext uri="{BB962C8B-B14F-4D97-AF65-F5344CB8AC3E}">
        <p14:creationId xmlns:p14="http://schemas.microsoft.com/office/powerpoint/2010/main" val="3899154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a:ln>
                  <a:noFill/>
                </a:ln>
                <a:effectLst/>
                <a:uLnTx/>
                <a:uFillTx/>
              </a:rPr>
              <a:t>The </a:t>
            </a:r>
            <a:r>
              <a:rPr kumimoji="0" lang="en-US" b="1" i="0" u="none" strike="noStrike" cap="none" spc="0" normalizeH="0" baseline="0" noProof="0" dirty="0">
                <a:ln>
                  <a:noFill/>
                </a:ln>
                <a:effectLst/>
                <a:uLnTx/>
                <a:uFillTx/>
              </a:rPr>
              <a:t>question</a:t>
            </a:r>
            <a:r>
              <a:rPr kumimoji="0" lang="en-US" b="0" i="0" u="none" strike="noStrike" cap="none" spc="0" normalizeH="0" baseline="0" noProof="0" dirty="0">
                <a:ln>
                  <a:noFill/>
                </a:ln>
                <a:effectLst/>
                <a:uLnTx/>
                <a:uFillTx/>
              </a:rPr>
              <a:t> is asking you, as a leader, to </a:t>
            </a:r>
            <a:r>
              <a:rPr lang="en-US" dirty="0"/>
              <a:t>consider the recommendations put forward in the organization’s incident investigations. Look at the mocked-up profile for Organization A and the table of what has been deemed weak, moderately strong and strong recommendations (previous slides) . What would your organizational profile look like? What needs to change?</a:t>
            </a:r>
            <a:endParaRPr lang="en-US" b="0"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21</a:t>
            </a:fld>
            <a:endParaRPr lang="en-US"/>
          </a:p>
        </p:txBody>
      </p:sp>
    </p:spTree>
    <p:extLst>
      <p:ext uri="{BB962C8B-B14F-4D97-AF65-F5344CB8AC3E}">
        <p14:creationId xmlns:p14="http://schemas.microsoft.com/office/powerpoint/2010/main" val="3887828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added a takeaway task to this exercise. Ask the leaders who participated in the reflective exercise to review five incident investigation reports from their organization. The task is to consider whether their perceptions of the strength of the recommendations in these reports align with their views shared during the reflective exercise. Were there any surprises? </a:t>
            </a:r>
          </a:p>
          <a:p>
            <a:endParaRPr lang="en-GB" dirty="0"/>
          </a:p>
          <a:p>
            <a:r>
              <a:rPr lang="en-GB" dirty="0"/>
              <a:t>Carrying out the takeaway task may confirm that they, as leaders, need to support those leading investigations to reconsider the types of recommendations put forward. How might they do that?</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22</a:t>
            </a:fld>
            <a:endParaRPr lang="en-US"/>
          </a:p>
        </p:txBody>
      </p:sp>
    </p:spTree>
    <p:extLst>
      <p:ext uri="{BB962C8B-B14F-4D97-AF65-F5344CB8AC3E}">
        <p14:creationId xmlns:p14="http://schemas.microsoft.com/office/powerpoint/2010/main" val="3997780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a past harm, been introduced to a broader view of healthcare harm and completed the two “past harm” safety theme clouds:</a:t>
            </a:r>
          </a:p>
          <a:p>
            <a:pPr marL="171450" indent="-171450">
              <a:buFont typeface="Arial" panose="020B0604020202020204" pitchFamily="34" charset="0"/>
              <a:buChar char="•"/>
            </a:pPr>
            <a:r>
              <a:rPr lang="en-US" dirty="0"/>
              <a:t>Refer to your notes from the discussion on - How do we </a:t>
            </a:r>
            <a:r>
              <a:rPr lang="en-US" b="1" dirty="0"/>
              <a:t>currently</a:t>
            </a:r>
            <a:r>
              <a:rPr lang="en-US" dirty="0"/>
              <a:t> answer the question “Has care been safe in the past?” </a:t>
            </a:r>
          </a:p>
          <a:p>
            <a:pPr marL="171450" indent="-171450">
              <a:buFont typeface="Arial" panose="020B0604020202020204" pitchFamily="34" charset="0"/>
              <a:buChar char="•"/>
            </a:pPr>
            <a:r>
              <a:rPr lang="en-US" dirty="0"/>
              <a:t>Think and reflect on the question - </a:t>
            </a:r>
            <a:r>
              <a:rPr kumimoji="0" lang="en-US" sz="1200" b="0" i="0" u="none" strike="noStrike" cap="none" spc="0" normalizeH="0" baseline="0" noProof="0" dirty="0">
                <a:ln>
                  <a:noFill/>
                </a:ln>
                <a:effectLst/>
                <a:uLnTx/>
                <a:uFillTx/>
              </a:rPr>
              <a:t>How can we </a:t>
            </a:r>
            <a:r>
              <a:rPr kumimoji="0" lang="en-US" sz="1200" b="1" i="0" u="none" strike="noStrike" cap="none" spc="0" normalizeH="0" baseline="0" noProof="0" dirty="0">
                <a:ln>
                  <a:noFill/>
                </a:ln>
                <a:effectLst/>
                <a:uLnTx/>
                <a:uFillTx/>
              </a:rPr>
              <a:t>better</a:t>
            </a:r>
            <a:r>
              <a:rPr kumimoji="0" lang="en-US" sz="1200" b="0" i="0" u="none" strike="noStrike" cap="none" spc="0" normalizeH="0" baseline="0" noProof="0" dirty="0">
                <a:ln>
                  <a:noFill/>
                </a:ln>
                <a:effectLst/>
                <a:uLnTx/>
                <a:uFillTx/>
              </a:rPr>
              <a:t> answer the question “</a:t>
            </a:r>
            <a:r>
              <a:rPr lang="en-US" dirty="0"/>
              <a:t>Has care been safe in the past?” </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23</a:t>
            </a:fld>
            <a:endParaRPr lang="en-US"/>
          </a:p>
        </p:txBody>
      </p:sp>
    </p:spTree>
    <p:extLst>
      <p:ext uri="{BB962C8B-B14F-4D97-AF65-F5344CB8AC3E}">
        <p14:creationId xmlns:p14="http://schemas.microsoft.com/office/powerpoint/2010/main" val="2928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23E2-30AF-CF4E-E92E-D591677F6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B7614-B544-B3B7-08B1-80C4EF071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2FE1C-A319-08EF-64D4-DDF87E23801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0AF3C84-B729-47A2-D975-B3BD58E30FA7}"/>
              </a:ext>
            </a:extLst>
          </p:cNvPr>
          <p:cNvSpPr>
            <a:spLocks noGrp="1"/>
          </p:cNvSpPr>
          <p:nvPr>
            <p:ph type="sldNum" sz="quarter" idx="5"/>
          </p:nvPr>
        </p:nvSpPr>
        <p:spPr/>
        <p:txBody>
          <a:bodyPr/>
          <a:lstStyle/>
          <a:p>
            <a:fld id="{4144B198-1CCF-724B-908F-5F66E990C5BE}" type="slidenum">
              <a:rPr lang="en-US" smtClean="0"/>
              <a:t>24</a:t>
            </a:fld>
            <a:endParaRPr lang="en-US"/>
          </a:p>
        </p:txBody>
      </p:sp>
    </p:spTree>
    <p:extLst>
      <p:ext uri="{BB962C8B-B14F-4D97-AF65-F5344CB8AC3E}">
        <p14:creationId xmlns:p14="http://schemas.microsoft.com/office/powerpoint/2010/main" val="299694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3F3691"/>
                </a:solidFill>
                <a:latin typeface="Arial" panose="020B0604020202020204" pitchFamily="34" charset="0"/>
                <a:ea typeface="+mn-ea"/>
                <a:cs typeface="Arial" panose="020B0604020202020204" pitchFamily="34" charset="0"/>
              </a:rPr>
              <a:t>Reliability:</a:t>
            </a:r>
            <a:r>
              <a:rPr lang="en-US" dirty="0">
                <a:solidFill>
                  <a:srgbClr val="3F3691"/>
                </a:solidFill>
                <a:latin typeface="Arial" panose="020B0604020202020204" pitchFamily="34" charset="0"/>
                <a:ea typeface="+mn-ea"/>
                <a:cs typeface="Arial" panose="020B0604020202020204" pitchFamily="34" charset="0"/>
              </a:rPr>
              <a:t> Are our clinical systems and processes reliable?</a:t>
            </a:r>
            <a:endParaRPr lang="en-GB"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latin typeface="+mn-lt"/>
                <a:ea typeface="+mn-ea"/>
                <a:cs typeface="+mn-cs"/>
              </a:rPr>
              <a:t>This</a:t>
            </a:r>
            <a:r>
              <a:rPr lang="en-GB" sz="1200" b="0" i="0" kern="1200" baseline="0" dirty="0">
                <a:solidFill>
                  <a:schemeClr val="tx1"/>
                </a:solidFill>
                <a:latin typeface="+mn-lt"/>
                <a:ea typeface="+mn-ea"/>
                <a:cs typeface="+mn-cs"/>
              </a:rPr>
              <a:t> dimension really poses the question: are our clinical systems and processes reliable and, if they are not, what might that mean for the safety of the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latin typeface="+mn-lt"/>
                <a:ea typeface="+mn-ea"/>
                <a:cs typeface="+mn-cs"/>
              </a:rPr>
              <a:t>What is Reliability?</a:t>
            </a:r>
          </a:p>
          <a:p>
            <a:pPr marL="171450" indent="-171450">
              <a:buFont typeface="Arial" panose="020B0604020202020204" pitchFamily="34" charset="0"/>
              <a:buChar char="•"/>
            </a:pPr>
            <a:r>
              <a:rPr lang="en-US" dirty="0"/>
              <a:t>“Failure-free operation over time” applies mostly in technology.</a:t>
            </a:r>
          </a:p>
          <a:p>
            <a:pPr marL="171450" indent="-171450">
              <a:buFont typeface="Arial" panose="020B0604020202020204" pitchFamily="34" charset="0"/>
              <a:buChar char="•"/>
            </a:pPr>
            <a:r>
              <a:rPr lang="en-CA" sz="1200" dirty="0"/>
              <a:t>Reliability gauges the probability that a task, process, intervention or pathway will be carried out or followed as specified.</a:t>
            </a:r>
            <a:endParaRPr lang="en-US" dirty="0"/>
          </a:p>
          <a:p>
            <a:pPr marL="171450" indent="-171450">
              <a:buFont typeface="Arial" panose="020B0604020202020204" pitchFamily="34" charset="0"/>
              <a:buChar char="•"/>
            </a:pPr>
            <a:r>
              <a:rPr lang="en-US" dirty="0"/>
              <a:t>In healthcare, we must recognize that variation is necessary due to differences in patients and care environments; treatments are adapted to fit patient needs</a:t>
            </a:r>
          </a:p>
          <a:p>
            <a:pPr marL="171450" indent="-171450">
              <a:buFont typeface="Arial" panose="020B0604020202020204" pitchFamily="34" charset="0"/>
              <a:buChar char="•"/>
            </a:pPr>
            <a:r>
              <a:rPr lang="en-US" dirty="0"/>
              <a:t>Sources of poor reliability include staff skills and experience, team factors such as poor communications, and inadequate design of clinical environments and supports systems, and the belief among clinical staff that improving unreliable systems is someone else’s responsibility.</a:t>
            </a:r>
            <a:endParaRPr lang="en-GB" sz="1200"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Arial"/>
                <a:cs typeface="Arial"/>
              </a:rPr>
              <a:t>Examples of Reliability measures:</a:t>
            </a:r>
            <a:endParaRPr lang="en-US" sz="1200" b="1" kern="1200" dirty="0">
              <a:solidFill>
                <a:schemeClr val="tx1"/>
              </a:solidFill>
              <a:latin typeface="+mn-lt"/>
              <a:ea typeface="+mn-ea"/>
              <a:cs typeface="Calibri" panose="020F0502020204030204" pitchFamily="34" charset="0"/>
            </a:endParaRPr>
          </a:p>
          <a:p>
            <a:pPr marL="171450" indent="-171450">
              <a:buFont typeface="Arial" panose="020B0604020202020204" pitchFamily="34" charset="0"/>
              <a:buChar char="•"/>
            </a:pPr>
            <a:r>
              <a:rPr lang="en-CA" sz="800" kern="1200" dirty="0">
                <a:solidFill>
                  <a:schemeClr val="tx1"/>
                </a:solidFill>
                <a:latin typeface="+mn-lt"/>
                <a:ea typeface="+mn-ea"/>
                <a:cs typeface="+mn-cs"/>
              </a:rPr>
              <a:t>hand</a:t>
            </a:r>
            <a:r>
              <a:rPr lang="en-CA" sz="1200" dirty="0">
                <a:solidFill>
                  <a:srgbClr val="000000"/>
                </a:solidFill>
                <a:latin typeface="+mn-lt"/>
                <a:cs typeface="Calibri" panose="020F0502020204030204" pitchFamily="34" charset="0"/>
              </a:rPr>
              <a:t> hygiene </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the timely administration of pre-operative antibiotics </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the timely ordering of diagnostic tests</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medication review and reconciliation</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surgical checklists</a:t>
            </a:r>
            <a:endParaRPr lang="en-US" sz="1200" dirty="0">
              <a:solidFill>
                <a:srgbClr val="000000"/>
              </a:solidFill>
              <a:effectLst/>
              <a:latin typeface="+mn-lt"/>
              <a:ea typeface="+mn-ea"/>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availability of clinical information and patient records</a:t>
            </a: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availability and efficient functioning of equipment</a:t>
            </a:r>
            <a:endParaRPr lang="en-US" sz="1200" dirty="0">
              <a:solidFill>
                <a:schemeClr val="tx1"/>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administration of radiotherapy</a:t>
            </a: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availability of supplies</a:t>
            </a:r>
          </a:p>
          <a:p>
            <a:pPr marL="171450" indent="-171450">
              <a:buFont typeface="Arial" panose="020B0604020202020204" pitchFamily="34" charset="0"/>
              <a:buChar char="•"/>
            </a:pPr>
            <a:r>
              <a:rPr lang="en-CA" sz="1800" dirty="0"/>
              <a:t>on-time visits</a:t>
            </a:r>
          </a:p>
          <a:p>
            <a:pPr marL="171450" indent="-1714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continuity of care- how often patients/clients receive care from the same provider</a:t>
            </a:r>
          </a:p>
          <a:p>
            <a:pPr marL="171450" indent="-171450">
              <a:buFont typeface="Arial" panose="020B0604020202020204" pitchFamily="34" charset="0"/>
              <a:buChar char="•"/>
            </a:pPr>
            <a:r>
              <a:rPr lang="en-US" sz="1200" b="0" i="0" kern="1200" baseline="0" dirty="0">
                <a:solidFill>
                  <a:schemeClr val="accent1"/>
                </a:solidFill>
                <a:effectLst/>
                <a:latin typeface="+mn-lt"/>
                <a:ea typeface="+mn-ea"/>
                <a:cs typeface="Times New Roman" panose="02020603050405020304" pitchFamily="18" charset="0"/>
              </a:rPr>
              <a:t>completion of staff training/continuing education</a:t>
            </a:r>
            <a:endParaRPr lang="en-CA" sz="1200" dirty="0">
              <a:solidFill>
                <a:srgbClr val="000000"/>
              </a:solidFill>
              <a:effectLst/>
              <a:latin typeface="+mn-lt"/>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25</a:t>
            </a:fld>
            <a:endParaRPr lang="en-US"/>
          </a:p>
        </p:txBody>
      </p:sp>
    </p:spTree>
    <p:extLst>
      <p:ext uri="{BB962C8B-B14F-4D97-AF65-F5344CB8AC3E}">
        <p14:creationId xmlns:p14="http://schemas.microsoft.com/office/powerpoint/2010/main" val="3975857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and reflect on the question, “Are our clinical systems and processes reliable?”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26</a:t>
            </a:fld>
            <a:endParaRPr lang="en-US"/>
          </a:p>
        </p:txBody>
      </p:sp>
    </p:spTree>
    <p:extLst>
      <p:ext uri="{BB962C8B-B14F-4D97-AF65-F5344CB8AC3E}">
        <p14:creationId xmlns:p14="http://schemas.microsoft.com/office/powerpoint/2010/main" val="1206015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28</a:t>
            </a:fld>
            <a:endParaRPr lang="en-US"/>
          </a:p>
        </p:txBody>
      </p:sp>
    </p:spTree>
    <p:extLst>
      <p:ext uri="{BB962C8B-B14F-4D97-AF65-F5344CB8AC3E}">
        <p14:creationId xmlns:p14="http://schemas.microsoft.com/office/powerpoint/2010/main" val="2826985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Unreliable clinical systems and processes can sometimes create safety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Examples include booking systems that create unworkable schedules for staffing, clinics and operating rooms.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Other types of unreliable clinical systems include multiple patient information systems that do not talk to each other, equipment that is unavailable or not working when needed, and work environment-related problems like poor wi-fi connectivity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29</a:t>
            </a:fld>
            <a:endParaRPr lang="en-US"/>
          </a:p>
        </p:txBody>
      </p:sp>
    </p:spTree>
    <p:extLst>
      <p:ext uri="{BB962C8B-B14F-4D97-AF65-F5344CB8AC3E}">
        <p14:creationId xmlns:p14="http://schemas.microsoft.com/office/powerpoint/2010/main" val="1883095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30</a:t>
            </a:fld>
            <a:endParaRPr lang="en-US"/>
          </a:p>
        </p:txBody>
      </p:sp>
    </p:spTree>
    <p:extLst>
      <p:ext uri="{BB962C8B-B14F-4D97-AF65-F5344CB8AC3E}">
        <p14:creationId xmlns:p14="http://schemas.microsoft.com/office/powerpoint/2010/main" val="277478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a:t>
            </a:fld>
            <a:endParaRPr lang="en-US"/>
          </a:p>
        </p:txBody>
      </p:sp>
    </p:spTree>
    <p:extLst>
      <p:ext uri="{BB962C8B-B14F-4D97-AF65-F5344CB8AC3E}">
        <p14:creationId xmlns:p14="http://schemas.microsoft.com/office/powerpoint/2010/main" val="3732790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31</a:t>
            </a:fld>
            <a:endParaRPr lang="en-US"/>
          </a:p>
        </p:txBody>
      </p:sp>
    </p:spTree>
    <p:extLst>
      <p:ext uri="{BB962C8B-B14F-4D97-AF65-F5344CB8AC3E}">
        <p14:creationId xmlns:p14="http://schemas.microsoft.com/office/powerpoint/2010/main" val="3868791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32</a:t>
            </a:fld>
            <a:endParaRPr lang="en-US"/>
          </a:p>
        </p:txBody>
      </p:sp>
    </p:spTree>
    <p:extLst>
      <p:ext uri="{BB962C8B-B14F-4D97-AF65-F5344CB8AC3E}">
        <p14:creationId xmlns:p14="http://schemas.microsoft.com/office/powerpoint/2010/main" val="2327597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33</a:t>
            </a:fld>
            <a:endParaRPr lang="en-US"/>
          </a:p>
        </p:txBody>
      </p:sp>
    </p:spTree>
    <p:extLst>
      <p:ext uri="{BB962C8B-B14F-4D97-AF65-F5344CB8AC3E}">
        <p14:creationId xmlns:p14="http://schemas.microsoft.com/office/powerpoint/2010/main" val="3159457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reliability, and have completed the two “reliability” safety theme clouds…</a:t>
            </a:r>
          </a:p>
          <a:p>
            <a:pPr marL="171450" indent="-171450">
              <a:buFont typeface="Arial" panose="020B0604020202020204" pitchFamily="34" charset="0"/>
              <a:buChar char="•"/>
            </a:pPr>
            <a:r>
              <a:rPr lang="en-US" dirty="0"/>
              <a:t>Refer to your notes from the discussion on  - How do we </a:t>
            </a:r>
            <a:r>
              <a:rPr lang="en-US" b="1" dirty="0"/>
              <a:t>currently</a:t>
            </a:r>
            <a:r>
              <a:rPr lang="en-US" dirty="0"/>
              <a:t> answer the question “Are our clinical systems and processes reliable?” </a:t>
            </a:r>
          </a:p>
          <a:p>
            <a:pPr marL="171450" indent="-171450">
              <a:buFont typeface="Arial" panose="020B0604020202020204" pitchFamily="34" charset="0"/>
              <a:buChar char="•"/>
            </a:pPr>
            <a:r>
              <a:rPr lang="en-US" dirty="0"/>
              <a:t>Think and reflect on the question - </a:t>
            </a:r>
            <a:r>
              <a:rPr kumimoji="0" lang="en-US" sz="1200" b="0" i="0" u="none" strike="noStrike" cap="none" spc="0" normalizeH="0" baseline="0" noProof="0" dirty="0">
                <a:ln>
                  <a:noFill/>
                </a:ln>
                <a:effectLst/>
                <a:uLnTx/>
                <a:uFillTx/>
              </a:rPr>
              <a:t>How can we </a:t>
            </a:r>
            <a:r>
              <a:rPr kumimoji="0" lang="en-US" sz="1200" b="1" i="0" u="none" strike="noStrike" cap="none" spc="0" normalizeH="0" baseline="0" noProof="0" dirty="0">
                <a:ln>
                  <a:noFill/>
                </a:ln>
                <a:effectLst/>
                <a:uLnTx/>
                <a:uFillTx/>
              </a:rPr>
              <a:t>better</a:t>
            </a:r>
            <a:r>
              <a:rPr kumimoji="0" lang="en-US" sz="1200" b="0" i="0" u="none" strike="noStrike" cap="none" spc="0" normalizeH="0" baseline="0" noProof="0" dirty="0">
                <a:ln>
                  <a:noFill/>
                </a:ln>
                <a:effectLst/>
                <a:uLnTx/>
                <a:uFillTx/>
              </a:rPr>
              <a:t> answer the question </a:t>
            </a:r>
            <a:r>
              <a:rPr lang="en-US" dirty="0"/>
              <a:t>“Are our clinical systems and processes reliable?”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latin typeface="+mn-lt"/>
                <a:ea typeface="+mn-ea"/>
                <a:cs typeface="+mn-cs"/>
              </a:rPr>
              <a:t>When looking at improving your measures of reliability some things to consider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Standardization of measures – is everyone measuring the same thing in the same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Do our measures of reliability measure what we intend for them to measure, or are they audits of documentation?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Are you consistent in your approach to reliability – not yes/no but is everyone going deeper into the details of the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Are your measures of reliability customised to local settings and circumstances e.g., reliability measures specific to mental health likely differ from those in ICU which will differ from those in primary/community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Auditing vs coaching – if you are looking to improve practice or behaviour would you rather be audited or coached?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 the concept of “work as imagined” vs “work as done”</a:t>
            </a:r>
            <a:endParaRPr lang="en-CA" sz="1200" b="0" i="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Staff often accept unreliable processes as just part of the job…often pride themselves in work arounds they develop.</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34</a:t>
            </a:fld>
            <a:endParaRPr lang="en-US"/>
          </a:p>
        </p:txBody>
      </p:sp>
    </p:spTree>
    <p:extLst>
      <p:ext uri="{BB962C8B-B14F-4D97-AF65-F5344CB8AC3E}">
        <p14:creationId xmlns:p14="http://schemas.microsoft.com/office/powerpoint/2010/main" val="3715277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AC5-C758-C488-F542-A00E48430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270DB-2FB1-9840-C4A8-FF6831CF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1C379-9FCA-6DF1-B745-9835DE7AF36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612E55F-07ED-7326-0E1A-15B4FF584737}"/>
              </a:ext>
            </a:extLst>
          </p:cNvPr>
          <p:cNvSpPr>
            <a:spLocks noGrp="1"/>
          </p:cNvSpPr>
          <p:nvPr>
            <p:ph type="sldNum" sz="quarter" idx="5"/>
          </p:nvPr>
        </p:nvSpPr>
        <p:spPr/>
        <p:txBody>
          <a:bodyPr/>
          <a:lstStyle/>
          <a:p>
            <a:fld id="{4144B198-1CCF-724B-908F-5F66E990C5BE}" type="slidenum">
              <a:rPr lang="en-US" smtClean="0"/>
              <a:t>35</a:t>
            </a:fld>
            <a:endParaRPr lang="en-US"/>
          </a:p>
        </p:txBody>
      </p:sp>
    </p:spTree>
    <p:extLst>
      <p:ext uri="{BB962C8B-B14F-4D97-AF65-F5344CB8AC3E}">
        <p14:creationId xmlns:p14="http://schemas.microsoft.com/office/powerpoint/2010/main" val="3072788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7A8A5"/>
                </a:solidFill>
              </a:rPr>
              <a:t>Sensitivity to Operations asks the question: Is Care safe today? </a:t>
            </a:r>
            <a:r>
              <a:rPr lang="en-US" dirty="0"/>
              <a:t>This domain </a:t>
            </a:r>
            <a:r>
              <a:rPr lang="en-CA" sz="1200" dirty="0"/>
              <a:t>concentrates on the day-to-day, hour-by-hour and even minute-by-minute management of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7A8A5"/>
                </a:solidFill>
              </a:rPr>
              <a:t>It </a:t>
            </a:r>
            <a:r>
              <a:rPr lang="en-US" b="0" dirty="0"/>
              <a:t>involves </a:t>
            </a:r>
            <a:r>
              <a:rPr lang="en-US" dirty="0"/>
              <a:t>capturing safety intelligence through </a:t>
            </a:r>
            <a:r>
              <a:rPr lang="en-US" b="1" dirty="0"/>
              <a:t>observing, listening and perceivin</a:t>
            </a:r>
            <a:r>
              <a:rPr lang="en-US" dirty="0"/>
              <a:t>g the healthcare setting and then acting on the information you have gathered. </a:t>
            </a:r>
            <a:endParaRPr lang="en-US" sz="1200" b="1" dirty="0">
              <a:solidFill>
                <a:srgbClr val="17A8A5"/>
              </a:solidFill>
            </a:endParaRPr>
          </a:p>
          <a:p>
            <a:endParaRPr lang="en-US" dirty="0"/>
          </a:p>
          <a:p>
            <a:r>
              <a:rPr lang="en-US" dirty="0"/>
              <a:t>This is where we start to introduce a new approach to safety. Over the past 20 years we have focused largely on past harm and reliability … the things we can count and measure. But what about those safety-critical elements that we can not measure? This domain places value and emphasis on i</a:t>
            </a:r>
            <a:r>
              <a:rPr lang="en-US" sz="1800" b="0" i="0" u="none" strike="noStrike" baseline="0" dirty="0">
                <a:solidFill>
                  <a:srgbClr val="000000"/>
                </a:solidFill>
                <a:latin typeface="Calibri" panose="020F0502020204030204" pitchFamily="34" charset="0"/>
              </a:rPr>
              <a:t>nformal safety intelligence gathered from observations, intuition, critical thinking, experience, relationships and conversations.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Sensitivity to operations is really about continuously assessing if care is safe today so we can act upon safety in real time. </a:t>
            </a:r>
            <a:r>
              <a:rPr lang="en-US" b="1" dirty="0"/>
              <a:t>The approach emphasizes creating safety proactively rather than reacting and responding after harm has happened.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36</a:t>
            </a:fld>
            <a:endParaRPr lang="en-US"/>
          </a:p>
        </p:txBody>
      </p:sp>
    </p:spTree>
    <p:extLst>
      <p:ext uri="{BB962C8B-B14F-4D97-AF65-F5344CB8AC3E}">
        <p14:creationId xmlns:p14="http://schemas.microsoft.com/office/powerpoint/2010/main" val="524896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rgbClr val="FFFF00"/>
                </a:solidFill>
                <a:latin typeface="+mn-lt"/>
                <a:ea typeface="+mn-ea"/>
                <a:cs typeface="+mn-cs"/>
              </a:rPr>
              <a:t>When looking at individual Behaviour change, think about  – social, emotional, physical, activities of daily living. </a:t>
            </a:r>
          </a:p>
          <a:p>
            <a:r>
              <a:rPr lang="en-US" sz="1200" b="0" i="0" u="none" strike="noStrike" kern="1200" baseline="0" dirty="0">
                <a:solidFill>
                  <a:srgbClr val="FFFF00"/>
                </a:solidFill>
                <a:latin typeface="+mn-lt"/>
                <a:ea typeface="+mn-ea"/>
                <a:cs typeface="+mn-cs"/>
              </a:rPr>
              <a:t>Deterioration – think of physical and cognitive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37</a:t>
            </a:fld>
            <a:endParaRPr lang="en-US"/>
          </a:p>
        </p:txBody>
      </p:sp>
    </p:spTree>
    <p:extLst>
      <p:ext uri="{BB962C8B-B14F-4D97-AF65-F5344CB8AC3E}">
        <p14:creationId xmlns:p14="http://schemas.microsoft.com/office/powerpoint/2010/main" val="3603437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38</a:t>
            </a:fld>
            <a:endParaRPr lang="en-US"/>
          </a:p>
        </p:txBody>
      </p:sp>
    </p:spTree>
    <p:extLst>
      <p:ext uri="{BB962C8B-B14F-4D97-AF65-F5344CB8AC3E}">
        <p14:creationId xmlns:p14="http://schemas.microsoft.com/office/powerpoint/2010/main" val="2600422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a brief introduction to “Sensitivity to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and reflect on the question “How do we currently answer the question “</a:t>
            </a:r>
            <a:r>
              <a:rPr kumimoji="0" lang="en-US" sz="1200" b="0" i="0" u="none" strike="noStrike" cap="none" spc="0" normalizeH="0" baseline="0" noProof="0" dirty="0">
                <a:ln>
                  <a:noFill/>
                </a:ln>
                <a:effectLst/>
                <a:uLnTx/>
                <a:uFillTx/>
              </a:rPr>
              <a:t>Is care safe today?”</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39</a:t>
            </a:fld>
            <a:endParaRPr lang="en-US"/>
          </a:p>
        </p:txBody>
      </p:sp>
    </p:spTree>
    <p:extLst>
      <p:ext uri="{BB962C8B-B14F-4D97-AF65-F5344CB8AC3E}">
        <p14:creationId xmlns:p14="http://schemas.microsoft.com/office/powerpoint/2010/main" val="2760634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41</a:t>
            </a:fld>
            <a:endParaRPr lang="en-US"/>
          </a:p>
        </p:txBody>
      </p:sp>
    </p:spTree>
    <p:extLst>
      <p:ext uri="{BB962C8B-B14F-4D97-AF65-F5344CB8AC3E}">
        <p14:creationId xmlns:p14="http://schemas.microsoft.com/office/powerpoint/2010/main" val="224585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a:t>
            </a:fld>
            <a:endParaRPr lang="en-US"/>
          </a:p>
        </p:txBody>
      </p:sp>
    </p:spTree>
    <p:extLst>
      <p:ext uri="{BB962C8B-B14F-4D97-AF65-F5344CB8AC3E}">
        <p14:creationId xmlns:p14="http://schemas.microsoft.com/office/powerpoint/2010/main" val="2763031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By “work as done” we mean how </a:t>
            </a:r>
            <a:r>
              <a:rPr lang="en-US" sz="1200" dirty="0"/>
              <a:t>health</a:t>
            </a:r>
            <a:r>
              <a:rPr kumimoji="0" lang="en-US" sz="1200" b="0" i="0" u="none" strike="noStrike" cap="none" spc="0" normalizeH="0" baseline="0" noProof="0" dirty="0">
                <a:ln>
                  <a:noFill/>
                </a:ln>
                <a:effectLst/>
                <a:uLnTx/>
                <a:uFillTx/>
              </a:rPr>
              <a:t>care is delivered on an hour-by-hour, shift-by-shift basis. The Measurement and Monitoring of Safety Framework tells us that we gather important insights into </a:t>
            </a:r>
            <a:r>
              <a:rPr lang="en-US" sz="1200" dirty="0"/>
              <a:t>safety through </a:t>
            </a:r>
            <a:r>
              <a:rPr kumimoji="0" lang="en-US" sz="1200" b="0" i="0" u="none" strike="noStrike" cap="none" spc="0" normalizeH="0" baseline="0" noProof="0" dirty="0">
                <a:ln>
                  <a:noFill/>
                </a:ln>
                <a:effectLst/>
                <a:uLnTx/>
                <a:uFillTx/>
              </a:rPr>
              <a:t>conversations, observations, listening and tuning into how care is delivered. What we see, hear and perceive is as important as metrics we count and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example, a healthcare professional shares that they are scared or reluctant to speak up and asks for help in their team. You observe a staff member being denigrated when they try to raise a safety concern with a senior colleague. </a:t>
            </a:r>
            <a:endParaRPr lang="en-US" sz="1200" b="0" i="0" u="none" strike="noStrike" cap="none" spc="0" normalizeH="0" baseline="0" noProof="0" dirty="0">
              <a:ln>
                <a:noFill/>
              </a:ln>
              <a:effectLst/>
              <a:uLnTx/>
              <a:uFillTx/>
              <a:cs typeface="Calibri"/>
            </a:endParaRPr>
          </a:p>
          <a:p>
            <a:endParaRPr lang="en-US" dirty="0"/>
          </a:p>
          <a:p>
            <a:r>
              <a:rPr lang="en-CA" sz="1800" dirty="0">
                <a:effectLst/>
                <a:latin typeface="Calibri" panose="020F0502020204030204" pitchFamily="34" charset="0"/>
                <a:ea typeface="Calibri" panose="020F0502020204030204" pitchFamily="34" charset="0"/>
              </a:rPr>
              <a:t>These moments offer powerful opportunities to understand the true dynamics of care delivery and address safety issues as they arise. By tuning into the realities of ‘work as done,’ leaders can gain a deeper understanding of how safety is experienced, not just measured. </a:t>
            </a:r>
          </a:p>
          <a:p>
            <a:r>
              <a:rPr lang="en-CA"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42</a:t>
            </a:fld>
            <a:endParaRPr lang="en-US"/>
          </a:p>
        </p:txBody>
      </p:sp>
    </p:spTree>
    <p:extLst>
      <p:ext uri="{BB962C8B-B14F-4D97-AF65-F5344CB8AC3E}">
        <p14:creationId xmlns:p14="http://schemas.microsoft.com/office/powerpoint/2010/main" val="3562209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43</a:t>
            </a:fld>
            <a:endParaRPr lang="en-US"/>
          </a:p>
        </p:txBody>
      </p:sp>
    </p:spTree>
    <p:extLst>
      <p:ext uri="{BB962C8B-B14F-4D97-AF65-F5344CB8AC3E}">
        <p14:creationId xmlns:p14="http://schemas.microsoft.com/office/powerpoint/2010/main" val="2369289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44</a:t>
            </a:fld>
            <a:endParaRPr lang="en-US"/>
          </a:p>
        </p:txBody>
      </p:sp>
    </p:spTree>
    <p:extLst>
      <p:ext uri="{BB962C8B-B14F-4D97-AF65-F5344CB8AC3E}">
        <p14:creationId xmlns:p14="http://schemas.microsoft.com/office/powerpoint/2010/main" val="651094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90000"/>
              </a:lnSpc>
              <a:spcBef>
                <a:spcPts val="0"/>
              </a:spcBef>
              <a:spcAft>
                <a:spcPts val="600"/>
              </a:spcAft>
              <a:buClrTx/>
              <a:buSzTx/>
              <a:buNone/>
              <a:tabLst/>
              <a:defRPr/>
            </a:pPr>
            <a:r>
              <a:rPr lang="en-US" b="1" dirty="0"/>
              <a:t>Background</a:t>
            </a:r>
          </a:p>
          <a:p>
            <a:pPr marR="0" lvl="0" fontAlgn="auto">
              <a:lnSpc>
                <a:spcPct val="90000"/>
              </a:lnSpc>
              <a:spcBef>
                <a:spcPts val="0"/>
              </a:spcBef>
              <a:spcAft>
                <a:spcPts val="600"/>
              </a:spcAft>
              <a:buClrTx/>
              <a:buSzTx/>
              <a:tabLst/>
              <a:defRPr/>
            </a:pPr>
            <a:r>
              <a:rPr kumimoji="0" lang="en-US" i="0" u="none" strike="noStrike" kern="1200" cap="none" spc="0" normalizeH="0" baseline="0" noProof="0" dirty="0">
                <a:ln>
                  <a:noFill/>
                </a:ln>
                <a:effectLst/>
                <a:uLnTx/>
                <a:uFillTx/>
                <a:ea typeface="+mn-ea"/>
                <a:cs typeface="+mn-cs"/>
              </a:rPr>
              <a:t>In his book, the </a:t>
            </a:r>
            <a:r>
              <a:rPr kumimoji="0" lang="en-US" b="1" i="0" u="none" strike="noStrike" kern="1200" cap="none" spc="0" normalizeH="0" baseline="0" noProof="0" dirty="0">
                <a:ln>
                  <a:noFill/>
                </a:ln>
                <a:effectLst/>
                <a:uLnTx/>
                <a:uFillTx/>
                <a:ea typeface="+mn-ea"/>
                <a:cs typeface="+mn-cs"/>
              </a:rPr>
              <a:t>Four Stages of Psychological Safety, </a:t>
            </a:r>
            <a:r>
              <a:rPr kumimoji="0" lang="en-US" i="0" u="none" strike="noStrike" kern="1200" cap="none" spc="0" normalizeH="0" baseline="0" noProof="0" dirty="0">
                <a:ln>
                  <a:noFill/>
                </a:ln>
                <a:effectLst/>
                <a:uLnTx/>
                <a:uFillTx/>
                <a:ea typeface="+mn-ea"/>
                <a:cs typeface="+mn-cs"/>
              </a:rPr>
              <a:t>Tim Clark </a:t>
            </a:r>
            <a:r>
              <a:rPr lang="en-US" dirty="0"/>
              <a:t>highlights how creating</a:t>
            </a:r>
            <a:r>
              <a:rPr kumimoji="0" lang="en-US" i="0" u="none" strike="noStrike" kern="1200" cap="none" spc="0" normalizeH="0" baseline="0" noProof="0" dirty="0">
                <a:ln>
                  <a:noFill/>
                </a:ln>
                <a:effectLst/>
                <a:uLnTx/>
                <a:uFillTx/>
                <a:ea typeface="+mn-ea"/>
                <a:cs typeface="+mn-cs"/>
              </a:rPr>
              <a:t>, “inclusion safety” – where everyone is treated respectfully, knows their experiences matter and can openly contribute regardless of their seniority or professional background – is the first step to building psychological safety. </a:t>
            </a:r>
          </a:p>
          <a:p>
            <a:pPr marR="0" lvl="0" fontAlgn="auto">
              <a:lnSpc>
                <a:spcPct val="90000"/>
              </a:lnSpc>
              <a:spcBef>
                <a:spcPts val="0"/>
              </a:spcBef>
              <a:spcAft>
                <a:spcPts val="600"/>
              </a:spcAft>
              <a:buClrTx/>
              <a:buSzTx/>
              <a:tabLst/>
              <a:defRPr/>
            </a:pPr>
            <a:endParaRPr kumimoji="0" lang="en-US" i="0" u="none" strike="noStrike" kern="1200" cap="none" spc="0" normalizeH="0" baseline="0" noProof="0" dirty="0">
              <a:ln>
                <a:noFill/>
              </a:ln>
              <a:effectLst/>
              <a:uLnTx/>
              <a:uFillTx/>
              <a:ea typeface="+mn-ea"/>
              <a:cs typeface="+mn-cs"/>
            </a:endParaRPr>
          </a:p>
          <a:p>
            <a:pPr marR="0" lvl="0" fontAlgn="auto">
              <a:lnSpc>
                <a:spcPct val="90000"/>
              </a:lnSpc>
              <a:spcBef>
                <a:spcPts val="0"/>
              </a:spcBef>
              <a:spcAft>
                <a:spcPts val="600"/>
              </a:spcAft>
              <a:buClrTx/>
              <a:buSzTx/>
              <a:tabLst/>
              <a:defRPr/>
            </a:pPr>
            <a:r>
              <a:rPr kumimoji="0" lang="en-US" i="0" u="none" strike="noStrike" kern="1200" cap="none" spc="0" normalizeH="0" baseline="0" noProof="0" dirty="0">
                <a:ln>
                  <a:noFill/>
                </a:ln>
                <a:effectLst/>
                <a:uLnTx/>
                <a:uFillTx/>
                <a:ea typeface="+mn-ea"/>
                <a:cs typeface="+mn-cs"/>
              </a:rPr>
              <a:t>A lack of inclusion safety sometimes means leaders only hear the safety concerns and experiences of a limited demographic of patients, families, carers and staff. </a:t>
            </a:r>
            <a:r>
              <a:rPr lang="en-US" dirty="0"/>
              <a:t>As leaders, we need to tune into soft safety intelligence in a way that ensures everyone’s voice (including hardly reached patients, communities and staff) is heard.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ea typeface="+mn-ea"/>
                <a:cs typeface="+mn-cs"/>
              </a:rPr>
              <a:t>Four Stages of Psychological Safety- </a:t>
            </a:r>
            <a:r>
              <a:rPr lang="en-CA" dirty="0"/>
              <a:t>https://</a:t>
            </a:r>
            <a:r>
              <a:rPr lang="en-CA" dirty="0" err="1"/>
              <a:t>www.leaderfactor.com</a:t>
            </a:r>
            <a:r>
              <a:rPr lang="en-CA" dirty="0"/>
              <a:t>/learn/4-stages-of-psychological-safety#:~:text=The%20four%20quadrants%20of%20psychological,demographics%2C%20geographics%2C%20and%20psychographics.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From Rethinking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Everyone contributes to patient safety. </a:t>
            </a:r>
            <a:r>
              <a:rPr lang="en-CA"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Everyone who delivers, supports, organizes and funds healthcare has a duty toward patient safety.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Plus, everyone who seeks or receives healthcare should be offered the skills and the opportunity to contribute to their own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They also should be made aware of the degree of risk they face and how they can influence their own safety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Whether they realize it or not, everyone involved in giving or receiving care contributes to patient safety. </a:t>
            </a:r>
            <a:endParaRPr lang="en-CA" sz="1200" b="0" dirty="0"/>
          </a:p>
          <a:p>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45</a:t>
            </a:fld>
            <a:endParaRPr lang="en-US"/>
          </a:p>
        </p:txBody>
      </p:sp>
    </p:spTree>
    <p:extLst>
      <p:ext uri="{BB962C8B-B14F-4D97-AF65-F5344CB8AC3E}">
        <p14:creationId xmlns:p14="http://schemas.microsoft.com/office/powerpoint/2010/main" val="219285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Additional questions from Rethinking Patient Safety to consider including in your discussion:</a:t>
            </a:r>
          </a:p>
          <a:p>
            <a:pPr marL="171450" indent="-171450">
              <a:buFont typeface="Arial" panose="020B0604020202020204" pitchFamily="34" charset="0"/>
              <a:buChar char="•"/>
            </a:pPr>
            <a:r>
              <a:rPr lang="en-US" b="1" dirty="0"/>
              <a:t>How can you create safer spaces for people to talk about safety?</a:t>
            </a:r>
            <a:endParaRPr lang="en-CA" b="1" dirty="0"/>
          </a:p>
          <a:p>
            <a:pPr marL="171450" indent="-171450">
              <a:buFont typeface="Arial" panose="020B0604020202020204" pitchFamily="34" charset="0"/>
              <a:buChar char="•"/>
            </a:pPr>
            <a:r>
              <a:rPr lang="en-US" b="1" dirty="0"/>
              <a:t>How can you encourage the sharing of power among patients, caregivers, communities, providers, staff and leaders to enhance patient safety?</a:t>
            </a:r>
            <a:endParaRPr lang="en-CA" b="1" dirty="0"/>
          </a:p>
          <a:p>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46</a:t>
            </a:fld>
            <a:endParaRPr lang="en-US"/>
          </a:p>
        </p:txBody>
      </p:sp>
    </p:spTree>
    <p:extLst>
      <p:ext uri="{BB962C8B-B14F-4D97-AF65-F5344CB8AC3E}">
        <p14:creationId xmlns:p14="http://schemas.microsoft.com/office/powerpoint/2010/main" val="499907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Sensitivity to Operations, and have completed the two “Sensitivity to Operations” safety theme clouds: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your notes from the discussion on - How do we </a:t>
            </a:r>
            <a:r>
              <a:rPr lang="en-US" b="1" dirty="0"/>
              <a:t>currently</a:t>
            </a:r>
            <a:r>
              <a:rPr lang="en-US" dirty="0"/>
              <a:t> answer the question “</a:t>
            </a:r>
            <a:r>
              <a:rPr kumimoji="0" lang="en-US" sz="1200" b="0" i="0" u="none" strike="noStrike" cap="none" spc="0" normalizeH="0" baseline="0" noProof="0" dirty="0">
                <a:ln>
                  <a:noFill/>
                </a:ln>
                <a:effectLst/>
                <a:uLnTx/>
                <a:uFillTx/>
              </a:rPr>
              <a:t>Is care safe today?”</a:t>
            </a:r>
            <a:endParaRPr kumimoji="0" lang="en-CA" sz="1200" b="0" i="0" u="none" strike="noStrike" cap="none" spc="0" normalizeH="0" baseline="0" noProof="0" dirty="0">
              <a:ln>
                <a:noFill/>
              </a:ln>
              <a:effectLst/>
              <a:uLnTx/>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Now think and reflect on the question - How can we better answer the question “</a:t>
            </a:r>
            <a:r>
              <a:rPr kumimoji="0" lang="en-US" sz="1200" b="0" i="0" u="none" strike="noStrike" cap="none" spc="0" normalizeH="0" baseline="0" noProof="0" dirty="0">
                <a:ln>
                  <a:noFill/>
                </a:ln>
                <a:effectLst/>
                <a:uLnTx/>
                <a:uFillTx/>
              </a:rPr>
              <a:t>Is care safe today?”</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47</a:t>
            </a:fld>
            <a:endParaRPr lang="en-US"/>
          </a:p>
        </p:txBody>
      </p:sp>
    </p:spTree>
    <p:extLst>
      <p:ext uri="{BB962C8B-B14F-4D97-AF65-F5344CB8AC3E}">
        <p14:creationId xmlns:p14="http://schemas.microsoft.com/office/powerpoint/2010/main" val="2568290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48</a:t>
            </a:fld>
            <a:endParaRPr lang="en-US"/>
          </a:p>
        </p:txBody>
      </p:sp>
    </p:spTree>
    <p:extLst>
      <p:ext uri="{BB962C8B-B14F-4D97-AF65-F5344CB8AC3E}">
        <p14:creationId xmlns:p14="http://schemas.microsoft.com/office/powerpoint/2010/main" val="2570717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rPr>
              <a:t>Anticipation and preparedness is focused on identifying and addressing potential safety risks before they occur.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Given past harm, reliability and sensitivity to operations, what strategies can you develop to counter potential future harm?</a:t>
            </a:r>
          </a:p>
          <a:p>
            <a:pPr>
              <a:defRPr/>
            </a:pPr>
            <a:r>
              <a:rPr lang="en-GB" sz="800" b="0" kern="1200" dirty="0">
                <a:solidFill>
                  <a:srgbClr val="FF0000"/>
                </a:solidFill>
                <a:latin typeface="+mn-lt"/>
                <a:ea typeface="+mn-ea"/>
                <a:cs typeface="+mn-cs"/>
              </a:rPr>
              <a:t>What this is really addressing:</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Don’t wait for things to go wrong before trying to improve safety.</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Explore new opportunities to develop systematic ways to anticipate future risks.</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Use a variety of tools and techniques to build an understanding of the factors that give rise to safety issues.</a:t>
            </a:r>
          </a:p>
          <a:p>
            <a:pPr marL="171450" indent="-171450">
              <a:buFont typeface="Arial" panose="020B0604020202020204" pitchFamily="34" charset="0"/>
              <a:buChar char="•"/>
              <a:defRPr/>
            </a:pPr>
            <a:r>
              <a:rPr lang="en-CA" dirty="0"/>
              <a:t>Strengthen staff resilience and critical thinking skills so they can detect and anticipate potential problems.</a:t>
            </a:r>
          </a:p>
          <a:p>
            <a:pPr marL="0" lvl="0" indent="0">
              <a:buFont typeface="Arial" panose="020B0604020202020204" pitchFamily="34" charset="0"/>
              <a:buNone/>
            </a:pPr>
            <a:endParaRPr lang="en-CA" dirty="0"/>
          </a:p>
          <a:p>
            <a:pPr marL="0" lvl="0" indent="0">
              <a:buFont typeface="Arial" panose="020B0604020202020204" pitchFamily="34" charset="0"/>
              <a:buNone/>
            </a:pPr>
            <a:r>
              <a:rPr lang="en-CA" dirty="0"/>
              <a:t>Other considerations:</a:t>
            </a:r>
          </a:p>
          <a:p>
            <a:pPr marL="171450" lvl="0" indent="-171450">
              <a:buFont typeface="Arial" panose="020B0604020202020204" pitchFamily="34" charset="0"/>
              <a:buChar char="•"/>
            </a:pPr>
            <a:r>
              <a:rPr lang="en-CA" dirty="0"/>
              <a:t>Is there a risk that by focusing so much on following standards and completing checklists, that one may lose out on developing the skill set of critical thinking?</a:t>
            </a:r>
          </a:p>
          <a:p>
            <a:pPr marL="171450" lvl="0" indent="-171450">
              <a:buFont typeface="Arial" panose="020B0604020202020204" pitchFamily="34" charset="0"/>
              <a:buChar char="•"/>
            </a:pPr>
            <a:r>
              <a:rPr lang="en-CA" dirty="0"/>
              <a:t>Can you build an army of safety detectives and problem solvers by </a:t>
            </a:r>
            <a:r>
              <a:rPr lang="en-CA" sz="1200" kern="1200" dirty="0">
                <a:solidFill>
                  <a:schemeClr val="tx1"/>
                </a:solidFill>
                <a:latin typeface="+mn-lt"/>
                <a:ea typeface="+mn-ea"/>
                <a:cs typeface="+mn-cs"/>
              </a:rPr>
              <a:t>inviting curiosity and inquisitiveness?</a:t>
            </a:r>
          </a:p>
          <a:p>
            <a:pPr marL="171450" lvl="0" indent="-171450">
              <a:buFont typeface="Arial" panose="020B0604020202020204" pitchFamily="34" charset="0"/>
              <a:buChar char="•"/>
            </a:pPr>
            <a:r>
              <a:rPr lang="en-CA" dirty="0"/>
              <a:t>We can develop this skill through activities and conversations.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49</a:t>
            </a:fld>
            <a:endParaRPr lang="en-US"/>
          </a:p>
        </p:txBody>
      </p:sp>
    </p:spTree>
    <p:extLst>
      <p:ext uri="{BB962C8B-B14F-4D97-AF65-F5344CB8AC3E}">
        <p14:creationId xmlns:p14="http://schemas.microsoft.com/office/powerpoint/2010/main" val="2089941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 - The MMSF Full Report (2013)</a:t>
            </a:r>
            <a:r>
              <a:rPr lang="en-CA" dirty="0">
                <a:hlinkClick r:id="rId3"/>
              </a:rPr>
              <a:t> https://www.health.org.uk/publications/the-measurement-and-monitoring-of-safety</a:t>
            </a:r>
            <a:endParaRPr lang="en-CA" dirty="0"/>
          </a:p>
          <a:p>
            <a:pPr marL="0" indent="0">
              <a:buFont typeface="Arial" panose="020B0604020202020204" pitchFamily="34" charset="0"/>
              <a:buNone/>
            </a:pPr>
            <a:r>
              <a:rPr lang="en-CA" sz="1200" dirty="0">
                <a:solidFill>
                  <a:srgbClr val="000000"/>
                </a:solidFill>
                <a:effectLst/>
                <a:latin typeface="Calibri" panose="020F0502020204030204" pitchFamily="34" charset="0"/>
                <a:ea typeface="Calibri" panose="020F0502020204030204" pitchFamily="34" charset="0"/>
              </a:rPr>
              <a:t>At the patient, client, resident level, the treatment of complex, fluctuating conditions requires us to anticipate changes and be prepared to adjust treatment as the patient’s condition changes. </a:t>
            </a:r>
          </a:p>
          <a:p>
            <a:pPr marL="0" indent="0">
              <a:buFont typeface="Arial" panose="020B0604020202020204" pitchFamily="34" charset="0"/>
              <a:buNone/>
            </a:pPr>
            <a:endParaRPr lang="en-CA" sz="1200" dirty="0">
              <a:solidFill>
                <a:srgbClr val="000000"/>
              </a:solidFill>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ea typeface="Calibri" panose="020F0502020204030204" pitchFamily="34" charset="0"/>
              </a:rPr>
              <a:t>In an organization, safety requires clinicians and managers to anticipate and prepare, assess threats to safety and take action to intervene. This reduces risks at the unit, clinic, home, department or systems level.</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Patient level:</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risk of falls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pressure injuries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maintaining activities of daily living </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deteriorating condition,  etc.</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Unit/clinic/community level:</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staffing ratios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Absenteeism</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patient/client census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patient/client complexity</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infectious outbreaks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 safety culture</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Equipment</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 safety, etc. </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Organizational level:</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Absenteeism</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seasonal fluctuations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pandemic planning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disaster planning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infectious disease outbreak</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 safety culture, etc.</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50</a:t>
            </a:fld>
            <a:endParaRPr lang="en-US"/>
          </a:p>
        </p:txBody>
      </p:sp>
    </p:spTree>
    <p:extLst>
      <p:ext uri="{BB962C8B-B14F-4D97-AF65-F5344CB8AC3E}">
        <p14:creationId xmlns:p14="http://schemas.microsoft.com/office/powerpoint/2010/main" val="922862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a brief introduction to “Anticipation and Preparedness”, </a:t>
            </a:r>
          </a:p>
          <a:p>
            <a:r>
              <a:rPr lang="en-US" dirty="0"/>
              <a:t>Think and reflect on the question “How do we currently answer the question “Will care be safe in the future?” </a:t>
            </a:r>
          </a:p>
        </p:txBody>
      </p:sp>
      <p:sp>
        <p:nvSpPr>
          <p:cNvPr id="4" name="Slide Number Placeholder 3"/>
          <p:cNvSpPr>
            <a:spLocks noGrp="1"/>
          </p:cNvSpPr>
          <p:nvPr>
            <p:ph type="sldNum" sz="quarter" idx="5"/>
          </p:nvPr>
        </p:nvSpPr>
        <p:spPr/>
        <p:txBody>
          <a:bodyPr/>
          <a:lstStyle/>
          <a:p>
            <a:fld id="{4144B198-1CCF-724B-908F-5F66E990C5BE}" type="slidenum">
              <a:rPr lang="en-US" smtClean="0"/>
              <a:t>51</a:t>
            </a:fld>
            <a:endParaRPr lang="en-US"/>
          </a:p>
        </p:txBody>
      </p:sp>
    </p:spTree>
    <p:extLst>
      <p:ext uri="{BB962C8B-B14F-4D97-AF65-F5344CB8AC3E}">
        <p14:creationId xmlns:p14="http://schemas.microsoft.com/office/powerpoint/2010/main" val="189385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rPr>
              <a:t>The Measurement and Monitoring of Safety Framework serves as a conceptual model to guide healthcare organizations in their efforts to improve safety. While the nature of safety is widely discussed in the literature, there is little consensus – particularly in healthcare – about its core dimensions or what should be measured and monitored. </a:t>
            </a:r>
          </a:p>
          <a:p>
            <a:endParaRPr lang="en-GB" dirty="0"/>
          </a:p>
          <a:p>
            <a:r>
              <a:rPr lang="en-CA" sz="1800" dirty="0">
                <a:effectLst/>
                <a:latin typeface="Calibri" panose="020F0502020204030204" pitchFamily="34" charset="0"/>
                <a:ea typeface="Calibri" panose="020F0502020204030204" pitchFamily="34" charset="0"/>
              </a:rPr>
              <a:t>The framework addresses this gap by integrating </a:t>
            </a:r>
            <a:r>
              <a:rPr lang="en-GB" dirty="0"/>
              <a:t>all the critical dimensions of safety in one framework and providing examples of how these concepts can be applied </a:t>
            </a:r>
            <a:r>
              <a:rPr lang="en-GB" b="1" dirty="0">
                <a:solidFill>
                  <a:srgbClr val="1580AF"/>
                </a:solidFill>
              </a:rPr>
              <a:t>across various health sectors, from acute care and rehabilitation, long term care, home and community care. </a:t>
            </a:r>
          </a:p>
          <a:p>
            <a:endParaRPr lang="en-GB" b="1" dirty="0">
              <a:solidFill>
                <a:srgbClr val="1580AF"/>
              </a:solidFill>
            </a:endParaRPr>
          </a:p>
          <a:p>
            <a:r>
              <a:rPr lang="en-GB" dirty="0"/>
              <a:t>The MMS Framework attempted to synthesise the wider theory, literature and practice from both healthcare and other industries in a form that aimed to be accessible and useful to</a:t>
            </a:r>
            <a:r>
              <a:rPr lang="en-GB" b="1" dirty="0"/>
              <a:t> all </a:t>
            </a:r>
            <a:r>
              <a:rPr lang="en-GB" dirty="0"/>
              <a:t>healthcare organizations. The Framework comprises five dimensions or lenses on safety: past harm, reliability, sensitivity to operations, anticipation and preparedness, and integration and learning.</a:t>
            </a:r>
          </a:p>
          <a:p>
            <a:endParaRPr lang="en-GB" dirty="0"/>
          </a:p>
          <a:p>
            <a:r>
              <a:rPr lang="en-GB" dirty="0"/>
              <a:t>For more information about the MMS Framework, please refer to the link on the slide.</a:t>
            </a:r>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a:t>
            </a:fld>
            <a:endParaRPr lang="en-US"/>
          </a:p>
        </p:txBody>
      </p:sp>
    </p:spTree>
    <p:extLst>
      <p:ext uri="{BB962C8B-B14F-4D97-AF65-F5344CB8AC3E}">
        <p14:creationId xmlns:p14="http://schemas.microsoft.com/office/powerpoint/2010/main" val="3103419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52</a:t>
            </a:fld>
            <a:endParaRPr lang="en-US"/>
          </a:p>
        </p:txBody>
      </p:sp>
    </p:spTree>
    <p:extLst>
      <p:ext uri="{BB962C8B-B14F-4D97-AF65-F5344CB8AC3E}">
        <p14:creationId xmlns:p14="http://schemas.microsoft.com/office/powerpoint/2010/main" val="517484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53</a:t>
            </a:fld>
            <a:endParaRPr lang="en-US"/>
          </a:p>
        </p:txBody>
      </p:sp>
    </p:spTree>
    <p:extLst>
      <p:ext uri="{BB962C8B-B14F-4D97-AF65-F5344CB8AC3E}">
        <p14:creationId xmlns:p14="http://schemas.microsoft.com/office/powerpoint/2010/main" val="4045338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90000"/>
              </a:lnSpc>
              <a:spcBef>
                <a:spcPts val="0"/>
              </a:spcBef>
              <a:spcAft>
                <a:spcPts val="600"/>
              </a:spcAft>
              <a:buClrTx/>
              <a:buSzTx/>
              <a:buNone/>
              <a:tabLst/>
              <a:defRPr/>
            </a:pPr>
            <a:r>
              <a:rPr kumimoji="0" lang="en-US" sz="1200" b="0" i="0" u="none" strike="noStrike" cap="none" spc="0" normalizeH="0" baseline="0" noProof="0" dirty="0">
                <a:ln>
                  <a:noFill/>
                </a:ln>
                <a:effectLst/>
                <a:uLnTx/>
                <a:uFillTx/>
              </a:rPr>
              <a:t>Anticipation and preparedness </a:t>
            </a:r>
            <a:r>
              <a:rPr lang="en-US" sz="1200" dirty="0"/>
              <a:t>can be enhanced when leaders look beyond what is traditionally presented as patient safety data in board and senior leadership reports. </a:t>
            </a:r>
          </a:p>
          <a:p>
            <a:pPr marL="0" marR="0" lvl="0" indent="0" fontAlgn="auto">
              <a:lnSpc>
                <a:spcPct val="90000"/>
              </a:lnSpc>
              <a:spcBef>
                <a:spcPts val="0"/>
              </a:spcBef>
              <a:spcAft>
                <a:spcPts val="600"/>
              </a:spcAft>
              <a:buClrTx/>
              <a:buSzTx/>
              <a:buNone/>
              <a:tabLst/>
              <a:defRPr/>
            </a:pPr>
            <a:endParaRPr lang="en-US" dirty="0"/>
          </a:p>
          <a:p>
            <a:pPr marL="0" marR="0" lvl="0" indent="0" fontAlgn="auto">
              <a:lnSpc>
                <a:spcPct val="90000"/>
              </a:lnSpc>
              <a:spcBef>
                <a:spcPts val="0"/>
              </a:spcBef>
              <a:spcAft>
                <a:spcPts val="600"/>
              </a:spcAft>
              <a:buClrTx/>
              <a:buSzTx/>
              <a:buNone/>
              <a:tabLst/>
              <a:defRPr/>
            </a:pPr>
            <a:r>
              <a:rPr lang="en-US" sz="1200" dirty="0"/>
              <a:t>All too often, the patient safety data that leaders are presented with focuses on patient harm – but safety is far broader than physical harm.</a:t>
            </a:r>
          </a:p>
          <a:p>
            <a:pPr marL="0" marR="0" lvl="0" indent="0" fontAlgn="auto">
              <a:lnSpc>
                <a:spcPct val="90000"/>
              </a:lnSpc>
              <a:spcBef>
                <a:spcPts val="0"/>
              </a:spcBef>
              <a:spcAft>
                <a:spcPts val="600"/>
              </a:spcAft>
              <a:buClrTx/>
              <a:buSzTx/>
              <a:buNone/>
              <a:tabLst/>
              <a:defRPr/>
            </a:pPr>
            <a:endParaRPr lang="en-US" dirty="0"/>
          </a:p>
          <a:p>
            <a:pPr marL="0" indent="0">
              <a:lnSpc>
                <a:spcPct val="90000"/>
              </a:lnSpc>
              <a:spcAft>
                <a:spcPts val="600"/>
              </a:spcAft>
              <a:buNone/>
              <a:defRPr/>
            </a:pPr>
            <a:r>
              <a:rPr lang="en-US" sz="1200" dirty="0"/>
              <a:t>By looking at data sets not traditionally labeled as patient safety data, senior leaders can proactively identify what could go wrong, before an incident occurs. </a:t>
            </a:r>
          </a:p>
          <a:p>
            <a:pPr marL="0" indent="0">
              <a:lnSpc>
                <a:spcPct val="90000"/>
              </a:lnSpc>
              <a:spcAft>
                <a:spcPts val="600"/>
              </a:spcAft>
              <a:buNone/>
              <a:defRPr/>
            </a:pPr>
            <a:endParaRPr lang="en-US" dirty="0"/>
          </a:p>
          <a:p>
            <a:pPr marL="0" marR="0" lvl="0" indent="0" algn="l" defTabSz="914400" rtl="0" eaLnBrk="1" fontAlgn="auto" latinLnBrk="0" hangingPunct="1">
              <a:lnSpc>
                <a:spcPct val="90000"/>
              </a:lnSpc>
              <a:spcBef>
                <a:spcPts val="0"/>
              </a:spcBef>
              <a:spcAft>
                <a:spcPts val="600"/>
              </a:spcAft>
              <a:buClrTx/>
              <a:buSzTx/>
              <a:buFontTx/>
              <a:buNone/>
              <a:tabLst/>
              <a:defRPr/>
            </a:pPr>
            <a:r>
              <a:rPr lang="en-US" sz="1800" b="1" dirty="0">
                <a:effectLst/>
                <a:latin typeface="Calibri" panose="020F0502020204030204" pitchFamily="34" charset="0"/>
                <a:ea typeface="Calibri" panose="020F0502020204030204" pitchFamily="34" charset="0"/>
              </a:rPr>
              <a:t>Since these data sets are already routinely reviewed by senior leaders, developing the habit of asking yourself, “What could be the impact on safety?” enables you to build the skill of scanning for and anticipating future safety risks. </a:t>
            </a:r>
            <a:endParaRPr lang="en-CA" sz="1800" b="1" dirty="0">
              <a:effectLst/>
              <a:latin typeface="Calibri" panose="020F0502020204030204" pitchFamily="34" charset="0"/>
              <a:ea typeface="Calibri" panose="020F0502020204030204" pitchFamily="34" charset="0"/>
            </a:endParaRPr>
          </a:p>
          <a:p>
            <a:pPr marL="0" indent="0">
              <a:lnSpc>
                <a:spcPct val="90000"/>
              </a:lnSpc>
              <a:spcAft>
                <a:spcPts val="600"/>
              </a:spcAft>
              <a:buNone/>
              <a:defRPr/>
            </a:pPr>
            <a:r>
              <a:rPr lang="en-US" b="1" dirty="0"/>
              <a:t>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54</a:t>
            </a:fld>
            <a:endParaRPr lang="en-US"/>
          </a:p>
        </p:txBody>
      </p:sp>
    </p:spTree>
    <p:extLst>
      <p:ext uri="{BB962C8B-B14F-4D97-AF65-F5344CB8AC3E}">
        <p14:creationId xmlns:p14="http://schemas.microsoft.com/office/powerpoint/2010/main" val="1407622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defRPr/>
            </a:pPr>
            <a:r>
              <a:rPr lang="en-US" sz="1200" b="1" dirty="0"/>
              <a:t>This safety theme cloud is asking you to: </a:t>
            </a:r>
            <a:endParaRPr lang="en-US" dirty="0"/>
          </a:p>
          <a:p>
            <a:pPr marL="0" marR="0" lvl="0" indent="0" fontAlgn="auto">
              <a:lnSpc>
                <a:spcPct val="90000"/>
              </a:lnSpc>
              <a:spcBef>
                <a:spcPts val="0"/>
              </a:spcBef>
              <a:spcAft>
                <a:spcPts val="600"/>
              </a:spcAft>
              <a:buClrTx/>
              <a:buSzTx/>
              <a:buNone/>
              <a:tabLst/>
              <a:defRPr/>
            </a:pPr>
            <a:r>
              <a:rPr kumimoji="0" lang="en-US" b="0" i="0" u="none" strike="noStrike" cap="none" spc="0" normalizeH="0" baseline="0" noProof="0" dirty="0">
                <a:ln>
                  <a:noFill/>
                </a:ln>
                <a:effectLst/>
                <a:uLnTx/>
                <a:uFillTx/>
              </a:rPr>
              <a:t>consider how operational data </a:t>
            </a:r>
            <a:r>
              <a:rPr lang="en-US" dirty="0"/>
              <a:t>might inform your understanding of future safety risks. These can include:</a:t>
            </a:r>
            <a:endParaRPr kumimoji="0" lang="en-US" b="0" i="0" u="none" strike="noStrike" cap="none" spc="0" normalizeH="0" baseline="0" noProof="0" dirty="0">
              <a:ln>
                <a:noFill/>
              </a:ln>
              <a:effectLst/>
              <a:uLnTx/>
              <a:uFillTx/>
            </a:endParaRP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lang="en-US" dirty="0"/>
              <a:t>client demographics and equity </a:t>
            </a:r>
            <a:r>
              <a:rPr lang="en-US" dirty="0" err="1"/>
              <a:t>stratifers</a:t>
            </a:r>
            <a:endParaRPr lang="en-US" dirty="0"/>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referral rates, wait times</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leaving without being seen</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access to diagnostic testing, beds</a:t>
            </a:r>
            <a:r>
              <a:rPr lang="en-US" dirty="0"/>
              <a:t> and services</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staff turnover, skill mix and sickness data</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statutory and mandatory training compliance levels</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lang="en-US" dirty="0"/>
              <a:t>or other types of data you collect in your settings</a:t>
            </a:r>
          </a:p>
          <a:p>
            <a:pPr marL="0" marR="0" lvl="0" indent="0" fontAlgn="auto">
              <a:lnSpc>
                <a:spcPct val="90000"/>
              </a:lnSpc>
              <a:spcBef>
                <a:spcPts val="0"/>
              </a:spcBef>
              <a:spcAft>
                <a:spcPts val="600"/>
              </a:spcAft>
              <a:buClrTx/>
              <a:buSzTx/>
              <a:buNone/>
              <a:tabLst/>
              <a:defRPr/>
            </a:pPr>
            <a:endParaRPr lang="en-US" dirty="0"/>
          </a:p>
          <a:p>
            <a:r>
              <a:rPr lang="en-CA" dirty="0"/>
              <a:t>Additional questions from </a:t>
            </a:r>
            <a:r>
              <a:rPr lang="en-CA" b="1" dirty="0"/>
              <a:t>Rethinking Patient Safety </a:t>
            </a:r>
            <a:r>
              <a:rPr lang="en-CA" dirty="0"/>
              <a:t>to consider including in your discussion:</a:t>
            </a:r>
          </a:p>
          <a:p>
            <a:pPr marL="171450" indent="-171450">
              <a:buFont typeface="Arial" panose="020B0604020202020204" pitchFamily="34" charset="0"/>
              <a:buChar char="•"/>
            </a:pPr>
            <a:r>
              <a:rPr lang="en-US" dirty="0"/>
              <a:t>What does patient safety mean to you?</a:t>
            </a:r>
          </a:p>
          <a:p>
            <a:pPr marL="171450" indent="-171450">
              <a:buFont typeface="Arial" panose="020B0604020202020204" pitchFamily="34" charset="0"/>
              <a:buChar char="•"/>
            </a:pPr>
            <a:r>
              <a:rPr lang="en-US" dirty="0"/>
              <a:t>How is the presence of safety different from the absence of harm?</a:t>
            </a:r>
          </a:p>
          <a:p>
            <a:pPr marL="171450" indent="-171450">
              <a:buFont typeface="Arial" panose="020B0604020202020204" pitchFamily="34" charset="0"/>
              <a:buChar char="•"/>
            </a:pPr>
            <a:r>
              <a:rPr lang="en-US" dirty="0"/>
              <a:t>Do your safety metrics tell you how safe your care is or how lucky you have been?</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55</a:t>
            </a:fld>
            <a:endParaRPr lang="en-US"/>
          </a:p>
        </p:txBody>
      </p:sp>
    </p:spTree>
    <p:extLst>
      <p:ext uri="{BB962C8B-B14F-4D97-AF65-F5344CB8AC3E}">
        <p14:creationId xmlns:p14="http://schemas.microsoft.com/office/powerpoint/2010/main" val="2128448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56</a:t>
            </a:fld>
            <a:endParaRPr lang="en-US"/>
          </a:p>
        </p:txBody>
      </p:sp>
    </p:spTree>
    <p:extLst>
      <p:ext uri="{BB962C8B-B14F-4D97-AF65-F5344CB8AC3E}">
        <p14:creationId xmlns:p14="http://schemas.microsoft.com/office/powerpoint/2010/main" val="4178760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57</a:t>
            </a:fld>
            <a:endParaRPr lang="en-US"/>
          </a:p>
        </p:txBody>
      </p:sp>
    </p:spTree>
    <p:extLst>
      <p:ext uri="{BB962C8B-B14F-4D97-AF65-F5344CB8AC3E}">
        <p14:creationId xmlns:p14="http://schemas.microsoft.com/office/powerpoint/2010/main" val="1552271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Additional questions from </a:t>
            </a:r>
            <a:r>
              <a:rPr lang="en-CA" b="1" dirty="0"/>
              <a:t>Rethinking Patient Safety </a:t>
            </a:r>
            <a:r>
              <a:rPr lang="en-CA" dirty="0"/>
              <a:t>to consider including in your discussion:</a:t>
            </a:r>
          </a:p>
          <a:p>
            <a:pPr marL="171450" indent="-171450">
              <a:buFont typeface="Arial" panose="020B0604020202020204" pitchFamily="34" charset="0"/>
              <a:buChar char="•"/>
            </a:pPr>
            <a:r>
              <a:rPr lang="en-US" dirty="0"/>
              <a:t>How have you approached safety in the past? </a:t>
            </a:r>
          </a:p>
          <a:p>
            <a:pPr marL="171450" indent="-171450">
              <a:buFont typeface="Arial" panose="020B0604020202020204" pitchFamily="34" charset="0"/>
              <a:buChar char="•"/>
            </a:pPr>
            <a:r>
              <a:rPr lang="en-US" dirty="0"/>
              <a:t>How might you approach it differently now? </a:t>
            </a:r>
          </a:p>
          <a:p>
            <a:pPr marL="171450" indent="-171450">
              <a:buFont typeface="Arial" panose="020B0604020202020204" pitchFamily="34" charset="0"/>
              <a:buChar char="•"/>
            </a:pPr>
            <a:r>
              <a:rPr lang="en-US" dirty="0"/>
              <a:t>What could you start doing? </a:t>
            </a:r>
          </a:p>
          <a:p>
            <a:pPr marL="171450" indent="-171450">
              <a:buFont typeface="Arial" panose="020B0604020202020204" pitchFamily="34" charset="0"/>
              <a:buChar char="•"/>
            </a:pPr>
            <a:r>
              <a:rPr lang="en-US" dirty="0"/>
              <a:t>What could you stop doing?</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58</a:t>
            </a:fld>
            <a:endParaRPr lang="en-US"/>
          </a:p>
        </p:txBody>
      </p:sp>
    </p:spTree>
    <p:extLst>
      <p:ext uri="{BB962C8B-B14F-4D97-AF65-F5344CB8AC3E}">
        <p14:creationId xmlns:p14="http://schemas.microsoft.com/office/powerpoint/2010/main" val="2274015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kumimoji="0" lang="en-US" sz="1200" b="0" i="0" u="none" strike="noStrike" cap="none" spc="0" normalizeH="0" baseline="0" noProof="0" dirty="0">
              <a:ln>
                <a:noFill/>
              </a:ln>
              <a:effectLst/>
              <a:uLnTx/>
              <a:uFillTx/>
            </a:endParaRPr>
          </a:p>
          <a:p>
            <a:r>
              <a:rPr lang="en-US" dirty="0"/>
              <a:t>Now that you have explored Anticipation &amp; Preparedness, and have completed the two anticipation and preparedness safety theme clouds:</a:t>
            </a:r>
          </a:p>
          <a:p>
            <a:pPr marL="171450" indent="-171450">
              <a:buFont typeface="Arial" panose="020B0604020202020204" pitchFamily="34" charset="0"/>
              <a:buChar char="•"/>
            </a:pPr>
            <a:r>
              <a:rPr lang="en-US" dirty="0"/>
              <a:t>Refer to your notes from the discussion on - How do we </a:t>
            </a:r>
            <a:r>
              <a:rPr lang="en-US" b="1" dirty="0"/>
              <a:t>currently</a:t>
            </a:r>
            <a:r>
              <a:rPr lang="en-US" dirty="0"/>
              <a:t> answer the question </a:t>
            </a:r>
            <a:r>
              <a:rPr kumimoji="0" lang="en-US" sz="1200" b="0" i="0" u="none" strike="noStrike" cap="none" spc="0" normalizeH="0" baseline="0" noProof="0" dirty="0">
                <a:ln>
                  <a:noFill/>
                </a:ln>
                <a:effectLst/>
                <a:uLnTx/>
                <a:uFillTx/>
              </a:rPr>
              <a:t>“</a:t>
            </a:r>
            <a:r>
              <a:rPr lang="en-US" dirty="0"/>
              <a:t>Will care be safe in the future?</a:t>
            </a:r>
            <a:r>
              <a:rPr kumimoji="0" lang="en-US" sz="1200" b="0" i="0" u="none" strike="noStrike" cap="none" spc="0" normalizeH="0" baseline="0" noProof="0" dirty="0">
                <a:ln>
                  <a:noFill/>
                </a:ln>
                <a:effectLst/>
                <a:uLnTx/>
                <a:uFillTx/>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Now think </a:t>
            </a:r>
            <a:r>
              <a:rPr lang="en-US" dirty="0"/>
              <a:t>and reflect on the question - </a:t>
            </a:r>
            <a:r>
              <a:rPr kumimoji="0" lang="en-US" sz="1200" b="0" i="0" u="none" strike="noStrike" cap="none" spc="0" normalizeH="0" baseline="0" noProof="0" dirty="0">
                <a:ln>
                  <a:noFill/>
                </a:ln>
                <a:effectLst/>
                <a:uLnTx/>
                <a:uFillTx/>
              </a:rPr>
              <a:t>How can we better answer the question “</a:t>
            </a:r>
            <a:r>
              <a:rPr lang="en-US" dirty="0"/>
              <a:t>Will care be safe in the future?</a:t>
            </a:r>
            <a:r>
              <a:rPr kumimoji="0" lang="en-US" sz="1200" b="0" i="0" u="none" strike="noStrike" cap="none" spc="0" normalizeH="0" baseline="0" noProof="0" dirty="0">
                <a:ln>
                  <a:noFill/>
                </a:ln>
                <a:effectLst/>
                <a:uLnTx/>
                <a:uFillTx/>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59</a:t>
            </a:fld>
            <a:endParaRPr lang="en-US"/>
          </a:p>
        </p:txBody>
      </p:sp>
    </p:spTree>
    <p:extLst>
      <p:ext uri="{BB962C8B-B14F-4D97-AF65-F5344CB8AC3E}">
        <p14:creationId xmlns:p14="http://schemas.microsoft.com/office/powerpoint/2010/main" val="12744738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60</a:t>
            </a:fld>
            <a:endParaRPr lang="en-US"/>
          </a:p>
        </p:txBody>
      </p:sp>
    </p:spTree>
    <p:extLst>
      <p:ext uri="{BB962C8B-B14F-4D97-AF65-F5344CB8AC3E}">
        <p14:creationId xmlns:p14="http://schemas.microsoft.com/office/powerpoint/2010/main" val="3890995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Integration and Learning dimension has us asking whether we are improving and learning: After all, a learning system is a safer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domain focuses on </a:t>
            </a:r>
            <a:r>
              <a:rPr lang="en-US" dirty="0"/>
              <a:t>developing systems to promote a continuous cycle of learning and sharing – not just from safety incidents, but from multiple sources of safety intelligence across all other domains.</a:t>
            </a:r>
          </a:p>
          <a:p>
            <a:endParaRPr lang="en-US" dirty="0">
              <a:cs typeface="Calibri"/>
            </a:endParaRPr>
          </a:p>
          <a:p>
            <a:r>
              <a:rPr lang="en-GB" sz="1800" b="1" i="0" dirty="0">
                <a:solidFill>
                  <a:srgbClr val="000000"/>
                </a:solidFill>
                <a:effectLst/>
                <a:latin typeface="Calibri" panose="020F0502020204030204" pitchFamily="34" charset="0"/>
              </a:rPr>
              <a:t>Important points about integration and learning:</a:t>
            </a:r>
          </a:p>
          <a:p>
            <a:pPr marL="171450" indent="-171450">
              <a:buFont typeface="Arial" panose="020B0604020202020204" pitchFamily="34" charset="0"/>
              <a:buChar char="•"/>
            </a:pPr>
            <a:r>
              <a:rPr lang="en-GB" dirty="0"/>
              <a:t>Integration and learning is the scaffolding for the other domains.</a:t>
            </a:r>
          </a:p>
          <a:p>
            <a:pPr marL="171450" indent="-171450">
              <a:buFont typeface="Arial" panose="020B0604020202020204" pitchFamily="34" charset="0"/>
              <a:buChar char="•"/>
            </a:pPr>
            <a:r>
              <a:rPr lang="en-US" dirty="0"/>
              <a:t>We have made progress in reporting, responding and learning from harm, but true integration and learning needs to move beyond learning from harm and proactively improve safety.  </a:t>
            </a:r>
          </a:p>
          <a:p>
            <a:pPr marL="171450" indent="-171450">
              <a:buFont typeface="Arial" panose="020B0604020202020204" pitchFamily="34" charset="0"/>
              <a:buChar char="•"/>
            </a:pPr>
            <a:r>
              <a:rPr lang="en-GB" dirty="0"/>
              <a:t>Safe organizations not only report and learn from patient safety incidents, but also actively seek insights from the other domains and respond with inquiry, listening, learning and sharing . </a:t>
            </a:r>
          </a:p>
          <a:p>
            <a:pPr marL="171450" indent="-171450">
              <a:buFont typeface="Arial" panose="020B0604020202020204" pitchFamily="34" charset="0"/>
              <a:buChar char="•"/>
            </a:pPr>
            <a:r>
              <a:rPr lang="en-GB" dirty="0"/>
              <a:t>Organizations need to determine: </a:t>
            </a:r>
          </a:p>
          <a:p>
            <a:pPr marL="628650" lvl="1" indent="-171450">
              <a:buFont typeface="Arial" panose="020B0604020202020204" pitchFamily="34" charset="0"/>
              <a:buChar char="•"/>
            </a:pPr>
            <a:r>
              <a:rPr lang="en-GB" dirty="0"/>
              <a:t>how to gather and integrate patient safety information from multiple sources </a:t>
            </a:r>
          </a:p>
          <a:p>
            <a:pPr marL="628650" lvl="1" indent="-171450">
              <a:buFont typeface="Arial" panose="020B0604020202020204" pitchFamily="34" charset="0"/>
              <a:buChar char="•"/>
            </a:pPr>
            <a:r>
              <a:rPr lang="en-GB" dirty="0"/>
              <a:t>and then determine how to use the information to drive meaningful improvement</a:t>
            </a:r>
          </a:p>
          <a:p>
            <a:pPr marL="0" lvl="0" indent="0">
              <a:buFont typeface="Arial" panose="020B0604020202020204" pitchFamily="34" charset="0"/>
              <a:buNone/>
            </a:pPr>
            <a:endParaRPr lang="en-GB"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61</a:t>
            </a:fld>
            <a:endParaRPr lang="en-US"/>
          </a:p>
        </p:txBody>
      </p:sp>
    </p:spTree>
    <p:extLst>
      <p:ext uri="{BB962C8B-B14F-4D97-AF65-F5344CB8AC3E}">
        <p14:creationId xmlns:p14="http://schemas.microsoft.com/office/powerpoint/2010/main" val="55062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000" kern="100" dirty="0">
                <a:effectLst/>
                <a:latin typeface="Aptos" panose="020B0004020202020204" pitchFamily="34" charset="0"/>
                <a:ea typeface="Times New Roman" panose="02020603050405020304" pitchFamily="18" charset="0"/>
                <a:cs typeface="Arial" panose="020B0604020202020204" pitchFamily="34" charset="0"/>
              </a:rPr>
              <a:t>Like the MMS Framework, </a:t>
            </a:r>
            <a:r>
              <a:rPr lang="en-GB" sz="1000" b="1" kern="100" dirty="0">
                <a:effectLst/>
                <a:latin typeface="Aptos" panose="020B0004020202020204" pitchFamily="34" charset="0"/>
                <a:ea typeface="Times New Roman" panose="02020603050405020304" pitchFamily="18" charset="0"/>
                <a:cs typeface="Arial" panose="020B0604020202020204" pitchFamily="34" charset="0"/>
              </a:rPr>
              <a:t>Rethinking Patient Safety </a:t>
            </a:r>
            <a:r>
              <a:rPr lang="en-GB" sz="1000" kern="100" dirty="0">
                <a:effectLst/>
                <a:latin typeface="Aptos" panose="020B0004020202020204" pitchFamily="34" charset="0"/>
                <a:ea typeface="Times New Roman" panose="02020603050405020304" pitchFamily="18" charset="0"/>
                <a:cs typeface="Arial" panose="020B0604020202020204" pitchFamily="34" charset="0"/>
              </a:rPr>
              <a:t>(Healthcare Excellence Canada, October 2023) recognizes that safety is much more than the absence of harm. </a:t>
            </a:r>
            <a:r>
              <a:rPr lang="en-US" dirty="0"/>
              <a:t>To improve patient safety, we must start by thinking and talking about it differently.  </a:t>
            </a: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GB" sz="1000" kern="100" dirty="0">
                <a:effectLst/>
                <a:latin typeface="Aptos" panose="020B0004020202020204" pitchFamily="34" charset="0"/>
                <a:ea typeface="Times New Roman" panose="02020603050405020304" pitchFamily="18" charset="0"/>
                <a:cs typeface="Arial" panose="020B0604020202020204" pitchFamily="34" charset="0"/>
              </a:rPr>
              <a:t>Improving patient safety requires us to look at the whole system: its past, present and future in all their complexity.</a:t>
            </a:r>
            <a:r>
              <a:rPr lang="en-GB" sz="1000" kern="100" baseline="-25000" dirty="0">
                <a:effectLst/>
                <a:latin typeface="Aptos" panose="020B0004020202020204" pitchFamily="34" charset="0"/>
                <a:ea typeface="Times New Roman" panose="02020603050405020304" pitchFamily="18" charset="0"/>
                <a:cs typeface="Arial" panose="020B0604020202020204" pitchFamily="34" charset="0"/>
              </a:rPr>
              <a:t> </a:t>
            </a:r>
            <a:r>
              <a:rPr lang="en-GB" sz="1000" kern="100" dirty="0">
                <a:effectLst/>
                <a:latin typeface="Aptos" panose="020B0004020202020204" pitchFamily="34" charset="0"/>
                <a:ea typeface="Times New Roman" panose="02020603050405020304" pitchFamily="18" charset="0"/>
                <a:cs typeface="Arial" panose="020B0604020202020204" pitchFamily="34" charset="0"/>
              </a:rPr>
              <a:t> </a:t>
            </a:r>
          </a:p>
          <a:p>
            <a:pPr>
              <a:lnSpc>
                <a:spcPct val="115000"/>
              </a:lnSpc>
              <a:spcAft>
                <a:spcPts val="800"/>
              </a:spcAft>
            </a:pP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mbria" panose="02040503050406030204" pitchFamily="18" charset="0"/>
                <a:cs typeface="Times New Roman" panose="02020603050405020304" pitchFamily="18" charset="0"/>
              </a:rPr>
              <a:t>Rethinking Patient Safety was released in 2023 by </a:t>
            </a:r>
            <a:r>
              <a:rPr lang="en-CA" sz="1200" b="1" dirty="0">
                <a:effectLst/>
                <a:latin typeface="Arial" panose="020B0604020202020204" pitchFamily="34" charset="0"/>
                <a:ea typeface="Cambria" panose="02040503050406030204" pitchFamily="18" charset="0"/>
                <a:cs typeface="Times New Roman" panose="02020603050405020304" pitchFamily="18" charset="0"/>
              </a:rPr>
              <a:t>Healthcare Excellence Canada</a:t>
            </a:r>
            <a:r>
              <a:rPr lang="en-CA" sz="1200" dirty="0">
                <a:effectLst/>
                <a:latin typeface="Arial" panose="020B0604020202020204" pitchFamily="34" charset="0"/>
                <a:ea typeface="Cambria" panose="02040503050406030204" pitchFamily="18" charset="0"/>
                <a:cs typeface="Times New Roman" panose="02020603050405020304" pitchFamily="18" charset="0"/>
              </a:rPr>
              <a:t>. It was developed because, </a:t>
            </a:r>
            <a:r>
              <a:rPr lang="en-US" sz="1200" dirty="0">
                <a:effectLst/>
                <a:latin typeface="Calibri" panose="020F0502020204030204" pitchFamily="34" charset="0"/>
                <a:ea typeface="Meiryo" panose="020B0604030504040204" pitchFamily="34" charset="-128"/>
                <a:cs typeface="Arial" panose="020B0604020202020204" pitchFamily="34" charset="0"/>
              </a:rPr>
              <a:t>despite 20 years of efforts to improve patient safety, we haven’t been as successful as we had hoped. Healthcare Excellence Canada is encouraging everyone to rethink how they have been defining and approaching patient safety improvement work. </a:t>
            </a:r>
            <a:r>
              <a:rPr lang="en-US" sz="1200" strike="sngStrike" dirty="0">
                <a:effectLst/>
                <a:latin typeface="Calibri" panose="020F0502020204030204" pitchFamily="34" charset="0"/>
                <a:ea typeface="Meiryo" panose="020B0604030504040204" pitchFamily="34" charset="-128"/>
                <a:cs typeface="Arial" panose="020B0604020202020204" pitchFamily="34" charset="0"/>
              </a:rPr>
              <a:t> </a:t>
            </a:r>
            <a:endParaRPr lang="en-CA" sz="1200" dirty="0">
              <a:effectLst/>
              <a:latin typeface="Myriad Pro"/>
              <a:ea typeface="Calibri" panose="020F0502020204030204" pitchFamily="34" charset="0"/>
              <a:cs typeface="Times New Roman" panose="02020603050405020304" pitchFamily="18" charset="0"/>
            </a:endParaRPr>
          </a:p>
          <a:p>
            <a:pPr>
              <a:lnSpc>
                <a:spcPct val="115000"/>
              </a:lnSpc>
              <a:spcAft>
                <a:spcPts val="800"/>
              </a:spcAft>
            </a:pPr>
            <a:endParaRPr lang="en-GB" sz="1200" kern="100" dirty="0">
              <a:effectLst/>
              <a:latin typeface="Aptos" panose="020B0004020202020204" pitchFamily="34" charset="0"/>
              <a:cs typeface="Arial" panose="020B0604020202020204" pitchFamily="34" charset="0"/>
            </a:endParaRPr>
          </a:p>
          <a:p>
            <a:pPr>
              <a:lnSpc>
                <a:spcPct val="115000"/>
              </a:lnSpc>
              <a:spcAft>
                <a:spcPts val="800"/>
              </a:spcAft>
            </a:pPr>
            <a:r>
              <a:rPr lang="en-US" sz="1200" dirty="0"/>
              <a:t>The core statement within Rethinking Patient Safety Reads: </a:t>
            </a:r>
          </a:p>
          <a:p>
            <a:pPr marL="285750" indent="-285750">
              <a:lnSpc>
                <a:spcPct val="115000"/>
              </a:lnSpc>
              <a:spcAft>
                <a:spcPts val="800"/>
              </a:spcAft>
              <a:buFont typeface="Arial" panose="020B0604020202020204" pitchFamily="34" charset="0"/>
              <a:buChar char="•"/>
            </a:pPr>
            <a:r>
              <a:rPr lang="en-US" sz="1200" dirty="0">
                <a:effectLst/>
                <a:latin typeface="Calibri" panose="020F0502020204030204" pitchFamily="34" charset="0"/>
                <a:ea typeface="Meiryo" panose="020B0604030504040204" pitchFamily="34" charset="-128"/>
                <a:cs typeface="Arial" panose="020B0604020202020204" pitchFamily="34" charset="0"/>
              </a:rPr>
              <a:t>“Everyone contributes to patient safety. Together we must learn and act to create safer care and reduce all forms of healthcare harm.”</a:t>
            </a:r>
          </a:p>
          <a:p>
            <a:pPr marL="285750" indent="-285750">
              <a:lnSpc>
                <a:spcPct val="115000"/>
              </a:lnSpc>
              <a:spcAft>
                <a:spcPts val="800"/>
              </a:spcAft>
              <a:buFont typeface="Arial" panose="020B0604020202020204" pitchFamily="34" charset="0"/>
              <a:buChar char="•"/>
            </a:pPr>
            <a:r>
              <a:rPr lang="en-US" sz="1200" dirty="0">
                <a:effectLst/>
                <a:highlight>
                  <a:srgbClr val="FFFF00"/>
                </a:highlight>
                <a:latin typeface="Calibri" panose="020F0502020204030204" pitchFamily="34" charset="0"/>
                <a:ea typeface="Meiryo" panose="020B0604030504040204" pitchFamily="34" charset="-128"/>
                <a:cs typeface="Arial" panose="020B0604020202020204" pitchFamily="34" charset="0"/>
              </a:rPr>
              <a:t>It </a:t>
            </a:r>
            <a:r>
              <a:rPr lang="en-US" sz="1200" dirty="0">
                <a:effectLst/>
                <a:latin typeface="Calibri" panose="020F0502020204030204" pitchFamily="34" charset="0"/>
                <a:ea typeface="Meiryo" panose="020B0604030504040204" pitchFamily="34" charset="-128"/>
                <a:cs typeface="Arial" panose="020B0604020202020204" pitchFamily="34" charset="0"/>
              </a:rPr>
              <a:t>includes</a:t>
            </a:r>
            <a:r>
              <a:rPr lang="en-US" sz="1200" dirty="0">
                <a:effectLst/>
                <a:highlight>
                  <a:srgbClr val="FFFF00"/>
                </a:highlight>
                <a:latin typeface="Calibri" panose="020F0502020204030204" pitchFamily="34" charset="0"/>
                <a:ea typeface="Meiryo" panose="020B0604030504040204" pitchFamily="34" charset="-128"/>
                <a:cs typeface="Arial" panose="020B0604020202020204" pitchFamily="34" charset="0"/>
              </a:rPr>
              <a:t> </a:t>
            </a:r>
            <a:r>
              <a:rPr lang="en-US" sz="1200" dirty="0">
                <a:effectLst/>
                <a:latin typeface="Calibri" panose="020F0502020204030204" pitchFamily="34" charset="0"/>
                <a:ea typeface="Meiryo" panose="020B0604030504040204" pitchFamily="34" charset="-128"/>
                <a:cs typeface="Arial" panose="020B0604020202020204" pitchFamily="34" charset="0"/>
              </a:rPr>
              <a:t>a table for reflection and a list of questions for discussion. </a:t>
            </a:r>
          </a:p>
          <a:p>
            <a:pPr>
              <a:lnSpc>
                <a:spcPct val="115000"/>
              </a:lnSpc>
              <a:spcAft>
                <a:spcPts val="800"/>
              </a:spcAft>
            </a:pPr>
            <a:endParaRPr lang="en-US" dirty="0"/>
          </a:p>
          <a:p>
            <a:pPr>
              <a:lnSpc>
                <a:spcPct val="115000"/>
              </a:lnSpc>
              <a:spcAft>
                <a:spcPts val="800"/>
              </a:spcAft>
            </a:pPr>
            <a:r>
              <a:rPr lang="en-US" dirty="0"/>
              <a:t>For more information about Rethinking Patient Safety, please refer to the link on the slide.</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a:t>
            </a:fld>
            <a:endParaRPr lang="en-US"/>
          </a:p>
        </p:txBody>
      </p:sp>
    </p:spTree>
    <p:extLst>
      <p:ext uri="{BB962C8B-B14F-4D97-AF65-F5344CB8AC3E}">
        <p14:creationId xmlns:p14="http://schemas.microsoft.com/office/powerpoint/2010/main" val="3334316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and learning is like weaving together five strands of thread to create strong rope. When we interweave all five dimensions of safety, we create a much safer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Measurement and Monitoring of Safety Framework provides an expanded and shared understanding of “what is safety.”</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62</a:t>
            </a:fld>
            <a:endParaRPr lang="en-US"/>
          </a:p>
        </p:txBody>
      </p:sp>
    </p:spTree>
    <p:extLst>
      <p:ext uri="{BB962C8B-B14F-4D97-AF65-F5344CB8AC3E}">
        <p14:creationId xmlns:p14="http://schemas.microsoft.com/office/powerpoint/2010/main" val="3037973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 brief introduction to Integration and Learning</a:t>
            </a:r>
          </a:p>
          <a:p>
            <a:r>
              <a:rPr lang="en-US" dirty="0"/>
              <a:t>Think and reflect on the question - How do we currently answer the question “Are we responding and improving?” </a:t>
            </a:r>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63</a:t>
            </a:fld>
            <a:endParaRPr lang="en-US"/>
          </a:p>
        </p:txBody>
      </p:sp>
    </p:spTree>
    <p:extLst>
      <p:ext uri="{BB962C8B-B14F-4D97-AF65-F5344CB8AC3E}">
        <p14:creationId xmlns:p14="http://schemas.microsoft.com/office/powerpoint/2010/main" val="1922056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64</a:t>
            </a:fld>
            <a:endParaRPr lang="en-US"/>
          </a:p>
        </p:txBody>
      </p:sp>
    </p:spTree>
    <p:extLst>
      <p:ext uri="{BB962C8B-B14F-4D97-AF65-F5344CB8AC3E}">
        <p14:creationId xmlns:p14="http://schemas.microsoft.com/office/powerpoint/2010/main" val="2391087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65</a:t>
            </a:fld>
            <a:endParaRPr lang="en-US"/>
          </a:p>
        </p:txBody>
      </p:sp>
    </p:spTree>
    <p:extLst>
      <p:ext uri="{BB962C8B-B14F-4D97-AF65-F5344CB8AC3E}">
        <p14:creationId xmlns:p14="http://schemas.microsoft.com/office/powerpoint/2010/main" val="1035885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200" b="1" dirty="0"/>
              <a:t>Background: </a:t>
            </a:r>
            <a:r>
              <a:rPr lang="en-US" sz="1800" dirty="0">
                <a:effectLst/>
                <a:latin typeface="Calibri" panose="020F0502020204030204" pitchFamily="34" charset="0"/>
                <a:ea typeface="Calibri" panose="020F0502020204030204" pitchFamily="34" charset="0"/>
              </a:rPr>
              <a:t>Healthcare organizations often struggle with how to effectively share learning from incident investigations, safety audits, walk-rounds and safety culture surveys. The challenges lie in ensuring that feedback reaches the right teams in a meaningful way and that it is shared more broadly across the organization. Specific challenges include: </a:t>
            </a:r>
            <a:endParaRPr lang="en-CA"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Simply informing staff of the outcome of an audit or investigation and expecting improvement to occur.</a:t>
            </a:r>
            <a:endParaRPr lang="en-CA"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Failing to reach “hard-to-access” groups such as staff who do not access emails or the intranet, staff who work night shifts and staff without a local office).</a:t>
            </a:r>
            <a:endParaRPr lang="en-CA"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Sharing findings without context or engagements strategies, such as storytelling or case vignettes, to make the learning more impactful.</a:t>
            </a:r>
            <a:endParaRPr lang="en-CA"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Limiting feedback to the team involved in an incident without sharing it more broadly across the organization, particularly in areas where similar risks may exist.</a:t>
            </a:r>
            <a:endParaRPr lang="en-CA"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66</a:t>
            </a:fld>
            <a:endParaRPr lang="en-US"/>
          </a:p>
        </p:txBody>
      </p:sp>
    </p:spTree>
    <p:extLst>
      <p:ext uri="{BB962C8B-B14F-4D97-AF65-F5344CB8AC3E}">
        <p14:creationId xmlns:p14="http://schemas.microsoft.com/office/powerpoint/2010/main" val="2950015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67</a:t>
            </a:fld>
            <a:endParaRPr lang="en-US"/>
          </a:p>
        </p:txBody>
      </p:sp>
    </p:spTree>
    <p:extLst>
      <p:ext uri="{BB962C8B-B14F-4D97-AF65-F5344CB8AC3E}">
        <p14:creationId xmlns:p14="http://schemas.microsoft.com/office/powerpoint/2010/main" val="2202929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68</a:t>
            </a:fld>
            <a:endParaRPr lang="en-US"/>
          </a:p>
        </p:txBody>
      </p:sp>
    </p:spTree>
    <p:extLst>
      <p:ext uri="{BB962C8B-B14F-4D97-AF65-F5344CB8AC3E}">
        <p14:creationId xmlns:p14="http://schemas.microsoft.com/office/powerpoint/2010/main" val="4202554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a:rPr>
              <a:t>Background</a:t>
            </a:r>
          </a:p>
          <a:p>
            <a:r>
              <a:rPr lang="en-US" sz="1800" dirty="0">
                <a:effectLst/>
                <a:latin typeface="Calibri" panose="020F0502020204030204" pitchFamily="34" charset="0"/>
                <a:ea typeface="Calibri" panose="020F0502020204030204" pitchFamily="34" charset="0"/>
              </a:rPr>
              <a:t>Healthcare leaders sometimes face an avalanche of patient safety metrics and information – from dashboards and scorecards to board and senior leadership meeting papers. This overload of information, or “integration fog”, can obscure meaningful insights, making it hard for leaders to interpret and act on safety data effectively. </a:t>
            </a:r>
            <a:endParaRPr lang="en-CA"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Meanwhile, healthcare organizations in many cases continue using outdated safety metrics and approaches when more relevant safety data is available. And when color-coded data (e.g. red, amber, green) draw attention only to high-risk (red) areas, leaders may overlook broader safety trends. Cutting through this fog requires a thoughtful approach to selecting, presenting, discussing and integrating safety data.</a:t>
            </a:r>
            <a:r>
              <a:rPr lang="en-CA" sz="1800" dirty="0">
                <a:effectLst/>
                <a:latin typeface="Calibri" panose="020F0502020204030204" pitchFamily="34" charset="0"/>
                <a:ea typeface="Calibri" panose="020F0502020204030204" pitchFamily="34" charset="0"/>
              </a:rPr>
              <a:t>  </a:t>
            </a:r>
          </a:p>
          <a:p>
            <a:r>
              <a:rPr lang="en-CA"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69</a:t>
            </a:fld>
            <a:endParaRPr lang="en-US"/>
          </a:p>
        </p:txBody>
      </p:sp>
    </p:spTree>
    <p:extLst>
      <p:ext uri="{BB962C8B-B14F-4D97-AF65-F5344CB8AC3E}">
        <p14:creationId xmlns:p14="http://schemas.microsoft.com/office/powerpoint/2010/main" val="3793821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70</a:t>
            </a:fld>
            <a:endParaRPr lang="en-US"/>
          </a:p>
        </p:txBody>
      </p:sp>
    </p:spTree>
    <p:extLst>
      <p:ext uri="{BB962C8B-B14F-4D97-AF65-F5344CB8AC3E}">
        <p14:creationId xmlns:p14="http://schemas.microsoft.com/office/powerpoint/2010/main" val="3633508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cap="none" spc="0" normalizeH="0" baseline="0" noProof="0" dirty="0">
              <a:ln>
                <a:noFill/>
              </a:ln>
              <a:effectLst/>
              <a:uLnTx/>
              <a:uFillTx/>
            </a:endParaRPr>
          </a:p>
          <a:p>
            <a:r>
              <a:rPr lang="en-US" dirty="0"/>
              <a:t>Now that you have explored Integration &amp; learning, and have completed the two “Integration &amp; Learning” safety theme clouds: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your notes from the discussion on - How do we </a:t>
            </a:r>
            <a:r>
              <a:rPr lang="en-US" b="1" dirty="0"/>
              <a:t>currently</a:t>
            </a:r>
            <a:r>
              <a:rPr lang="en-US" dirty="0"/>
              <a:t> answer the question “Are we responding and improving?”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Now </a:t>
            </a:r>
            <a:r>
              <a:rPr lang="en-US" dirty="0"/>
              <a:t>think and reflect on the question - </a:t>
            </a:r>
            <a:r>
              <a:rPr kumimoji="0" lang="en-US" sz="1200" b="0" i="0" u="none" strike="noStrike" cap="none" spc="0" normalizeH="0" baseline="0" noProof="0" dirty="0">
                <a:ln>
                  <a:noFill/>
                </a:ln>
                <a:effectLst/>
                <a:uLnTx/>
                <a:uFillTx/>
              </a:rPr>
              <a:t>How can we better answer the question </a:t>
            </a:r>
            <a:r>
              <a:rPr lang="en-US" dirty="0"/>
              <a:t>“Are we responding and improving?” </a:t>
            </a:r>
            <a:endParaRPr lang="en-CA"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71</a:t>
            </a:fld>
            <a:endParaRPr lang="en-US"/>
          </a:p>
        </p:txBody>
      </p:sp>
    </p:spTree>
    <p:extLst>
      <p:ext uri="{BB962C8B-B14F-4D97-AF65-F5344CB8AC3E}">
        <p14:creationId xmlns:p14="http://schemas.microsoft.com/office/powerpoint/2010/main" val="263065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overview of the five safety clouds and 10 safety themes that make up the leaders’ self-reflection and discussion activity.  Each safety cloud and theme will be discussed in greater detail in the following slides.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a:t>
            </a:fld>
            <a:endParaRPr lang="en-US"/>
          </a:p>
        </p:txBody>
      </p:sp>
    </p:spTree>
    <p:extLst>
      <p:ext uri="{BB962C8B-B14F-4D97-AF65-F5344CB8AC3E}">
        <p14:creationId xmlns:p14="http://schemas.microsoft.com/office/powerpoint/2010/main" val="37773485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rPr>
              <a:t>You've now explored each safety cloud and reflected on the key question it asks:</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Past harm – Has care been safe in the past?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Reliability – Are our clinical systems and processes reliable?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Sensitivity to operations – Is care safe today?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Anticipation &amp; preparedness – Will care be safe in the future?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Integration &amp; learning – Are we responding and improving?</a:t>
            </a:r>
          </a:p>
          <a:p>
            <a:r>
              <a:rPr lang="en-CA" sz="1800" dirty="0">
                <a:effectLst/>
                <a:latin typeface="Calibri" panose="020F0502020204030204" pitchFamily="34" charset="0"/>
                <a:ea typeface="Calibri" panose="020F0502020204030204" pitchFamily="34" charset="0"/>
              </a:rPr>
              <a:t>Like the braided rope illustrated on slide 62, these domains work together to create safer care. Each strand strengthens the others. Your reflections and insights can now become catalysts for meaningful change in your organization.</a:t>
            </a:r>
          </a:p>
          <a:p>
            <a:endParaRPr lang="en-CA"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rPr>
              <a:t>We encourage you to </a:t>
            </a:r>
            <a:r>
              <a:rPr lang="en-CA" sz="1800" b="0" kern="0" dirty="0">
                <a:solidFill>
                  <a:srgbClr val="002060"/>
                </a:solidFill>
                <a:effectLst/>
                <a:latin typeface="Calibri" panose="020F0502020204030204" pitchFamily="34" charset="0"/>
                <a:ea typeface="Yu Gothic Light" panose="020B0300000000000000" pitchFamily="34" charset="-128"/>
                <a:cs typeface="Times New Roman" panose="02020603050405020304" pitchFamily="18" charset="0"/>
              </a:rPr>
              <a:t>continue your safety journey towards Rethinking Patient Safety.  Here are some suggestions for doing this: </a:t>
            </a:r>
            <a:endParaRPr lang="en-CA"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schedule regular safety discussions with your leadership team</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revisit specific safety clouds or create new safety clouds as challenges and opportunities emerge</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use this workbook to welcome and guide new leaders in your organization’s safety journey</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share insights from your safety cloud discussions broadly within your organization</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Explore additional safety activities  available to support your organization’s journey toward Rethinking Patient Safety. – the next slide includes some additional resources for you to consider.</a:t>
            </a:r>
          </a:p>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72</a:t>
            </a:fld>
            <a:endParaRPr lang="en-US"/>
          </a:p>
        </p:txBody>
      </p:sp>
    </p:spTree>
    <p:extLst>
      <p:ext uri="{BB962C8B-B14F-4D97-AF65-F5344CB8AC3E}">
        <p14:creationId xmlns:p14="http://schemas.microsoft.com/office/powerpoint/2010/main" val="1240212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73</a:t>
            </a:fld>
            <a:endParaRPr lang="en-US"/>
          </a:p>
        </p:txBody>
      </p:sp>
    </p:spTree>
    <p:extLst>
      <p:ext uri="{BB962C8B-B14F-4D97-AF65-F5344CB8AC3E}">
        <p14:creationId xmlns:p14="http://schemas.microsoft.com/office/powerpoint/2010/main" val="2879016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74</a:t>
            </a:fld>
            <a:endParaRPr lang="en-US"/>
          </a:p>
        </p:txBody>
      </p:sp>
    </p:spTree>
    <p:extLst>
      <p:ext uri="{BB962C8B-B14F-4D97-AF65-F5344CB8AC3E}">
        <p14:creationId xmlns:p14="http://schemas.microsoft.com/office/powerpoint/2010/main" val="208062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5B403-3F0A-03B6-90D9-0C89EF18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4A35D-E20D-12A2-F065-3BAF5E7D9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26AA7-70C8-0F8A-7C7C-C215AFB9AF4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88450AC-B6DB-D16E-3B93-7364B9005DD9}"/>
              </a:ext>
            </a:extLst>
          </p:cNvPr>
          <p:cNvSpPr>
            <a:spLocks noGrp="1"/>
          </p:cNvSpPr>
          <p:nvPr>
            <p:ph type="sldNum" sz="quarter" idx="5"/>
          </p:nvPr>
        </p:nvSpPr>
        <p:spPr/>
        <p:txBody>
          <a:bodyPr/>
          <a:lstStyle/>
          <a:p>
            <a:fld id="{4144B198-1CCF-724B-908F-5F66E990C5BE}" type="slidenum">
              <a:rPr lang="en-US" smtClean="0"/>
              <a:t>8</a:t>
            </a:fld>
            <a:endParaRPr lang="en-US"/>
          </a:p>
        </p:txBody>
      </p:sp>
    </p:spTree>
    <p:extLst>
      <p:ext uri="{BB962C8B-B14F-4D97-AF65-F5344CB8AC3E}">
        <p14:creationId xmlns:p14="http://schemas.microsoft.com/office/powerpoint/2010/main" val="200589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b="1" dirty="0"/>
              <a:t>Past harm:</a:t>
            </a:r>
            <a:r>
              <a:rPr lang="en-CA" altLang="en-US" dirty="0"/>
              <a:t> Has care been safe in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This dimension</a:t>
            </a:r>
            <a:r>
              <a:rPr lang="en-CA" altLang="en-US" baseline="0" dirty="0"/>
              <a:t> underscores that </a:t>
            </a:r>
            <a:r>
              <a:rPr lang="en-CA" altLang="en-US" dirty="0"/>
              <a:t>“</a:t>
            </a:r>
            <a:r>
              <a:rPr lang="en-CA" altLang="en-US" b="1" dirty="0"/>
              <a:t>Measuring harm is not equivalent to measuring safety but is an essential foundation</a:t>
            </a:r>
            <a:r>
              <a:rPr lang="en-CA" altLang="en-US" dirty="0"/>
              <a:t>”. While understanding past harm is crucial, it alone is not enough to drive meaningful improvements to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defRPr/>
            </a:pPr>
            <a:r>
              <a:rPr lang="en-CA" sz="1200" i="0" dirty="0"/>
              <a:t>In this dimension, past harm </a:t>
            </a:r>
            <a:r>
              <a:rPr lang="en-CA" sz="1200" dirty="0"/>
              <a:t>is the measurement of multiple types and aspects of harm</a:t>
            </a:r>
            <a:r>
              <a:rPr lang="en-CA" dirty="0"/>
              <a:t> </a:t>
            </a:r>
            <a:r>
              <a:rPr lang="en-CA" b="1" dirty="0"/>
              <a:t>to help assess whether care has been safe in the past and is becoming safer. </a:t>
            </a:r>
            <a:r>
              <a:rPr lang="en-CA" b="0" dirty="0"/>
              <a:t>For example</a:t>
            </a:r>
            <a:r>
              <a:rPr lang="en-CA" b="1" dirty="0"/>
              <a:t>, </a:t>
            </a:r>
            <a:r>
              <a:rPr lang="en-CA" sz="1200" baseline="0" dirty="0"/>
              <a:t>how long ago did the harm </a:t>
            </a:r>
            <a:r>
              <a:rPr lang="en-CA" dirty="0"/>
              <a:t>occur</a:t>
            </a:r>
            <a:r>
              <a:rPr lang="en-CA" sz="1200" baseline="0" dirty="0"/>
              <a:t>, </a:t>
            </a:r>
            <a:r>
              <a:rPr lang="en-CA" dirty="0"/>
              <a:t>and how</a:t>
            </a:r>
            <a:r>
              <a:rPr lang="en-CA" sz="1200" baseline="0" dirty="0"/>
              <a:t> much harm has there been </a:t>
            </a:r>
            <a:r>
              <a:rPr lang="en-CA" sz="1200" dirty="0"/>
              <a:t>over time?</a:t>
            </a:r>
            <a:endParaRPr lang="en-CA" sz="1200" strike="sngStrike" dirty="0">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9</a:t>
            </a:fld>
            <a:endParaRPr lang="en-US"/>
          </a:p>
        </p:txBody>
      </p:sp>
    </p:spTree>
    <p:extLst>
      <p:ext uri="{BB962C8B-B14F-4D97-AF65-F5344CB8AC3E}">
        <p14:creationId xmlns:p14="http://schemas.microsoft.com/office/powerpoint/2010/main" val="1186000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ACE4-C272-465E-8D5F-E7F167227EDE}"/>
              </a:ext>
            </a:extLst>
          </p:cNvPr>
          <p:cNvSpPr>
            <a:spLocks noGrp="1"/>
          </p:cNvSpPr>
          <p:nvPr>
            <p:ph type="title"/>
          </p:nvPr>
        </p:nvSpPr>
        <p:spPr>
          <a:xfrm>
            <a:off x="831850" y="2486025"/>
            <a:ext cx="8607425" cy="2076450"/>
          </a:xfrm>
        </p:spPr>
        <p:txBody>
          <a:bodyPr anchor="b">
            <a:normAutofit/>
          </a:bodyPr>
          <a:lstStyle>
            <a:lvl1pPr>
              <a:defRPr sz="6000">
                <a:solidFill>
                  <a:schemeClr val="accent1"/>
                </a:solidFill>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8D6EB1E-DA05-4D3D-BEAE-C55037ED33CD}"/>
              </a:ext>
            </a:extLst>
          </p:cNvPr>
          <p:cNvSpPr>
            <a:spLocks noGrp="1"/>
          </p:cNvSpPr>
          <p:nvPr>
            <p:ph type="body" idx="1"/>
          </p:nvPr>
        </p:nvSpPr>
        <p:spPr>
          <a:xfrm>
            <a:off x="831850" y="4705350"/>
            <a:ext cx="8607425" cy="138430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9AD14A34-A252-40C8-87C2-1A383D517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480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MIN backgroun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5B41F-7620-4805-9706-B290E60021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70868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MIN background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43F3C-317A-45A0-8388-4819F8CF7AA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137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MIN Layout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484E1-642A-4BF3-9E06-D68015D80B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68" y="0"/>
            <a:ext cx="12187263" cy="68580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D0AB2B7-A222-44FF-B180-C8F0FD623967}" type="slidenum">
              <a:rPr lang="en-CA" smtClean="0"/>
              <a:pPr/>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53483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MIN Layout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35E4F-D0CA-409F-9865-A87B8BD6D8B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3770" y="1638300"/>
            <a:ext cx="9275861" cy="52197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D0AB2B7-A222-44FF-B180-C8F0FD623967}" type="slidenum">
              <a:rPr lang="en-CA" smtClean="0"/>
              <a:pPr/>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2134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Ex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7555-6837-CD41-8818-17C352AAAA33}"/>
              </a:ext>
            </a:extLst>
          </p:cNvPr>
          <p:cNvSpPr>
            <a:spLocks noGrp="1"/>
          </p:cNvSpPr>
          <p:nvPr>
            <p:ph type="ctrTitle"/>
          </p:nvPr>
        </p:nvSpPr>
        <p:spPr>
          <a:xfrm>
            <a:off x="1149703" y="943430"/>
            <a:ext cx="8336350" cy="1016000"/>
          </a:xfrm>
        </p:spPr>
        <p:txBody>
          <a:bodyPr anchor="t">
            <a:normAutofit/>
          </a:bodyPr>
          <a:lstStyle>
            <a:lvl1pPr algn="l">
              <a:defRPr sz="44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222660E3-CBBE-8144-8335-7BAB5C2919E6}"/>
              </a:ext>
            </a:extLst>
          </p:cNvPr>
          <p:cNvSpPr>
            <a:spLocks noGrp="1"/>
          </p:cNvSpPr>
          <p:nvPr>
            <p:ph type="subTitle" idx="1"/>
          </p:nvPr>
        </p:nvSpPr>
        <p:spPr>
          <a:xfrm>
            <a:off x="1149703" y="2289778"/>
            <a:ext cx="8336350" cy="1655762"/>
          </a:xfrm>
        </p:spPr>
        <p:txBody>
          <a:bodyPr/>
          <a:lstStyle>
            <a:lvl1pPr marL="0" indent="0" algn="l">
              <a:buNone/>
              <a:defRPr sz="2400" kern="20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7A1B6F66-0A57-4574-BFFD-7256E3BF11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9250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251647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flipH="1">
            <a:off x="2" y="907143"/>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93098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eneral Content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836382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C0470-625F-4852-940D-26AB3B36CA7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2" name="Title 1">
            <a:extLst>
              <a:ext uri="{FF2B5EF4-FFF2-40B4-BE49-F238E27FC236}">
                <a16:creationId xmlns:a16="http://schemas.microsoft.com/office/drawing/2014/main" id="{C4A4CBA6-BF61-4E57-86BE-0428622741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6AE42C8-92BE-45FC-AF71-EAA026829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006ADC7-7864-42C5-82CB-DB5CF7EFE1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a:extLst>
              <a:ext uri="{FF2B5EF4-FFF2-40B4-BE49-F238E27FC236}">
                <a16:creationId xmlns:a16="http://schemas.microsoft.com/office/drawing/2014/main" id="{CF07B76B-E54A-4F9E-8BBD-8ABD9955FAF9}"/>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9" name="Picture 8">
            <a:extLst>
              <a:ext uri="{FF2B5EF4-FFF2-40B4-BE49-F238E27FC236}">
                <a16:creationId xmlns:a16="http://schemas.microsoft.com/office/drawing/2014/main" id="{446B4F21-44F8-40B9-B2C6-1190996CE3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80990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6EE724-3247-422E-8B0B-1A0DA62FEA9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2" name="Title 1">
            <a:extLst>
              <a:ext uri="{FF2B5EF4-FFF2-40B4-BE49-F238E27FC236}">
                <a16:creationId xmlns:a16="http://schemas.microsoft.com/office/drawing/2014/main" id="{3439448E-3C0B-4AC5-A49B-B31F037ADE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263171-85C1-4513-8D57-1233A6AD7E56}"/>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80638C-09E8-4325-A9E5-355BCF334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7FB4A45-B488-4240-AF1F-6D8F43AE351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0D646-8067-4F11-A500-BD2D8E7EB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a:extLst>
              <a:ext uri="{FF2B5EF4-FFF2-40B4-BE49-F238E27FC236}">
                <a16:creationId xmlns:a16="http://schemas.microsoft.com/office/drawing/2014/main" id="{1EB194A0-CA30-4472-BCA0-B485A5CEF5F5}"/>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68C45C89-0C55-4868-BF7B-810F1413FD4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61335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CF90C-9FCC-44C2-92AA-7FF35437817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1733922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34507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hasCustomPrompt="1"/>
          </p:nvPr>
        </p:nvSpPr>
        <p:spPr/>
        <p:txBody>
          <a:bodyPr/>
          <a:lstStyle/>
          <a:p>
            <a:r>
              <a:rPr lang="en-US"/>
              <a:t>Re-Imagining Care of Older Adults</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674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871153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46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03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FFD3B1-DCA7-F526-A6F8-81D26EF3B420}"/>
              </a:ext>
            </a:extLst>
          </p:cNvPr>
          <p:cNvSpPr/>
          <p:nvPr userDrawn="1"/>
        </p:nvSpPr>
        <p:spPr>
          <a:xfrm>
            <a:off x="1" y="0"/>
            <a:ext cx="12192000" cy="6858000"/>
          </a:xfrm>
          <a:prstGeom prst="rect">
            <a:avLst/>
          </a:prstGeom>
          <a:solidFill>
            <a:srgbClr val="3F35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29928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FFB6B0-A9F2-4985-A933-8E141F2F43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8680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B9F23-91E7-4B08-9F76-907223C7A0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ED381F9-AE0D-4B04-87DE-4E8ABE68E36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6418549"/>
            <a:ext cx="3899984" cy="255245"/>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tx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spTree>
    <p:extLst>
      <p:ext uri="{BB962C8B-B14F-4D97-AF65-F5344CB8AC3E}">
        <p14:creationId xmlns:p14="http://schemas.microsoft.com/office/powerpoint/2010/main" val="98286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i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9BE27A-EF3C-41AF-B340-54642D879AF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76"/>
            <a:ext cx="12192000" cy="6849448"/>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4908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6DE4D-AD99-6930-B419-89C293B594F2}"/>
              </a:ext>
            </a:extLst>
          </p:cNvPr>
          <p:cNvSpPr/>
          <p:nvPr userDrawn="1"/>
        </p:nvSpPr>
        <p:spPr>
          <a:xfrm>
            <a:off x="1" y="8550"/>
            <a:ext cx="12192000" cy="6849449"/>
          </a:xfrm>
          <a:prstGeom prst="rect">
            <a:avLst/>
          </a:prstGeom>
          <a:solidFill>
            <a:srgbClr val="E11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70932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DMIN backgroun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5677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MIN backgroun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63709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17FBB-DB2F-4FBC-8F32-5E78E96BD6E3}"/>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54D0D6-E8FA-4AF8-8F2D-CD2CD0B05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2DAEFAA8-0645-4E97-9A9B-C8DD260A459C}"/>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D0AB2B7-A222-44FF-B180-C8F0FD623967}" type="slidenum">
              <a:rPr lang="en-CA" smtClean="0"/>
              <a:pPr/>
              <a:t>‹#›</a:t>
            </a:fld>
            <a:endParaRPr lang="en-CA"/>
          </a:p>
        </p:txBody>
      </p:sp>
    </p:spTree>
    <p:extLst>
      <p:ext uri="{BB962C8B-B14F-4D97-AF65-F5344CB8AC3E}">
        <p14:creationId xmlns:p14="http://schemas.microsoft.com/office/powerpoint/2010/main" val="1891145503"/>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730" r:id="rId3"/>
    <p:sldLayoutId id="2147483695" r:id="rId4"/>
    <p:sldLayoutId id="2147483696" r:id="rId5"/>
    <p:sldLayoutId id="2147483697" r:id="rId6"/>
    <p:sldLayoutId id="2147483731" r:id="rId7"/>
    <p:sldLayoutId id="2147483718" r:id="rId8"/>
    <p:sldLayoutId id="2147483719" r:id="rId9"/>
    <p:sldLayoutId id="2147483720" r:id="rId10"/>
    <p:sldLayoutId id="2147483721" r:id="rId11"/>
    <p:sldLayoutId id="2147483723" r:id="rId12"/>
    <p:sldLayoutId id="2147483724" r:id="rId13"/>
    <p:sldLayoutId id="2147483725" r:id="rId14"/>
    <p:sldLayoutId id="2147483684" r:id="rId15"/>
    <p:sldLayoutId id="2147483729" r:id="rId16"/>
    <p:sldLayoutId id="2147483698" r:id="rId17"/>
    <p:sldLayoutId id="2147483686" r:id="rId18"/>
    <p:sldLayoutId id="2147483687" r:id="rId19"/>
    <p:sldLayoutId id="2147483688" r:id="rId20"/>
    <p:sldLayoutId id="2147483727" r:id="rId21"/>
    <p:sldLayoutId id="2147483722" r:id="rId22"/>
    <p:sldLayoutId id="2147483689" r:id="rId23"/>
    <p:sldLayoutId id="2147483726"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4C_7A785FDD.xml"/><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hyperlink" Target="https://www.healthcareexcellence.ca/fr/notre-action/tous-les-programmes/semaine-nationale-de-la-securite-des-patien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8.xml"/><Relationship Id="rId11" Type="http://schemas.openxmlformats.org/officeDocument/2006/relationships/slide" Target="slide23.xml"/><Relationship Id="rId5" Type="http://schemas.openxmlformats.org/officeDocument/2006/relationships/slide" Target="slide7.xml"/><Relationship Id="rId10" Type="http://schemas.openxmlformats.org/officeDocument/2006/relationships/slide" Target="slide22.xml"/><Relationship Id="rId4" Type="http://schemas.openxmlformats.org/officeDocument/2006/relationships/slide" Target="slide6.xml"/><Relationship Id="rId9"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chart" Target="../charts/chart1.xml"/><Relationship Id="rId5" Type="http://schemas.openxmlformats.org/officeDocument/2006/relationships/notesSlide" Target="../notesSlides/notesSlide20.xml"/><Relationship Id="rId4"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24.xml"/><Relationship Id="rId7" Type="http://schemas.openxmlformats.org/officeDocument/2006/relationships/slide" Target="slide34.xml"/><Relationship Id="rId12"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slide" Target="slide31.xml"/><Relationship Id="rId11" Type="http://schemas.openxmlformats.org/officeDocument/2006/relationships/slide" Target="slide44.xml"/><Relationship Id="rId5" Type="http://schemas.openxmlformats.org/officeDocument/2006/relationships/slide" Target="slide28.xml"/><Relationship Id="rId10" Type="http://schemas.openxmlformats.org/officeDocument/2006/relationships/slide" Target="slide41.xml"/><Relationship Id="rId4" Type="http://schemas.openxmlformats.org/officeDocument/2006/relationships/slide" Target="slide26.xml"/><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20F_BA8DF581.xml"/><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72.xml"/><Relationship Id="rId3" Type="http://schemas.openxmlformats.org/officeDocument/2006/relationships/slide" Target="slide48.xml"/><Relationship Id="rId7" Type="http://schemas.openxmlformats.org/officeDocument/2006/relationships/slide" Target="slide59.xml"/><Relationship Id="rId12" Type="http://schemas.openxmlformats.org/officeDocument/2006/relationships/slide" Target="slide7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slide" Target="slide56.xml"/><Relationship Id="rId11" Type="http://schemas.openxmlformats.org/officeDocument/2006/relationships/slide" Target="slide68.xml"/><Relationship Id="rId5" Type="http://schemas.openxmlformats.org/officeDocument/2006/relationships/slide" Target="slide53.xml"/><Relationship Id="rId10" Type="http://schemas.openxmlformats.org/officeDocument/2006/relationships/slide" Target="slide65.xml"/><Relationship Id="rId4" Type="http://schemas.openxmlformats.org/officeDocument/2006/relationships/slide" Target="slide51.xml"/><Relationship Id="rId9" Type="http://schemas.openxmlformats.org/officeDocument/2006/relationships/slide" Target="slide63.xml"/><Relationship Id="rId14" Type="http://schemas.openxmlformats.org/officeDocument/2006/relationships/slide" Target="slide7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119F_D702D3D3.xm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143_EB882C23.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https://www.health.org.uk/publications/the-measurement-and-monitoring-of-safet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1186_4B7B79F4.xml"/><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https://www.healthcareexcellence.ca/media/aivgohxf/repenser-la-se-curite-des-patients.pdf" TargetMode="External"/></Relationships>
</file>

<file path=ppt/slides/_rels/slide60.xml.rels><?xml version="1.0" encoding="UTF-8" standalone="yes"?>
<Relationships xmlns="http://schemas.openxmlformats.org/package/2006/relationships"><Relationship Id="rId3" Type="http://schemas.microsoft.com/office/2018/10/relationships/comments" Target="../comments/modernComment_11A0_DA6A3A01.xml"/><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image" Target="../media/image44.jpe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hyperlink" Target="https://www.healthcareexcellence.ca/fr/ressources/fiches-d-activite/" TargetMode="External"/><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8" Type="http://schemas.openxmlformats.org/officeDocument/2006/relationships/hyperlink" Target="https://www.healthcareexcellence.ca/fr/notre-action/tous-les-programmes/forces-programme-de-formation-pour-cadres-vous-etes-prets-a-nous-rejoindre/" TargetMode="External"/><Relationship Id="rId3" Type="http://schemas.openxmlformats.org/officeDocument/2006/relationships/hyperlink" Target="https://www.healthcareexcellence.ca/fr/notre-action/tous-les-programmes/repenser-la-securite-des-patients/" TargetMode="External"/><Relationship Id="rId7" Type="http://schemas.openxmlformats.org/officeDocument/2006/relationships/hyperlink" Target="https://www.healthcareexcellence.ca/fr/notre-action/tous-les-programmes/principes-fondamentaux-de-la-securite-des-patients/" TargetMode="External"/><Relationship Id="rId2" Type="http://schemas.openxmlformats.org/officeDocument/2006/relationships/notesSlide" Target="../notesSlides/notesSlide71.xml"/><Relationship Id="rId1" Type="http://schemas.openxmlformats.org/officeDocument/2006/relationships/slideLayout" Target="../slideLayouts/slideLayout15.xml"/><Relationship Id="rId6" Type="http://schemas.openxmlformats.org/officeDocument/2006/relationships/hyperlink" Target="https://www.healthcareexcellence.ca/fr/notre-action/tous-les-programmes/gouvernance-efficace-pour-assurer-la-qualite-des-soins-et-la-securite-des-patients/" TargetMode="External"/><Relationship Id="rId5" Type="http://schemas.openxmlformats.org/officeDocument/2006/relationships/hyperlink" Target="https://www.healthcareexcellence.ca/media/e5xdublq/20220526_howsafeisyourcare_final_fr.pdf" TargetMode="External"/><Relationship Id="rId4" Type="http://schemas.openxmlformats.org/officeDocument/2006/relationships/hyperlink" Target="https://www.health.org.uk/publications/the-measurement-and-monitoring-of-safety"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11_F2911D26.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9429E-B194-A5BF-8C76-78F40C52228C}"/>
              </a:ext>
            </a:extLst>
          </p:cNvPr>
          <p:cNvSpPr>
            <a:spLocks noGrp="1"/>
          </p:cNvSpPr>
          <p:nvPr>
            <p:ph type="title"/>
          </p:nvPr>
        </p:nvSpPr>
        <p:spPr>
          <a:xfrm>
            <a:off x="900070" y="2621280"/>
            <a:ext cx="8856994" cy="3818890"/>
          </a:xfrm>
        </p:spPr>
        <p:txBody>
          <a:bodyPr>
            <a:normAutofit fontScale="90000"/>
          </a:bodyPr>
          <a:lstStyle/>
          <a:p>
            <a:pPr algn="l" rtl="0"/>
            <a:r>
              <a:rPr lang="fr-ca" sz="4800" b="1" i="0" u="none" baseline="0" dirty="0">
                <a:latin typeface="Arial"/>
                <a:ea typeface="Arial"/>
                <a:cs typeface="Arial"/>
              </a:rPr>
              <a:t>Repenser la sécurité </a:t>
            </a:r>
            <a:br>
              <a:rPr lang="fr-CA" sz="4800" b="1" i="0" u="none" baseline="0" dirty="0">
                <a:latin typeface="Arial"/>
                <a:ea typeface="Arial"/>
                <a:cs typeface="Arial"/>
              </a:rPr>
            </a:br>
            <a:r>
              <a:rPr lang="fr-ca" sz="4800" b="1" i="0" u="none" baseline="0" dirty="0">
                <a:latin typeface="Arial"/>
                <a:ea typeface="Arial"/>
                <a:cs typeface="Arial"/>
              </a:rPr>
              <a:t>des patients </a:t>
            </a:r>
            <a:br>
              <a:rPr lang="fr-ca" sz="4800" b="1" i="0" u="none" baseline="0" dirty="0">
                <a:latin typeface="Arial"/>
                <a:ea typeface="Arial"/>
                <a:cs typeface="Arial"/>
              </a:rPr>
            </a:br>
            <a:r>
              <a:rPr lang="fr-ca" sz="4000" b="1" i="0" u="none" baseline="0" dirty="0">
                <a:solidFill>
                  <a:schemeClr val="accent5"/>
                </a:solidFill>
                <a:latin typeface="Arial"/>
                <a:ea typeface="Arial"/>
                <a:cs typeface="Arial"/>
              </a:rPr>
              <a:t>Les nuages de sécurité et </a:t>
            </a:r>
            <a:br>
              <a:rPr lang="fr-CA" sz="4000" b="1" i="0" u="none" baseline="0" dirty="0">
                <a:solidFill>
                  <a:schemeClr val="accent5"/>
                </a:solidFill>
                <a:latin typeface="Arial"/>
                <a:ea typeface="Arial"/>
                <a:cs typeface="Arial"/>
              </a:rPr>
            </a:br>
            <a:r>
              <a:rPr lang="fr-ca" sz="4000" b="1" i="0" u="none" baseline="0" dirty="0">
                <a:solidFill>
                  <a:schemeClr val="accent5"/>
                </a:solidFill>
                <a:latin typeface="Arial"/>
                <a:ea typeface="Arial"/>
                <a:cs typeface="Arial"/>
              </a:rPr>
              <a:t>le cadre de mesure et de </a:t>
            </a:r>
            <a:br>
              <a:rPr lang="fr-CA" sz="4000" b="1" i="0" u="none" baseline="0" dirty="0">
                <a:solidFill>
                  <a:schemeClr val="accent5"/>
                </a:solidFill>
                <a:latin typeface="Arial"/>
                <a:ea typeface="Arial"/>
                <a:cs typeface="Arial"/>
              </a:rPr>
            </a:br>
            <a:r>
              <a:rPr lang="fr-ca" sz="4000" b="1" i="0" u="none" baseline="0" dirty="0">
                <a:solidFill>
                  <a:schemeClr val="accent5"/>
                </a:solidFill>
                <a:latin typeface="Arial"/>
                <a:ea typeface="Arial"/>
                <a:cs typeface="Arial"/>
              </a:rPr>
              <a:t>surveillance de la sécurité : </a:t>
            </a:r>
            <a:br>
              <a:rPr lang="fr-ca" sz="4000" dirty="0">
                <a:solidFill>
                  <a:schemeClr val="accent5"/>
                </a:solidFill>
                <a:latin typeface="Arial"/>
                <a:cs typeface="Arial"/>
              </a:rPr>
            </a:br>
            <a:r>
              <a:rPr lang="fr-ca" sz="4000" b="1" i="0" u="none" baseline="0" dirty="0">
                <a:solidFill>
                  <a:schemeClr val="accent5"/>
                </a:solidFill>
                <a:latin typeface="Arial"/>
                <a:ea typeface="Arial"/>
                <a:cs typeface="Arial"/>
              </a:rPr>
              <a:t>Activité d’autoréflexion et de discussion pour les leaders</a:t>
            </a:r>
            <a:br>
              <a:rPr lang="fr-ca" sz="4000" dirty="0">
                <a:solidFill>
                  <a:schemeClr val="accent5"/>
                </a:solidFill>
                <a:latin typeface="Arial"/>
                <a:cs typeface="Arial"/>
              </a:rPr>
            </a:br>
            <a:endParaRPr lang="fr-ca" sz="4000" dirty="0">
              <a:solidFill>
                <a:schemeClr val="accent5"/>
              </a:solidFill>
              <a:latin typeface="Arial"/>
              <a:cs typeface="Arial"/>
            </a:endParaRPr>
          </a:p>
        </p:txBody>
      </p:sp>
    </p:spTree>
    <p:extLst>
      <p:ext uri="{BB962C8B-B14F-4D97-AF65-F5344CB8AC3E}">
        <p14:creationId xmlns:p14="http://schemas.microsoft.com/office/powerpoint/2010/main" val="33618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A76C19-E6EB-519C-F74E-49136051BF4A}"/>
              </a:ext>
            </a:extLst>
          </p:cNvPr>
          <p:cNvSpPr>
            <a:spLocks noGrp="1"/>
          </p:cNvSpPr>
          <p:nvPr>
            <p:ph type="title" idx="4294967295"/>
          </p:nvPr>
        </p:nvSpPr>
        <p:spPr>
          <a:xfrm>
            <a:off x="838199" y="-1547059"/>
            <a:ext cx="10515600" cy="1325563"/>
          </a:xfrm>
        </p:spPr>
        <p:txBody>
          <a:bodyPr/>
          <a:lstStyle/>
          <a:p>
            <a:pPr algn="l" rtl="0"/>
            <a:r>
              <a:rPr lang="fr-ca" b="1" i="0" u="none" baseline="0"/>
              <a:t>Approfondissons ensemble notre compréhension des préjudices</a:t>
            </a:r>
          </a:p>
        </p:txBody>
      </p:sp>
      <p:pic>
        <p:nvPicPr>
          <p:cNvPr id="4" name="Picture 3" descr="Un visuel de l'infographie “Approfondissons ensemble notre compréhension des préjudices”">
            <a:extLst>
              <a:ext uri="{FF2B5EF4-FFF2-40B4-BE49-F238E27FC236}">
                <a16:creationId xmlns:a16="http://schemas.microsoft.com/office/drawing/2014/main" id="{AFDFA270-4CE3-B26C-C8B6-3518321C0C80}"/>
              </a:ext>
            </a:extLst>
          </p:cNvPr>
          <p:cNvPicPr>
            <a:picLocks noChangeAspect="1"/>
          </p:cNvPicPr>
          <p:nvPr/>
        </p:nvPicPr>
        <p:blipFill>
          <a:blip r:embed="rId3"/>
          <a:stretch>
            <a:fillRect/>
          </a:stretch>
        </p:blipFill>
        <p:spPr>
          <a:xfrm>
            <a:off x="443012" y="0"/>
            <a:ext cx="11305975" cy="6858000"/>
          </a:xfrm>
          <a:prstGeom prst="rect">
            <a:avLst/>
          </a:prstGeom>
        </p:spPr>
      </p:pic>
    </p:spTree>
    <p:extLst>
      <p:ext uri="{BB962C8B-B14F-4D97-AF65-F5344CB8AC3E}">
        <p14:creationId xmlns:p14="http://schemas.microsoft.com/office/powerpoint/2010/main" val="351881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0D9489-EB0D-B052-A52B-8CE02AFF1F6B}"/>
              </a:ext>
              <a:ext uri="{C183D7F6-B498-43B3-948B-1728B52AA6E4}">
                <adec:decorative xmlns:adec="http://schemas.microsoft.com/office/drawing/2017/decorative" val="1"/>
              </a:ext>
            </a:extLst>
          </p:cNvPr>
          <p:cNvSpPr/>
          <p:nvPr/>
        </p:nvSpPr>
        <p:spPr>
          <a:xfrm>
            <a:off x="4309126" y="5631515"/>
            <a:ext cx="2994351" cy="619233"/>
          </a:xfrm>
          <a:prstGeom prst="rect">
            <a:avLst/>
          </a:prstGeom>
          <a:solidFill>
            <a:srgbClr val="EB1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 name="Slide Number Placeholder 1">
            <a:extLst>
              <a:ext uri="{FF2B5EF4-FFF2-40B4-BE49-F238E27FC236}">
                <a16:creationId xmlns:a16="http://schemas.microsoft.com/office/drawing/2014/main" id="{5598CB9E-6584-8C1E-51C1-A8FBF88665BE}"/>
              </a:ext>
            </a:extLst>
          </p:cNvPr>
          <p:cNvSpPr>
            <a:spLocks noGrp="1"/>
          </p:cNvSpPr>
          <p:nvPr>
            <p:ph type="sldNum" sz="quarter" idx="12"/>
          </p:nvPr>
        </p:nvSpPr>
        <p:spPr/>
        <p:txBody>
          <a:bodyPr/>
          <a:lstStyle/>
          <a:p>
            <a:pPr algn="r" rtl="0"/>
            <a:fld id="{7D0AB2B7-A222-44FF-B180-C8F0FD623967}" type="slidenum">
              <a:rPr/>
              <a:pPr/>
              <a:t>11</a:t>
            </a:fld>
            <a:endParaRPr lang="fr-ca"/>
          </a:p>
        </p:txBody>
      </p:sp>
      <p:sp>
        <p:nvSpPr>
          <p:cNvPr id="6" name="TextBox 5">
            <a:extLst>
              <a:ext uri="{FF2B5EF4-FFF2-40B4-BE49-F238E27FC236}">
                <a16:creationId xmlns:a16="http://schemas.microsoft.com/office/drawing/2014/main" id="{F64D964A-8A83-2826-B773-CFCCA432AA8B}"/>
              </a:ext>
            </a:extLst>
          </p:cNvPr>
          <p:cNvSpPr txBox="1"/>
          <p:nvPr/>
        </p:nvSpPr>
        <p:spPr>
          <a:xfrm>
            <a:off x="4337698" y="5752001"/>
            <a:ext cx="2937206" cy="738664"/>
          </a:xfrm>
          <a:prstGeom prst="rect">
            <a:avLst/>
          </a:prstGeom>
          <a:noFill/>
        </p:spPr>
        <p:txBody>
          <a:bodyPr wrap="square" rtlCol="0">
            <a:spAutoFit/>
          </a:bodyPr>
          <a:lstStyle/>
          <a:p>
            <a:pPr algn="ctr" rtl="0"/>
            <a:r>
              <a:rPr lang="fr-ca" b="0" i="0" u="sng" baseline="0" dirty="0">
                <a:solidFill>
                  <a:schemeClr val="bg1"/>
                </a:solidFill>
                <a:hlinkClick r:id="rId4">
                  <a:extLst>
                    <a:ext uri="{A12FA001-AC4F-418D-AE19-62706E023703}">
                      <ahyp:hlinkClr xmlns:ahyp="http://schemas.microsoft.com/office/drawing/2018/hyperlinkcolor" val="tx"/>
                    </a:ext>
                  </a:extLst>
                </a:hlinkClick>
              </a:rPr>
              <a:t>RedefinirLePrejudice.ca</a:t>
            </a:r>
            <a:endParaRPr lang="fr-ca" u="sng" dirty="0">
              <a:solidFill>
                <a:schemeClr val="bg1"/>
              </a:solidFill>
            </a:endParaRPr>
          </a:p>
          <a:p>
            <a:pPr algn="ctr" rtl="0"/>
            <a:endParaRPr lang="fr-ca" sz="2400" dirty="0">
              <a:solidFill>
                <a:schemeClr val="bg1"/>
              </a:solidFill>
            </a:endParaRPr>
          </a:p>
        </p:txBody>
      </p:sp>
      <p:pic>
        <p:nvPicPr>
          <p:cNvPr id="3" name="Picture 2">
            <a:extLst>
              <a:ext uri="{FF2B5EF4-FFF2-40B4-BE49-F238E27FC236}">
                <a16:creationId xmlns:a16="http://schemas.microsoft.com/office/drawing/2014/main" id="{EC2EA208-9B99-8E71-6F61-9A6DA0F5AA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0147" y="1271180"/>
            <a:ext cx="7148976" cy="4281797"/>
          </a:xfrm>
          <a:prstGeom prst="rect">
            <a:avLst/>
          </a:prstGeom>
        </p:spPr>
      </p:pic>
      <p:pic>
        <p:nvPicPr>
          <p:cNvPr id="4" name="Image 15" descr="Illustration représentant un ordinateur portable sur lequel est affichée l’infographie intitulée « Approfondissons ensemble notre compréhension des préjudices ».">
            <a:extLst>
              <a:ext uri="{FF2B5EF4-FFF2-40B4-BE49-F238E27FC236}">
                <a16:creationId xmlns:a16="http://schemas.microsoft.com/office/drawing/2014/main" id="{269C0F50-EC27-0A98-4FE4-BF0FBA47262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159925" y="1509620"/>
            <a:ext cx="5560493" cy="3413846"/>
          </a:xfrm>
          <a:prstGeom prst="rect">
            <a:avLst/>
          </a:prstGeom>
        </p:spPr>
      </p:pic>
      <p:sp>
        <p:nvSpPr>
          <p:cNvPr id="5" name="Title 1">
            <a:extLst>
              <a:ext uri="{FF2B5EF4-FFF2-40B4-BE49-F238E27FC236}">
                <a16:creationId xmlns:a16="http://schemas.microsoft.com/office/drawing/2014/main" id="{91841FA8-0BB7-E5C1-84B5-62243D9B1F3E}"/>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a:ln>
                  <a:noFill/>
                </a:ln>
                <a:solidFill>
                  <a:schemeClr val="accent1"/>
                </a:solidFill>
                <a:effectLst/>
                <a:uLnTx/>
                <a:uFillTx/>
                <a:latin typeface="Arial" panose="020B0604020202020204" pitchFamily="34" charset="0"/>
                <a:ea typeface="+mj-lt"/>
                <a:cs typeface="+mj-lt"/>
              </a:rPr>
              <a:t>Infographie numérique</a:t>
            </a:r>
            <a:endParaRPr kumimoji="0" lang="fr-ca" sz="4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9" name="Image 15" descr="Un visuel de la version digitale de “Approfondissons ensemble notre compréhension des préjudices” visionné sur un ordinateur portable">
            <a:extLst>
              <a:ext uri="{FF2B5EF4-FFF2-40B4-BE49-F238E27FC236}">
                <a16:creationId xmlns:a16="http://schemas.microsoft.com/office/drawing/2014/main" id="{A5CE87EB-8335-2E68-2493-C6B8BE4E6234}"/>
              </a:ext>
            </a:extLst>
          </p:cNvPr>
          <p:cNvPicPr>
            <a:picLocks noChangeAspect="1"/>
          </p:cNvPicPr>
          <p:nvPr/>
        </p:nvPicPr>
        <p:blipFill>
          <a:blip r:embed="rId7"/>
          <a:stretch/>
        </p:blipFill>
        <p:spPr>
          <a:xfrm>
            <a:off x="3171499" y="1532277"/>
            <a:ext cx="5560493" cy="3406428"/>
          </a:xfrm>
          <a:prstGeom prst="rect">
            <a:avLst/>
          </a:prstGeom>
        </p:spPr>
      </p:pic>
    </p:spTree>
    <p:extLst>
      <p:ext uri="{BB962C8B-B14F-4D97-AF65-F5344CB8AC3E}">
        <p14:creationId xmlns:p14="http://schemas.microsoft.com/office/powerpoint/2010/main" val="20547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pPr algn="r" rtl="0"/>
            <a:fld id="{7D0AB2B7-A222-44FF-B180-C8F0FD623967}" type="slidenum">
              <a:rPr/>
              <a:t>12</a:t>
            </a:fld>
            <a:endParaRPr lang="fr-ca"/>
          </a:p>
        </p:txBody>
      </p:sp>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Comment </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répondons-nous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aujourd’hui </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à la question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Les soins étaient-ils sécuritaires dans </a:t>
            </a: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le passé?</a:t>
            </a:r>
            <a:r>
              <a:rPr kumimoji="0" lang="fr-ca" sz="4400" b="0"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 »</a:t>
            </a:r>
          </a:p>
        </p:txBody>
      </p:sp>
      <p:grpSp>
        <p:nvGrpSpPr>
          <p:cNvPr id="3" name="Group 2">
            <a:extLst>
              <a:ext uri="{FF2B5EF4-FFF2-40B4-BE49-F238E27FC236}">
                <a16:creationId xmlns:a16="http://schemas.microsoft.com/office/drawing/2014/main" id="{978BA6DD-3721-6C71-7F1A-F7FBF22364D3}"/>
              </a:ext>
            </a:extLst>
          </p:cNvPr>
          <p:cNvGrpSpPr/>
          <p:nvPr/>
        </p:nvGrpSpPr>
        <p:grpSpPr>
          <a:xfrm>
            <a:off x="9887949" y="4186395"/>
            <a:ext cx="1959587" cy="2177043"/>
            <a:chOff x="9887949" y="4186395"/>
            <a:chExt cx="1959587" cy="2177043"/>
          </a:xfrm>
        </p:grpSpPr>
        <p:pic>
          <p:nvPicPr>
            <p:cNvPr id="5" name="Picture 4">
              <a:extLst>
                <a:ext uri="{FF2B5EF4-FFF2-40B4-BE49-F238E27FC236}">
                  <a16:creationId xmlns:a16="http://schemas.microsoft.com/office/drawing/2014/main" id="{2C2E8E9B-C97A-A20D-2B61-EBDE6FD5CFE8}"/>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7" name="Picture 6">
              <a:extLst>
                <a:ext uri="{FF2B5EF4-FFF2-40B4-BE49-F238E27FC236}">
                  <a16:creationId xmlns:a16="http://schemas.microsoft.com/office/drawing/2014/main" id="{33B9E132-4441-2A1F-7919-CCA16D727FC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10616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pPr algn="r" rtl="0"/>
            <a:fld id="{7D0AB2B7-A222-44FF-B180-C8F0FD623967}" type="slidenum">
              <a:rPr/>
              <a:t>13</a:t>
            </a:fld>
            <a:endParaRPr lang="fr-ca"/>
          </a:p>
        </p:txBody>
      </p:sp>
      <p:pic>
        <p:nvPicPr>
          <p:cNvPr id="3" name="Picture 2">
            <a:extLst>
              <a:ext uri="{FF2B5EF4-FFF2-40B4-BE49-F238E27FC236}">
                <a16:creationId xmlns:a16="http://schemas.microsoft.com/office/drawing/2014/main" id="{4345359D-9513-AA65-8BE2-0A950DF4EA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798" y="1385367"/>
            <a:ext cx="5808096" cy="2735697"/>
          </a:xfrm>
          <a:prstGeom prst="rect">
            <a:avLst/>
          </a:prstGeom>
        </p:spPr>
      </p:pic>
      <p:sp>
        <p:nvSpPr>
          <p:cNvPr id="4" name="TextBox 3">
            <a:extLst>
              <a:ext uri="{FF2B5EF4-FFF2-40B4-BE49-F238E27FC236}">
                <a16:creationId xmlns:a16="http://schemas.microsoft.com/office/drawing/2014/main" id="{C04146D9-E7F7-620F-A780-DBB3CF1BB369}"/>
              </a:ext>
            </a:extLst>
          </p:cNvPr>
          <p:cNvSpPr txBox="1"/>
          <p:nvPr/>
        </p:nvSpPr>
        <p:spPr>
          <a:xfrm>
            <a:off x="1128145" y="2674010"/>
            <a:ext cx="4911554" cy="1600438"/>
          </a:xfrm>
          <a:prstGeom prst="rect">
            <a:avLst/>
          </a:prstGeom>
          <a:noFill/>
        </p:spPr>
        <p:txBody>
          <a:bodyPr wrap="square" rtlCol="0">
            <a:spAutoFit/>
          </a:bodyPr>
          <a:lstStyle/>
          <a:p>
            <a:pPr marL="342900" indent="-342900" algn="l" rtl="0">
              <a:buAutoNum type="arabicPeriod"/>
            </a:pPr>
            <a:r>
              <a:rPr lang="fr-ca" sz="1600" b="0" i="0" u="none" spc="-15" baseline="0" dirty="0"/>
              <a:t>Mesurer et surveiller les iniquités et les préjudices passés en matière de soins de santé</a:t>
            </a:r>
            <a:endParaRPr lang="fr-ca" sz="1600" dirty="0"/>
          </a:p>
          <a:p>
            <a:pPr marL="342900" indent="-342900" algn="l" rtl="0">
              <a:buAutoNum type="arabicPeriod"/>
            </a:pPr>
            <a:r>
              <a:rPr kumimoji="0" lang="fr-ca" sz="1600" b="0" i="0" u="none" strike="noStrike" cap="none" spc="0" normalizeH="0" baseline="0" dirty="0">
                <a:ln>
                  <a:noFill/>
                </a:ln>
                <a:effectLst/>
                <a:uLnTx/>
                <a:uFillTx/>
              </a:rPr>
              <a:t>Recommandations fortes « axées sur le système » ou recommandations faibles </a:t>
            </a:r>
            <a:br>
              <a:rPr kumimoji="0" lang="fr-CA" sz="1600" b="0" i="0" u="none" strike="noStrike" cap="none" spc="0" normalizeH="0" baseline="0" dirty="0">
                <a:ln>
                  <a:noFill/>
                </a:ln>
                <a:effectLst/>
                <a:uLnTx/>
                <a:uFillTx/>
              </a:rPr>
            </a:br>
            <a:r>
              <a:rPr kumimoji="0" lang="fr-ca" sz="1600" b="0" i="0" u="none" strike="noStrike" cap="none" spc="0" normalizeH="0" baseline="0" dirty="0">
                <a:ln>
                  <a:noFill/>
                </a:ln>
                <a:effectLst/>
                <a:uLnTx/>
                <a:uFillTx/>
              </a:rPr>
              <a:t>« axées sur la personne »</a:t>
            </a:r>
            <a:endParaRPr lang="fr-ca" sz="1600" dirty="0"/>
          </a:p>
          <a:p>
            <a:endParaRPr lang="fr-ca" dirty="0"/>
          </a:p>
        </p:txBody>
      </p:sp>
      <p:sp>
        <p:nvSpPr>
          <p:cNvPr id="5" name="Title 4">
            <a:extLst>
              <a:ext uri="{FF2B5EF4-FFF2-40B4-BE49-F238E27FC236}">
                <a16:creationId xmlns:a16="http://schemas.microsoft.com/office/drawing/2014/main" id="{30AFDE91-C4C5-505F-4F91-13B22F3E2E12}"/>
              </a:ext>
            </a:extLst>
          </p:cNvPr>
          <p:cNvSpPr txBox="1">
            <a:spLocks noGrp="1"/>
          </p:cNvSpPr>
          <p:nvPr>
            <p:ph type="title" idx="4294967295"/>
          </p:nvPr>
        </p:nvSpPr>
        <p:spPr>
          <a:xfrm>
            <a:off x="2007329" y="2125175"/>
            <a:ext cx="3203300"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dirty="0">
                <a:ln>
                  <a:noFill/>
                </a:ln>
                <a:solidFill>
                  <a:schemeClr val="tx1"/>
                </a:solidFill>
                <a:effectLst/>
                <a:uLnTx/>
                <a:uFillTx/>
                <a:latin typeface="+mn-lt"/>
                <a:ea typeface="+mn-ea"/>
                <a:cs typeface="+mn-cs"/>
              </a:rPr>
              <a:t>Préjudices passés</a:t>
            </a:r>
          </a:p>
        </p:txBody>
      </p:sp>
      <p:pic>
        <p:nvPicPr>
          <p:cNvPr id="6" name="Picture 5">
            <a:extLst>
              <a:ext uri="{FF2B5EF4-FFF2-40B4-BE49-F238E27FC236}">
                <a16:creationId xmlns:a16="http://schemas.microsoft.com/office/drawing/2014/main" id="{43C3E11F-E1EC-8132-E33E-CDCAF02E3994}"/>
              </a:ext>
            </a:extLst>
          </p:cNvPr>
          <p:cNvPicPr>
            <a:picLocks noChangeAspect="1"/>
          </p:cNvPicPr>
          <p:nvPr/>
        </p:nvPicPr>
        <p:blipFill>
          <a:blip r:embed="rId4"/>
          <a:srcRect/>
          <a:stretch/>
        </p:blipFill>
        <p:spPr>
          <a:xfrm>
            <a:off x="7230563" y="1547079"/>
            <a:ext cx="3953105" cy="3273272"/>
          </a:xfrm>
          <a:prstGeom prst="rect">
            <a:avLst/>
          </a:prstGeom>
        </p:spPr>
      </p:pic>
    </p:spTree>
    <p:extLst>
      <p:ext uri="{BB962C8B-B14F-4D97-AF65-F5344CB8AC3E}">
        <p14:creationId xmlns:p14="http://schemas.microsoft.com/office/powerpoint/2010/main" val="44837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14</a:t>
            </a:fld>
            <a:endParaRPr lang="fr-ca"/>
          </a:p>
        </p:txBody>
      </p:sp>
      <p:sp>
        <p:nvSpPr>
          <p:cNvPr id="5" name="Rectangle: Rounded Corners 18">
            <a:extLst>
              <a:ext uri="{FF2B5EF4-FFF2-40B4-BE49-F238E27FC236}">
                <a16:creationId xmlns:a16="http://schemas.microsoft.com/office/drawing/2014/main" id="{26E076F2-A842-6F59-F0CF-06269C591E2E}"/>
              </a:ext>
              <a:ext uri="{C183D7F6-B498-43B3-948B-1728B52AA6E4}">
                <adec:decorative xmlns:adec="http://schemas.microsoft.com/office/drawing/2017/decorative" val="1"/>
              </a:ext>
            </a:extLst>
          </p:cNvPr>
          <p:cNvSpPr/>
          <p:nvPr/>
        </p:nvSpPr>
        <p:spPr>
          <a:xfrm>
            <a:off x="505211" y="2615958"/>
            <a:ext cx="6033376" cy="265750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F37B796A-BF98-EAA8-EEBD-18FD51AF509F}"/>
              </a:ext>
            </a:extLst>
          </p:cNvPr>
          <p:cNvSpPr txBox="1">
            <a:spLocks/>
          </p:cNvSpPr>
          <p:nvPr/>
        </p:nvSpPr>
        <p:spPr>
          <a:xfrm>
            <a:off x="838200" y="2837294"/>
            <a:ext cx="6176375"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2500" b="1" i="0" u="none" baseline="0" dirty="0">
                <a:solidFill>
                  <a:schemeClr val="tx1"/>
                </a:solidFill>
              </a:rPr>
              <a:t>Question de réflexion</a:t>
            </a:r>
            <a:endParaRPr lang="fr-ca" sz="2500" spc="-15" dirty="0">
              <a:solidFill>
                <a:schemeClr val="tx1"/>
              </a:solidFill>
              <a:effectLst/>
              <a:ea typeface="Arial" panose="020B0604020202020204" pitchFamily="34" charset="0"/>
            </a:endParaRPr>
          </a:p>
          <a:p>
            <a:pPr marL="0" marR="504190" indent="0" algn="l" rtl="0">
              <a:buNone/>
            </a:pPr>
            <a:r>
              <a:rPr lang="fr-ca" sz="1800" b="0" i="0" u="none" baseline="0" dirty="0">
                <a:solidFill>
                  <a:schemeClr val="tx1"/>
                </a:solidFill>
              </a:rPr>
              <a:t>Comment pourrions-nous accroître notre compréhension des préjudices passés afin de savoir si les patientes, les patients et les communautés confrontés à des </a:t>
            </a:r>
            <a:r>
              <a:rPr lang="fr-ca" sz="1800" b="0" i="0" u="none" baseline="0" dirty="0">
                <a:solidFill>
                  <a:schemeClr val="tx1"/>
                </a:solidFill>
                <a:effectLst/>
              </a:rPr>
              <a:t>inégalités sociales et systémiques</a:t>
            </a:r>
            <a:r>
              <a:rPr lang="fr-ca" sz="1800" b="0" i="0" u="none" baseline="0" dirty="0">
                <a:solidFill>
                  <a:schemeClr val="tx1"/>
                </a:solidFill>
              </a:rPr>
              <a:t> sont plus susceptibles de subir des préjudices découlant d’incidents liés à la sécurité?</a:t>
            </a:r>
          </a:p>
        </p:txBody>
      </p:sp>
      <p:sp>
        <p:nvSpPr>
          <p:cNvPr id="2" name="Title 1">
            <a:extLst>
              <a:ext uri="{FF2B5EF4-FFF2-40B4-BE49-F238E27FC236}">
                <a16:creationId xmlns:a16="http://schemas.microsoft.com/office/drawing/2014/main" id="{26424222-E5F4-BAF0-D63D-303A5CBB10DE}"/>
              </a:ext>
            </a:extLst>
          </p:cNvPr>
          <p:cNvSpPr>
            <a:spLocks noGrp="1"/>
          </p:cNvSpPr>
          <p:nvPr>
            <p:ph type="title"/>
          </p:nvPr>
        </p:nvSpPr>
        <p:spPr>
          <a:xfrm>
            <a:off x="838200" y="704224"/>
            <a:ext cx="8668657" cy="1690633"/>
          </a:xfrm>
        </p:spPr>
        <p:txBody>
          <a:bodyPr anchor="ctr">
            <a:normAutofit fontScale="90000"/>
          </a:bodyPr>
          <a:lstStyle/>
          <a:p>
            <a:pPr algn="l" rtl="0"/>
            <a:r>
              <a:rPr lang="fr-ca" sz="4000" b="1" i="0" u="none" spc="-15" baseline="0" dirty="0">
                <a:solidFill>
                  <a:srgbClr val="3E348F"/>
                </a:solidFill>
                <a:latin typeface="Arial Black" panose="020B0604020202020204" pitchFamily="34" charset="0"/>
                <a:ea typeface="Arial Black" panose="020B0604020202020204" pitchFamily="34" charset="0"/>
                <a:cs typeface="Arial Black" panose="020B0604020202020204" pitchFamily="34" charset="0"/>
              </a:rPr>
              <a:t>Thème 1 du nuage de sécurité : </a:t>
            </a:r>
            <a:br>
              <a:rPr lang="fr-ca" sz="4000" spc="-15" dirty="0">
                <a:solidFill>
                  <a:srgbClr val="3E348F"/>
                </a:solidFill>
                <a:latin typeface="Arial Black" panose="020B0604020202020204" pitchFamily="34" charset="0"/>
                <a:cs typeface="Arial Black" panose="020B0604020202020204" pitchFamily="34" charset="0"/>
              </a:rPr>
            </a:br>
            <a:r>
              <a:rPr lang="fr-ca" sz="4000" b="1" i="0" u="none" spc="-15" baseline="0" dirty="0">
                <a:solidFill>
                  <a:srgbClr val="3E348F"/>
                </a:solidFill>
              </a:rPr>
              <a:t>Mesurer et surveiller les iniquités et les préjudices passés en matière de soins de santé</a:t>
            </a:r>
            <a:br>
              <a:rPr lang="fr-ca" sz="4000" b="1" spc="-15" dirty="0">
                <a:solidFill>
                  <a:srgbClr val="3E348F"/>
                </a:solidFill>
              </a:rPr>
            </a:br>
            <a:endParaRPr lang="fr-ca" sz="4000" dirty="0">
              <a:solidFill>
                <a:srgbClr val="3E348F"/>
              </a:solidFill>
            </a:endParaRPr>
          </a:p>
        </p:txBody>
      </p:sp>
      <p:grpSp>
        <p:nvGrpSpPr>
          <p:cNvPr id="10" name="Group 9">
            <a:extLst>
              <a:ext uri="{FF2B5EF4-FFF2-40B4-BE49-F238E27FC236}">
                <a16:creationId xmlns:a16="http://schemas.microsoft.com/office/drawing/2014/main" id="{6DE64C3E-0553-0506-316C-FF5AF2E26A8F}"/>
              </a:ext>
            </a:extLst>
          </p:cNvPr>
          <p:cNvGrpSpPr/>
          <p:nvPr/>
        </p:nvGrpSpPr>
        <p:grpSpPr>
          <a:xfrm>
            <a:off x="9833442" y="312194"/>
            <a:ext cx="1959587" cy="2177043"/>
            <a:chOff x="9887949" y="4186395"/>
            <a:chExt cx="1959587" cy="2177043"/>
          </a:xfrm>
        </p:grpSpPr>
        <p:pic>
          <p:nvPicPr>
            <p:cNvPr id="11" name="Picture 10">
              <a:extLst>
                <a:ext uri="{FF2B5EF4-FFF2-40B4-BE49-F238E27FC236}">
                  <a16:creationId xmlns:a16="http://schemas.microsoft.com/office/drawing/2014/main" id="{B2BD9E61-2B72-E5CA-E440-CAECD4416328}"/>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12" name="Picture 11">
              <a:extLst>
                <a:ext uri="{FF2B5EF4-FFF2-40B4-BE49-F238E27FC236}">
                  <a16:creationId xmlns:a16="http://schemas.microsoft.com/office/drawing/2014/main" id="{82565EC0-DF68-4269-A070-7C407BAD8F5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371745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15</a:t>
            </a:fld>
            <a:endParaRPr lang="fr-ca"/>
          </a:p>
        </p:txBody>
      </p:sp>
      <p:sp>
        <p:nvSpPr>
          <p:cNvPr id="3" name="Text Placeholder 1">
            <a:extLst>
              <a:ext uri="{FF2B5EF4-FFF2-40B4-BE49-F238E27FC236}">
                <a16:creationId xmlns:a16="http://schemas.microsoft.com/office/drawing/2014/main" id="{CA99C6E9-46DD-D76C-4CC9-7423AD45F44F}"/>
              </a:ext>
            </a:extLst>
          </p:cNvPr>
          <p:cNvSpPr txBox="1">
            <a:spLocks/>
          </p:cNvSpPr>
          <p:nvPr/>
        </p:nvSpPr>
        <p:spPr>
          <a:xfrm>
            <a:off x="838199" y="2315055"/>
            <a:ext cx="9359981"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Clr>
                <a:schemeClr val="tx1"/>
              </a:buClr>
              <a:buFont typeface="Arial" panose="020B0604020202020204" pitchFamily="34" charset="0"/>
              <a:buNone/>
            </a:pPr>
            <a:r>
              <a:rPr lang="fr-ca" sz="3200" b="1" i="0" u="none" baseline="0" dirty="0">
                <a:solidFill>
                  <a:schemeClr val="tx1"/>
                </a:solidFill>
              </a:rPr>
              <a:t>Contexte</a:t>
            </a:r>
            <a:endParaRPr lang="fr-ca" sz="3200" spc="-15" dirty="0">
              <a:solidFill>
                <a:schemeClr val="tx1"/>
              </a:solidFill>
              <a:effectLst/>
              <a:ea typeface="Arial" panose="020B0604020202020204" pitchFamily="34" charset="0"/>
            </a:endParaRPr>
          </a:p>
          <a:p>
            <a:pPr marL="0" indent="0" algn="l" rtl="0">
              <a:buClr>
                <a:schemeClr val="tx1"/>
              </a:buClr>
              <a:buNone/>
            </a:pPr>
            <a:r>
              <a:rPr lang="fr-ca" sz="1600" b="0" i="0" u="none" baseline="0" dirty="0">
                <a:solidFill>
                  <a:srgbClr val="3F3F3F"/>
                </a:solidFill>
                <a:effectLst/>
                <a:latin typeface="Helvetica" pitchFamily="2" charset="0"/>
                <a:ea typeface="Helvetica" pitchFamily="2" charset="0"/>
                <a:cs typeface="Helvetica" pitchFamily="2" charset="0"/>
              </a:rPr>
              <a:t>Nous savons, en nous fondant sur les données probantes et le vécu expérientiel des personnes </a:t>
            </a:r>
            <a:br>
              <a:rPr lang="fr-ca" sz="1600" dirty="0">
                <a:solidFill>
                  <a:srgbClr val="3F3F3F"/>
                </a:solidFill>
                <a:effectLst/>
                <a:latin typeface="Helvetica" pitchFamily="2" charset="0"/>
              </a:rPr>
            </a:br>
            <a:r>
              <a:rPr lang="fr-ca" sz="1600" b="0" i="0" u="none" baseline="0" dirty="0">
                <a:solidFill>
                  <a:srgbClr val="3F3F3F"/>
                </a:solidFill>
                <a:effectLst/>
                <a:latin typeface="Helvetica" pitchFamily="2" charset="0"/>
                <a:ea typeface="Helvetica" pitchFamily="2" charset="0"/>
                <a:cs typeface="Helvetica" pitchFamily="2" charset="0"/>
              </a:rPr>
              <a:t>et des communautés, que les inégalités sociales et systémiques entravent l’accès à des soins de santé sûrs et de qualité</a:t>
            </a:r>
            <a:r>
              <a:rPr lang="fr-ca" sz="1600" b="0" i="0" u="none" baseline="0" dirty="0">
                <a:solidFill>
                  <a:srgbClr val="3F3F3F"/>
                </a:solidFill>
                <a:latin typeface="Helvetica" pitchFamily="2" charset="0"/>
                <a:ea typeface="Helvetica" pitchFamily="2" charset="0"/>
                <a:cs typeface="Helvetica" pitchFamily="2" charset="0"/>
              </a:rPr>
              <a:t> et peuvent contribuer aux incidents liés à la sécurité. Par exemple </a:t>
            </a:r>
            <a:r>
              <a:rPr lang="fr-ca" sz="1600" b="0" i="0" u="none" baseline="0" dirty="0">
                <a:solidFill>
                  <a:srgbClr val="3F3F3F"/>
                </a:solidFill>
                <a:effectLst/>
                <a:latin typeface="Helvetica" pitchFamily="2" charset="0"/>
                <a:ea typeface="Helvetica" pitchFamily="2" charset="0"/>
                <a:cs typeface="Helvetica" pitchFamily="2" charset="0"/>
              </a:rPr>
              <a:t>:</a:t>
            </a:r>
          </a:p>
          <a:p>
            <a:pPr algn="l" rtl="0">
              <a:buClr>
                <a:schemeClr val="tx1"/>
              </a:buClr>
            </a:pPr>
            <a:r>
              <a:rPr lang="fr-ca" sz="1600" b="0" i="0" u="none" baseline="0" dirty="0">
                <a:solidFill>
                  <a:srgbClr val="3F3F3F"/>
                </a:solidFill>
                <a:effectLst/>
                <a:latin typeface="Helvetica" pitchFamily="2" charset="0"/>
                <a:ea typeface="Helvetica" pitchFamily="2" charset="0"/>
                <a:cs typeface="Helvetica" pitchFamily="2" charset="0"/>
              </a:rPr>
              <a:t>Les incidents liés à la sécurité dans les services de maternité et d’obstétrique</a:t>
            </a:r>
          </a:p>
          <a:p>
            <a:pPr algn="l" rtl="0">
              <a:buClr>
                <a:schemeClr val="tx1"/>
              </a:buClr>
            </a:pPr>
            <a:r>
              <a:rPr lang="fr-ca" sz="1600" b="0" i="0" u="none" baseline="0" dirty="0">
                <a:solidFill>
                  <a:srgbClr val="3F3F3F"/>
                </a:solidFill>
                <a:effectLst/>
                <a:latin typeface="Helvetica" pitchFamily="2" charset="0"/>
                <a:ea typeface="Helvetica" pitchFamily="2" charset="0"/>
                <a:cs typeface="Helvetica" pitchFamily="2" charset="0"/>
              </a:rPr>
              <a:t>L’utilisation excessive de moyens de contention  </a:t>
            </a:r>
          </a:p>
          <a:p>
            <a:pPr algn="l" rtl="0">
              <a:buClr>
                <a:schemeClr val="tx1"/>
              </a:buClr>
            </a:pPr>
            <a:r>
              <a:rPr lang="fr-ca" sz="1600" b="0" i="0" u="none" baseline="0" dirty="0">
                <a:solidFill>
                  <a:srgbClr val="3F3F3F"/>
                </a:solidFill>
                <a:effectLst/>
                <a:latin typeface="Helvetica" pitchFamily="2" charset="0"/>
                <a:ea typeface="Helvetica" pitchFamily="2" charset="0"/>
                <a:cs typeface="Helvetica" pitchFamily="2" charset="0"/>
              </a:rPr>
              <a:t>Le recours excessif aux sédatifs et aux tranquillisants</a:t>
            </a:r>
          </a:p>
          <a:p>
            <a:pPr algn="l" rtl="0">
              <a:buClr>
                <a:schemeClr val="tx1"/>
              </a:buClr>
            </a:pPr>
            <a:r>
              <a:rPr lang="fr-ca" sz="1600" b="0" i="0" u="none" baseline="0" dirty="0">
                <a:solidFill>
                  <a:srgbClr val="3F3F3F"/>
                </a:solidFill>
                <a:effectLst/>
                <a:latin typeface="Helvetica" pitchFamily="2" charset="0"/>
                <a:ea typeface="Helvetica" pitchFamily="2" charset="0"/>
                <a:cs typeface="Helvetica" pitchFamily="2" charset="0"/>
              </a:rPr>
              <a:t>L’isolement dans des établissements de santé mentale</a:t>
            </a:r>
            <a:br>
              <a:rPr lang="fr-ca" sz="1800" dirty="0">
                <a:solidFill>
                  <a:srgbClr val="3F3F3F"/>
                </a:solidFill>
                <a:effectLst/>
                <a:latin typeface="Helvetica" pitchFamily="2" charset="0"/>
              </a:rPr>
            </a:br>
            <a:endParaRPr lang="fr-ca" sz="1800" dirty="0">
              <a:solidFill>
                <a:srgbClr val="3F3F3F"/>
              </a:solidFill>
              <a:effectLst/>
              <a:latin typeface="Helvetica" pitchFamily="2" charset="0"/>
            </a:endParaRPr>
          </a:p>
          <a:p>
            <a:pPr marL="0" indent="0" algn="l" rtl="0">
              <a:buClr>
                <a:schemeClr val="tx1"/>
              </a:buClr>
              <a:buNone/>
            </a:pPr>
            <a:r>
              <a:rPr lang="fr-ca" sz="1600" b="0" i="0" u="none" baseline="0" dirty="0">
                <a:solidFill>
                  <a:srgbClr val="3F3F3F"/>
                </a:solidFill>
                <a:effectLst/>
                <a:latin typeface="Helvetica" pitchFamily="2" charset="0"/>
                <a:ea typeface="Helvetica" pitchFamily="2" charset="0"/>
                <a:cs typeface="Helvetica" pitchFamily="2" charset="0"/>
              </a:rPr>
              <a:t>Il peut en découler des </a:t>
            </a:r>
            <a:r>
              <a:rPr lang="fr-ca" sz="1600" b="1" i="0" u="none" baseline="0" dirty="0">
                <a:solidFill>
                  <a:srgbClr val="3F3F3F"/>
                </a:solidFill>
                <a:effectLst/>
                <a:latin typeface="Helvetica" pitchFamily="2" charset="0"/>
                <a:ea typeface="Helvetica" pitchFamily="2" charset="0"/>
                <a:cs typeface="Helvetica" pitchFamily="2" charset="0"/>
              </a:rPr>
              <a:t>incidents de sécurité</a:t>
            </a:r>
            <a:r>
              <a:rPr lang="fr-ca" sz="1600" b="0" i="0" u="none" baseline="0" dirty="0">
                <a:solidFill>
                  <a:srgbClr val="3F3F3F"/>
                </a:solidFill>
                <a:effectLst/>
                <a:latin typeface="Helvetica" pitchFamily="2" charset="0"/>
                <a:ea typeface="Helvetica" pitchFamily="2" charset="0"/>
                <a:cs typeface="Helvetica" pitchFamily="2" charset="0"/>
              </a:rPr>
              <a:t> susceptibles de causer des préjudices </a:t>
            </a:r>
            <a:br>
              <a:rPr lang="fr-CA" sz="1600" b="0" i="0" u="none" baseline="0" dirty="0">
                <a:solidFill>
                  <a:srgbClr val="3F3F3F"/>
                </a:solidFill>
                <a:effectLst/>
                <a:latin typeface="Helvetica" pitchFamily="2" charset="0"/>
                <a:ea typeface="Helvetica" pitchFamily="2" charset="0"/>
                <a:cs typeface="Helvetica" pitchFamily="2" charset="0"/>
              </a:rPr>
            </a:br>
            <a:r>
              <a:rPr lang="fr-ca" sz="1600" b="1" i="0" u="none" baseline="0" dirty="0">
                <a:solidFill>
                  <a:srgbClr val="3F3F3F"/>
                </a:solidFill>
                <a:effectLst/>
                <a:latin typeface="Helvetica" pitchFamily="2" charset="0"/>
                <a:ea typeface="Helvetica" pitchFamily="2" charset="0"/>
                <a:cs typeface="Helvetica" pitchFamily="2" charset="0"/>
              </a:rPr>
              <a:t>physiques, psychologiques, sociaux et spirituels</a:t>
            </a:r>
            <a:r>
              <a:rPr lang="fr-ca" sz="1600" b="0" i="0" u="none" baseline="0" dirty="0">
                <a:solidFill>
                  <a:srgbClr val="3F3F3F"/>
                </a:solidFill>
                <a:effectLst/>
                <a:latin typeface="Helvetica" pitchFamily="2" charset="0"/>
                <a:ea typeface="Helvetica" pitchFamily="2" charset="0"/>
                <a:cs typeface="Helvetica" pitchFamily="2" charset="0"/>
              </a:rPr>
              <a:t>.</a:t>
            </a:r>
            <a:br>
              <a:rPr lang="fr-ca" sz="1600" dirty="0">
                <a:solidFill>
                  <a:srgbClr val="3F3F3F"/>
                </a:solidFill>
                <a:effectLst/>
                <a:latin typeface="Helvetica" pitchFamily="2" charset="0"/>
              </a:rPr>
            </a:br>
            <a:endParaRPr lang="fr-ca" sz="1600" dirty="0">
              <a:solidFill>
                <a:srgbClr val="3F3F3F"/>
              </a:solidFill>
              <a:effectLst/>
              <a:latin typeface="Helvetica" pitchFamily="2" charset="0"/>
            </a:endParaRPr>
          </a:p>
        </p:txBody>
      </p:sp>
      <p:sp>
        <p:nvSpPr>
          <p:cNvPr id="2" name="Title 1">
            <a:extLst>
              <a:ext uri="{FF2B5EF4-FFF2-40B4-BE49-F238E27FC236}">
                <a16:creationId xmlns:a16="http://schemas.microsoft.com/office/drawing/2014/main" id="{54810238-DE34-1348-603C-BEBB24914571}"/>
              </a:ext>
            </a:extLst>
          </p:cNvPr>
          <p:cNvSpPr>
            <a:spLocks noGrp="1"/>
          </p:cNvSpPr>
          <p:nvPr>
            <p:ph type="title"/>
          </p:nvPr>
        </p:nvSpPr>
        <p:spPr>
          <a:xfrm>
            <a:off x="838200" y="704224"/>
            <a:ext cx="8995241" cy="1787055"/>
          </a:xfrm>
        </p:spPr>
        <p:txBody>
          <a:bodyPr anchor="ctr">
            <a:normAutofit fontScale="90000"/>
          </a:bodyPr>
          <a:lstStyle/>
          <a:p>
            <a:pPr algn="l" rtl="0"/>
            <a:r>
              <a:rPr lang="fr-ca" sz="4000" b="1" i="0" u="none" spc="-15" baseline="0" dirty="0">
                <a:solidFill>
                  <a:srgbClr val="3E348F"/>
                </a:solidFill>
                <a:latin typeface="Arial Black" panose="020B0604020202020204" pitchFamily="34" charset="0"/>
                <a:ea typeface="Arial Black" panose="020B0604020202020204" pitchFamily="34" charset="0"/>
                <a:cs typeface="Arial Black" panose="020B0604020202020204" pitchFamily="34" charset="0"/>
              </a:rPr>
              <a:t>Thème 1 du nuage de sécurité : </a:t>
            </a:r>
            <a:br>
              <a:rPr lang="fr-ca" sz="4000" spc="-15" dirty="0">
                <a:solidFill>
                  <a:srgbClr val="3E348F"/>
                </a:solidFill>
                <a:latin typeface="Arial Black" panose="020B0604020202020204" pitchFamily="34" charset="0"/>
                <a:cs typeface="Arial Black" panose="020B0604020202020204" pitchFamily="34" charset="0"/>
              </a:rPr>
            </a:br>
            <a:r>
              <a:rPr lang="fr-ca" sz="4000" b="1" i="0" u="none" spc="-15" baseline="0" dirty="0">
                <a:solidFill>
                  <a:srgbClr val="3E348F"/>
                </a:solidFill>
              </a:rPr>
              <a:t>Mesurer et surveiller les iniquités et les préjudices passés en matière de soins de santé</a:t>
            </a:r>
            <a:br>
              <a:rPr lang="fr-ca" sz="4000" b="1" spc="-15" dirty="0">
                <a:solidFill>
                  <a:srgbClr val="3E348F"/>
                </a:solidFill>
              </a:rPr>
            </a:br>
            <a:endParaRPr lang="fr-ca" sz="4000" dirty="0">
              <a:solidFill>
                <a:srgbClr val="3E348F"/>
              </a:solidFill>
            </a:endParaRPr>
          </a:p>
        </p:txBody>
      </p:sp>
      <p:grpSp>
        <p:nvGrpSpPr>
          <p:cNvPr id="6" name="Group 5">
            <a:extLst>
              <a:ext uri="{FF2B5EF4-FFF2-40B4-BE49-F238E27FC236}">
                <a16:creationId xmlns:a16="http://schemas.microsoft.com/office/drawing/2014/main" id="{B9FBD9A7-13EC-55AE-95B2-FD41C7C7176B}"/>
              </a:ext>
            </a:extLst>
          </p:cNvPr>
          <p:cNvGrpSpPr/>
          <p:nvPr/>
        </p:nvGrpSpPr>
        <p:grpSpPr>
          <a:xfrm>
            <a:off x="9833442" y="312194"/>
            <a:ext cx="1959587" cy="2177043"/>
            <a:chOff x="9887949" y="4186395"/>
            <a:chExt cx="1959587" cy="2177043"/>
          </a:xfrm>
        </p:grpSpPr>
        <p:pic>
          <p:nvPicPr>
            <p:cNvPr id="7" name="Picture 6">
              <a:extLst>
                <a:ext uri="{FF2B5EF4-FFF2-40B4-BE49-F238E27FC236}">
                  <a16:creationId xmlns:a16="http://schemas.microsoft.com/office/drawing/2014/main" id="{3AB5643B-1334-20A0-9CB2-5F1759C54D51}"/>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8" name="Picture 7">
              <a:extLst>
                <a:ext uri="{FF2B5EF4-FFF2-40B4-BE49-F238E27FC236}">
                  <a16:creationId xmlns:a16="http://schemas.microsoft.com/office/drawing/2014/main" id="{69317A4E-BAD0-6E3C-7574-C518C0DBB10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22059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16</a:t>
            </a:fld>
            <a:endParaRPr lang="fr-ca"/>
          </a:p>
        </p:txBody>
      </p:sp>
      <p:sp>
        <p:nvSpPr>
          <p:cNvPr id="7" name="Rectangle: Rounded Corners 18">
            <a:extLst>
              <a:ext uri="{FF2B5EF4-FFF2-40B4-BE49-F238E27FC236}">
                <a16:creationId xmlns:a16="http://schemas.microsoft.com/office/drawing/2014/main" id="{8FEE3045-BE2F-B993-8A93-9B5346BEF686}"/>
              </a:ext>
              <a:ext uri="{C183D7F6-B498-43B3-948B-1728B52AA6E4}">
                <adec:decorative xmlns:adec="http://schemas.microsoft.com/office/drawing/2017/decorative" val="1"/>
              </a:ext>
            </a:extLst>
          </p:cNvPr>
          <p:cNvSpPr/>
          <p:nvPr/>
        </p:nvSpPr>
        <p:spPr>
          <a:xfrm>
            <a:off x="745014" y="2572589"/>
            <a:ext cx="9330860" cy="3647805"/>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C2B5564A-2721-C7FA-161B-481ED9F0A1CB}"/>
              </a:ext>
            </a:extLst>
          </p:cNvPr>
          <p:cNvSpPr txBox="1">
            <a:spLocks/>
          </p:cNvSpPr>
          <p:nvPr/>
        </p:nvSpPr>
        <p:spPr>
          <a:xfrm>
            <a:off x="1066800" y="2977866"/>
            <a:ext cx="9009074" cy="2619985"/>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indent="0" algn="l" defTabSz="457200" rtl="0">
              <a:buClr>
                <a:schemeClr val="tx1"/>
              </a:buClr>
              <a:buNone/>
            </a:pPr>
            <a:r>
              <a:rPr lang="fr-ca" sz="2500" b="1" i="0" u="none" baseline="0" dirty="0">
                <a:solidFill>
                  <a:schemeClr val="tx1"/>
                </a:solidFill>
              </a:rPr>
              <a:t>Ce thème vous invite à poser les questions suivantes :</a:t>
            </a:r>
            <a:br>
              <a:rPr lang="fr-ca" sz="2500" b="1" dirty="0">
                <a:solidFill>
                  <a:schemeClr val="tx1"/>
                </a:solidFill>
              </a:rPr>
            </a:br>
            <a:endParaRPr lang="fr-ca" sz="2500" b="1" dirty="0">
              <a:solidFill>
                <a:schemeClr val="tx1"/>
              </a:solidFill>
            </a:endParaRPr>
          </a:p>
          <a:p>
            <a:pPr algn="l" rtl="0">
              <a:buClr>
                <a:schemeClr val="tx1"/>
              </a:buClr>
            </a:pPr>
            <a:r>
              <a:rPr lang="fr-ca" sz="1800" b="0" i="0" u="none" baseline="0" dirty="0">
                <a:solidFill>
                  <a:schemeClr val="tx1"/>
                </a:solidFill>
              </a:rPr>
              <a:t>À quoi ressemblent les données de votre organisme sur les préjudices passés? Vous donnent-elles un aperçu des iniquités en matière de santé?</a:t>
            </a:r>
            <a:br>
              <a:rPr lang="fr-ca" sz="1800" dirty="0">
                <a:solidFill>
                  <a:schemeClr val="tx1"/>
                </a:solidFill>
              </a:rPr>
            </a:br>
            <a:r>
              <a:rPr lang="fr-ca" sz="1800" b="0" i="0" u="none" baseline="0" dirty="0">
                <a:solidFill>
                  <a:schemeClr val="tx1"/>
                </a:solidFill>
              </a:rPr>
              <a:t>Pouvez-vous nommer des incidents précis qui ont facilité la détection de </a:t>
            </a:r>
            <a:r>
              <a:rPr lang="fr-ca" sz="1800" b="1" i="0" u="none" baseline="0" dirty="0">
                <a:solidFill>
                  <a:schemeClr val="tx1"/>
                </a:solidFill>
              </a:rPr>
              <a:t>problèmes d’iniquités et d’incidents liés à la sécurité des patients</a:t>
            </a:r>
            <a:r>
              <a:rPr lang="fr-ca" sz="1800" b="0" i="0" u="none" baseline="0" dirty="0">
                <a:solidFill>
                  <a:schemeClr val="tx1"/>
                </a:solidFill>
              </a:rPr>
              <a:t>? </a:t>
            </a:r>
          </a:p>
          <a:p>
            <a:pPr algn="l" rtl="0">
              <a:buClr>
                <a:schemeClr val="tx1"/>
              </a:buClr>
            </a:pPr>
            <a:r>
              <a:rPr lang="fr-ca" sz="1800" b="0" i="0" u="none" baseline="0" dirty="0">
                <a:solidFill>
                  <a:schemeClr val="tx1"/>
                </a:solidFill>
              </a:rPr>
              <a:t>Comment pourriez-vous renforcer vos connaissances organisationnelles </a:t>
            </a:r>
            <a:br>
              <a:rPr lang="fr-CA" sz="1800" b="0" i="0" u="none" baseline="0" dirty="0">
                <a:solidFill>
                  <a:schemeClr val="tx1"/>
                </a:solidFill>
              </a:rPr>
            </a:br>
            <a:r>
              <a:rPr lang="fr-ca" sz="1800" b="0" i="0" u="none" baseline="0" dirty="0">
                <a:solidFill>
                  <a:schemeClr val="tx1"/>
                </a:solidFill>
              </a:rPr>
              <a:t>pour mieux comprendre l’incidence des iniquités en matière de santé sur la </a:t>
            </a:r>
            <a:br>
              <a:rPr lang="fr-CA" sz="1800" b="0" i="0" u="none" baseline="0" dirty="0">
                <a:solidFill>
                  <a:schemeClr val="tx1"/>
                </a:solidFill>
              </a:rPr>
            </a:br>
            <a:r>
              <a:rPr lang="fr-ca" sz="1800" b="0" i="0" u="none" baseline="0" dirty="0">
                <a:solidFill>
                  <a:schemeClr val="tx1"/>
                </a:solidFill>
              </a:rPr>
              <a:t>sécurité des patients? </a:t>
            </a:r>
            <a:endParaRPr lang="fr-ca" sz="1800" dirty="0">
              <a:solidFill>
                <a:schemeClr val="tx1"/>
              </a:solidFill>
              <a:cs typeface="Calibri"/>
            </a:endParaRPr>
          </a:p>
        </p:txBody>
      </p:sp>
      <p:sp>
        <p:nvSpPr>
          <p:cNvPr id="12" name="Title 1">
            <a:extLst>
              <a:ext uri="{FF2B5EF4-FFF2-40B4-BE49-F238E27FC236}">
                <a16:creationId xmlns:a16="http://schemas.microsoft.com/office/drawing/2014/main" id="{1CE8D782-4551-A26A-AEDA-8858335A0696}"/>
              </a:ext>
            </a:extLst>
          </p:cNvPr>
          <p:cNvSpPr>
            <a:spLocks noGrp="1"/>
          </p:cNvSpPr>
          <p:nvPr>
            <p:ph type="title"/>
          </p:nvPr>
        </p:nvSpPr>
        <p:spPr>
          <a:xfrm>
            <a:off x="838200" y="704223"/>
            <a:ext cx="8857343" cy="1787055"/>
          </a:xfrm>
        </p:spPr>
        <p:txBody>
          <a:bodyPr anchor="ctr">
            <a:normAutofit fontScale="90000"/>
          </a:bodyPr>
          <a:lstStyle/>
          <a:p>
            <a:pPr algn="l" rtl="0"/>
            <a:r>
              <a:rPr lang="fr-ca" sz="4000" b="1" i="0" u="none" spc="-15" baseline="0" dirty="0">
                <a:solidFill>
                  <a:srgbClr val="3E348F"/>
                </a:solidFill>
                <a:latin typeface="Arial Black" panose="020B0604020202020204" pitchFamily="34" charset="0"/>
                <a:ea typeface="Arial Black" panose="020B0604020202020204" pitchFamily="34" charset="0"/>
                <a:cs typeface="Arial Black" panose="020B0604020202020204" pitchFamily="34" charset="0"/>
              </a:rPr>
              <a:t>Thème 1 du nuage de sécurité : </a:t>
            </a:r>
            <a:br>
              <a:rPr lang="fr-ca" sz="4000" spc="-15" dirty="0">
                <a:solidFill>
                  <a:srgbClr val="3E348F"/>
                </a:solidFill>
                <a:latin typeface="Arial Black" panose="020B0604020202020204" pitchFamily="34" charset="0"/>
                <a:cs typeface="Arial Black" panose="020B0604020202020204" pitchFamily="34" charset="0"/>
              </a:rPr>
            </a:br>
            <a:r>
              <a:rPr lang="fr-ca" sz="4000" b="1" i="0" u="none" spc="-15" baseline="0" dirty="0">
                <a:solidFill>
                  <a:srgbClr val="3E348F"/>
                </a:solidFill>
              </a:rPr>
              <a:t>Mesurer et surveiller les iniquités et les préjudices passés en matière de soins de santé</a:t>
            </a:r>
            <a:br>
              <a:rPr lang="fr-ca" sz="4000" b="1" spc="-15" dirty="0">
                <a:solidFill>
                  <a:srgbClr val="3E348F"/>
                </a:solidFill>
              </a:rPr>
            </a:br>
            <a:endParaRPr lang="fr-ca" sz="4000" dirty="0">
              <a:solidFill>
                <a:srgbClr val="3E348F"/>
              </a:solidFill>
            </a:endParaRPr>
          </a:p>
        </p:txBody>
      </p:sp>
      <p:grpSp>
        <p:nvGrpSpPr>
          <p:cNvPr id="2" name="Group 1">
            <a:extLst>
              <a:ext uri="{FF2B5EF4-FFF2-40B4-BE49-F238E27FC236}">
                <a16:creationId xmlns:a16="http://schemas.microsoft.com/office/drawing/2014/main" id="{4993625F-3640-7C3F-738E-CB66C9B64FD4}"/>
              </a:ext>
            </a:extLst>
          </p:cNvPr>
          <p:cNvGrpSpPr/>
          <p:nvPr/>
        </p:nvGrpSpPr>
        <p:grpSpPr>
          <a:xfrm>
            <a:off x="9833442" y="312194"/>
            <a:ext cx="1959587" cy="2177043"/>
            <a:chOff x="9887949" y="4186395"/>
            <a:chExt cx="1959587" cy="2177043"/>
          </a:xfrm>
        </p:grpSpPr>
        <p:pic>
          <p:nvPicPr>
            <p:cNvPr id="3" name="Picture 2">
              <a:extLst>
                <a:ext uri="{FF2B5EF4-FFF2-40B4-BE49-F238E27FC236}">
                  <a16:creationId xmlns:a16="http://schemas.microsoft.com/office/drawing/2014/main" id="{15EDAB80-CCA5-2200-1F1F-8E1AAD53F6EA}"/>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5" name="Picture 4">
              <a:extLst>
                <a:ext uri="{FF2B5EF4-FFF2-40B4-BE49-F238E27FC236}">
                  <a16:creationId xmlns:a16="http://schemas.microsoft.com/office/drawing/2014/main" id="{000894E8-6139-03F7-0B31-6085B46FF2A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11897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17</a:t>
            </a:fld>
            <a:endParaRPr lang="fr-ca"/>
          </a:p>
        </p:txBody>
      </p:sp>
      <p:sp>
        <p:nvSpPr>
          <p:cNvPr id="2" name="Rectangle: Rounded Corners 18">
            <a:extLst>
              <a:ext uri="{FF2B5EF4-FFF2-40B4-BE49-F238E27FC236}">
                <a16:creationId xmlns:a16="http://schemas.microsoft.com/office/drawing/2014/main" id="{0E321F7C-36F5-E6DB-513E-33D93E882902}"/>
              </a:ext>
              <a:ext uri="{C183D7F6-B498-43B3-948B-1728B52AA6E4}">
                <adec:decorative xmlns:adec="http://schemas.microsoft.com/office/drawing/2017/decorative" val="1"/>
              </a:ext>
            </a:extLst>
          </p:cNvPr>
          <p:cNvSpPr/>
          <p:nvPr/>
        </p:nvSpPr>
        <p:spPr>
          <a:xfrm>
            <a:off x="505211" y="2615958"/>
            <a:ext cx="5831523" cy="3126474"/>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9DC8AB4-3747-59BE-93FA-269CFBDA508B}"/>
              </a:ext>
            </a:extLst>
          </p:cNvPr>
          <p:cNvSpPr txBox="1">
            <a:spLocks/>
          </p:cNvSpPr>
          <p:nvPr/>
        </p:nvSpPr>
        <p:spPr>
          <a:xfrm>
            <a:off x="838200" y="2837294"/>
            <a:ext cx="5355335" cy="274664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2500" b="1" i="0" u="none" baseline="0" dirty="0">
                <a:solidFill>
                  <a:srgbClr val="000000"/>
                </a:solidFill>
              </a:rPr>
              <a:t>Question de réflexion</a:t>
            </a:r>
            <a:endParaRPr lang="fr-ca" sz="2500" spc="-15" dirty="0">
              <a:solidFill>
                <a:srgbClr val="000000"/>
              </a:solidFill>
              <a:effectLst/>
              <a:ea typeface="Arial" panose="020B0604020202020204" pitchFamily="34" charset="0"/>
            </a:endParaRPr>
          </a:p>
          <a:p>
            <a:pPr marL="0" marR="0" lvl="0" indent="0" algn="l" defTabSz="914400" rtl="0" fontAlgn="auto">
              <a:lnSpc>
                <a:spcPct val="90000"/>
              </a:lnSpc>
              <a:spcBef>
                <a:spcPts val="0"/>
              </a:spcBef>
              <a:spcAft>
                <a:spcPts val="600"/>
              </a:spcAft>
              <a:buClrTx/>
              <a:buSzTx/>
              <a:buNone/>
              <a:tabLst/>
              <a:defRPr/>
            </a:pPr>
            <a:r>
              <a:rPr kumimoji="0" lang="fr-ca" sz="1800" b="0" i="0" u="none" strike="noStrike" cap="none" spc="0" normalizeH="0" baseline="0" dirty="0">
                <a:ln>
                  <a:noFill/>
                </a:ln>
                <a:solidFill>
                  <a:srgbClr val="000000"/>
                </a:solidFill>
                <a:effectLst/>
                <a:uLnTx/>
                <a:uFillTx/>
              </a:rPr>
              <a:t>Combien </a:t>
            </a:r>
            <a:r>
              <a:rPr lang="fr-ca" sz="1800" b="0" i="0" u="none" baseline="0" dirty="0">
                <a:solidFill>
                  <a:srgbClr val="000000"/>
                </a:solidFill>
              </a:rPr>
              <a:t>de recommandations issues de nos rapports d’enquête </a:t>
            </a:r>
            <a:r>
              <a:rPr kumimoji="0" lang="fr-ca" sz="1800" b="0" i="0" u="none" strike="noStrike" cap="none" spc="0" normalizeH="0" baseline="0" dirty="0">
                <a:ln>
                  <a:noFill/>
                </a:ln>
                <a:solidFill>
                  <a:srgbClr val="000000"/>
                </a:solidFill>
                <a:effectLst/>
                <a:uLnTx/>
                <a:uFillTx/>
              </a:rPr>
              <a:t>sur les incidents se concentrent sur l’amélioration de la conception du système de santé (recommandations axées sur le système)? Et combien appellent le personnel de santé au lieu d’intervention à se conformer, à faire plus d’efforts ou à effectuer des tâches supplémentaires (recommandations axées sur la personne)?</a:t>
            </a:r>
            <a:endParaRPr lang="fr-ca" sz="1800" b="0" i="0" u="none" strike="noStrike" cap="none" spc="0" normalizeH="0" baseline="0" noProof="0" dirty="0">
              <a:ln>
                <a:noFill/>
              </a:ln>
              <a:solidFill>
                <a:srgbClr val="000000"/>
              </a:solidFill>
              <a:effectLst/>
              <a:uLnTx/>
              <a:uFillTx/>
              <a:cs typeface="Calibri"/>
            </a:endParaRPr>
          </a:p>
        </p:txBody>
      </p:sp>
      <p:sp>
        <p:nvSpPr>
          <p:cNvPr id="14" name="Title 1">
            <a:extLst>
              <a:ext uri="{FF2B5EF4-FFF2-40B4-BE49-F238E27FC236}">
                <a16:creationId xmlns:a16="http://schemas.microsoft.com/office/drawing/2014/main" id="{05AD1563-B7AC-2169-DEA3-C9E8B93AD72E}"/>
              </a:ext>
            </a:extLst>
          </p:cNvPr>
          <p:cNvSpPr>
            <a:spLocks noGrp="1"/>
          </p:cNvSpPr>
          <p:nvPr>
            <p:ph type="title"/>
          </p:nvPr>
        </p:nvSpPr>
        <p:spPr>
          <a:xfrm>
            <a:off x="838200" y="704224"/>
            <a:ext cx="10152073" cy="1409962"/>
          </a:xfrm>
        </p:spPr>
        <p:txBody>
          <a:bodyPr anchor="ctr">
            <a:normAutofit fontScale="90000"/>
          </a:bodyPr>
          <a:lstStyle/>
          <a:p>
            <a:pPr algn="l" rtl="0"/>
            <a:r>
              <a:rPr lang="fr-ca" sz="4000" b="1" i="0" u="none" spc="-15" baseline="0" dirty="0">
                <a:solidFill>
                  <a:srgbClr val="3E348F"/>
                </a:solidFill>
                <a:latin typeface="Arial Black" panose="020B0604020202020204" pitchFamily="34" charset="0"/>
                <a:ea typeface="Arial Black" panose="020B0604020202020204" pitchFamily="34" charset="0"/>
                <a:cs typeface="Arial Black" panose="020B0604020202020204" pitchFamily="34" charset="0"/>
              </a:rPr>
              <a:t>Thème 2 du nuage de sécurité : </a:t>
            </a:r>
            <a:br>
              <a:rPr lang="fr-ca" sz="4000" spc="-15" dirty="0">
                <a:solidFill>
                  <a:srgbClr val="3E348F"/>
                </a:solidFill>
                <a:latin typeface="Arial Black" panose="020B0604020202020204" pitchFamily="34" charset="0"/>
                <a:cs typeface="Arial Black" panose="020B0604020202020204" pitchFamily="34" charset="0"/>
              </a:rPr>
            </a:br>
            <a:r>
              <a:rPr kumimoji="0" lang="fr-ca" sz="4000" b="1" i="0" u="none" strike="noStrike" cap="none" spc="0" normalizeH="0" baseline="0" dirty="0">
                <a:ln>
                  <a:noFill/>
                </a:ln>
                <a:solidFill>
                  <a:srgbClr val="3E348F"/>
                </a:solidFill>
                <a:effectLst/>
                <a:uLnTx/>
                <a:uFillTx/>
              </a:rPr>
              <a:t>Recommandations fortes « axées sur </a:t>
            </a:r>
            <a:br>
              <a:rPr kumimoji="0" lang="fr-CA" sz="4000" b="1" i="0" u="none" strike="noStrike" cap="none" spc="0" normalizeH="0" baseline="0" dirty="0">
                <a:ln>
                  <a:noFill/>
                </a:ln>
                <a:solidFill>
                  <a:srgbClr val="3E348F"/>
                </a:solidFill>
                <a:effectLst/>
                <a:uLnTx/>
                <a:uFillTx/>
              </a:rPr>
            </a:br>
            <a:r>
              <a:rPr kumimoji="0" lang="fr-ca" sz="4000" b="1" i="0" u="none" strike="noStrike" cap="none" spc="0" normalizeH="0" baseline="0" dirty="0">
                <a:ln>
                  <a:noFill/>
                </a:ln>
                <a:solidFill>
                  <a:srgbClr val="3E348F"/>
                </a:solidFill>
                <a:effectLst/>
                <a:uLnTx/>
                <a:uFillTx/>
              </a:rPr>
              <a:t>le système » ou recommandations </a:t>
            </a:r>
            <a:br>
              <a:rPr kumimoji="0" lang="fr-CA" sz="4000" b="1" i="0" u="none" strike="noStrike" cap="none" spc="0" normalizeH="0" baseline="0" dirty="0">
                <a:ln>
                  <a:noFill/>
                </a:ln>
                <a:solidFill>
                  <a:srgbClr val="3E348F"/>
                </a:solidFill>
                <a:effectLst/>
                <a:uLnTx/>
                <a:uFillTx/>
              </a:rPr>
            </a:br>
            <a:r>
              <a:rPr kumimoji="0" lang="fr-ca" sz="4000" b="1" i="0" u="none" strike="noStrike" cap="none" spc="0" normalizeH="0" baseline="0" dirty="0">
                <a:ln>
                  <a:noFill/>
                </a:ln>
                <a:solidFill>
                  <a:srgbClr val="3E348F"/>
                </a:solidFill>
                <a:effectLst/>
                <a:uLnTx/>
                <a:uFillTx/>
              </a:rPr>
              <a:t>faibles « axées sur la personne »</a:t>
            </a:r>
            <a:br>
              <a:rPr kumimoji="0" lang="fr-ca" sz="4000" i="0" u="none" strike="noStrike" cap="none" spc="0" normalizeH="0" baseline="0" noProof="0" dirty="0">
                <a:ln>
                  <a:noFill/>
                </a:ln>
                <a:solidFill>
                  <a:srgbClr val="3E348F"/>
                </a:solidFill>
                <a:effectLst/>
                <a:uLnTx/>
                <a:uFillTx/>
              </a:rPr>
            </a:br>
            <a:endParaRPr lang="fr-ca" sz="4000" dirty="0">
              <a:solidFill>
                <a:srgbClr val="3E348F"/>
              </a:solidFill>
            </a:endParaRPr>
          </a:p>
        </p:txBody>
      </p:sp>
      <p:grpSp>
        <p:nvGrpSpPr>
          <p:cNvPr id="5" name="Group 4">
            <a:extLst>
              <a:ext uri="{FF2B5EF4-FFF2-40B4-BE49-F238E27FC236}">
                <a16:creationId xmlns:a16="http://schemas.microsoft.com/office/drawing/2014/main" id="{4A13354A-1B61-AF7C-F0D4-5D21A6F9602F}"/>
              </a:ext>
            </a:extLst>
          </p:cNvPr>
          <p:cNvGrpSpPr/>
          <p:nvPr/>
        </p:nvGrpSpPr>
        <p:grpSpPr>
          <a:xfrm>
            <a:off x="9833442" y="312194"/>
            <a:ext cx="1959587" cy="2177043"/>
            <a:chOff x="9887949" y="4186395"/>
            <a:chExt cx="1959587" cy="2177043"/>
          </a:xfrm>
        </p:grpSpPr>
        <p:pic>
          <p:nvPicPr>
            <p:cNvPr id="7" name="Picture 6">
              <a:extLst>
                <a:ext uri="{FF2B5EF4-FFF2-40B4-BE49-F238E27FC236}">
                  <a16:creationId xmlns:a16="http://schemas.microsoft.com/office/drawing/2014/main" id="{81913EE7-2A84-EBDC-D564-4E7939243399}"/>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8" name="Picture 7">
              <a:extLst>
                <a:ext uri="{FF2B5EF4-FFF2-40B4-BE49-F238E27FC236}">
                  <a16:creationId xmlns:a16="http://schemas.microsoft.com/office/drawing/2014/main" id="{A4DEB84F-BCA2-B747-8463-9F7BB24DD31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22400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0F27F0-DECF-30EE-A518-370889223A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3" name="Slide Number Placeholder 2">
            <a:extLst>
              <a:ext uri="{FF2B5EF4-FFF2-40B4-BE49-F238E27FC236}">
                <a16:creationId xmlns:a16="http://schemas.microsoft.com/office/drawing/2014/main" id="{0F46AD7B-7746-1012-F8B0-6CD539D0FB1C}"/>
              </a:ext>
            </a:extLst>
          </p:cNvPr>
          <p:cNvSpPr>
            <a:spLocks noGrp="1"/>
          </p:cNvSpPr>
          <p:nvPr>
            <p:ph type="sldNum" sz="quarter" idx="12"/>
          </p:nvPr>
        </p:nvSpPr>
        <p:spPr/>
        <p:txBody>
          <a:bodyPr/>
          <a:lstStyle/>
          <a:p>
            <a:pPr algn="r" rtl="0"/>
            <a:fld id="{7D0AB2B7-A222-44FF-B180-C8F0FD623967}" type="slidenum">
              <a:rPr/>
              <a:t>18</a:t>
            </a:fld>
            <a:endParaRPr lang="fr-ca"/>
          </a:p>
        </p:txBody>
      </p:sp>
      <p:sp>
        <p:nvSpPr>
          <p:cNvPr id="4" name="Text Placeholder 1">
            <a:extLst>
              <a:ext uri="{FF2B5EF4-FFF2-40B4-BE49-F238E27FC236}">
                <a16:creationId xmlns:a16="http://schemas.microsoft.com/office/drawing/2014/main" id="{33B5ED0E-88BA-8302-D0A3-869939CC8263}"/>
              </a:ext>
            </a:extLst>
          </p:cNvPr>
          <p:cNvSpPr txBox="1">
            <a:spLocks/>
          </p:cNvSpPr>
          <p:nvPr/>
        </p:nvSpPr>
        <p:spPr>
          <a:xfrm>
            <a:off x="838199" y="2615141"/>
            <a:ext cx="8323273" cy="3226860"/>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3200" b="1" i="0" u="none" baseline="0" dirty="0">
                <a:solidFill>
                  <a:schemeClr val="tx1"/>
                </a:solidFill>
              </a:rPr>
              <a:t>Contexte</a:t>
            </a:r>
            <a:endParaRPr lang="fr-ca" sz="3200" spc="-15" dirty="0">
              <a:solidFill>
                <a:schemeClr val="tx1"/>
              </a:solidFill>
              <a:effectLst/>
              <a:ea typeface="Arial" panose="020B0604020202020204" pitchFamily="34" charset="0"/>
            </a:endParaRPr>
          </a:p>
          <a:p>
            <a:pPr algn="l" rtl="0"/>
            <a:r>
              <a:rPr lang="fr-ca" sz="1600" b="0" i="0" u="none" baseline="0" dirty="0">
                <a:solidFill>
                  <a:srgbClr val="3F3F3F"/>
                </a:solidFill>
                <a:effectLst/>
                <a:latin typeface="Helvetica" pitchFamily="2" charset="0"/>
                <a:ea typeface="Helvetica" pitchFamily="2" charset="0"/>
                <a:cs typeface="Helvetica" pitchFamily="2" charset="0"/>
              </a:rPr>
              <a:t>Les enquêtes sur les incidents dans le secteur de la santé aboutissent souvent à des recommandations « axées sur la personne » que les spécialistes en facteurs humains jugent moins efficaces.</a:t>
            </a:r>
          </a:p>
          <a:p>
            <a:pPr algn="l" rtl="0"/>
            <a:r>
              <a:rPr lang="fr-ca" sz="1600" b="0" i="0" u="none" baseline="0" dirty="0">
                <a:solidFill>
                  <a:srgbClr val="3F3F3F"/>
                </a:solidFill>
                <a:effectLst/>
                <a:latin typeface="Helvetica" pitchFamily="2" charset="0"/>
                <a:ea typeface="Helvetica" pitchFamily="2" charset="0"/>
                <a:cs typeface="Helvetica" pitchFamily="2" charset="0"/>
              </a:rPr>
              <a:t>Les recherches sur les facteurs humains nous montrent que lorsque nous nous appuyons uniquement sur des recommandations axées sur la personne, les mêmes types d’incidents sont susceptibles de se reproduire. </a:t>
            </a:r>
          </a:p>
          <a:p>
            <a:pPr algn="l" rtl="0"/>
            <a:r>
              <a:rPr lang="fr-ca" sz="1600" b="0" i="0" u="none" baseline="0" dirty="0">
                <a:solidFill>
                  <a:srgbClr val="3F3F3F"/>
                </a:solidFill>
                <a:effectLst/>
                <a:latin typeface="Helvetica" pitchFamily="2" charset="0"/>
                <a:ea typeface="Helvetica" pitchFamily="2" charset="0"/>
                <a:cs typeface="Helvetica" pitchFamily="2" charset="0"/>
              </a:rPr>
              <a:t>Pour améliorer la sécurité des soins, il est plus efficace de concevoir des systèmes de santé permettant au personnel de prodiguer des soins sûrs, plutôt que de simplement lui demander de se conformer, de faire mieux ou d’en faire plus.</a:t>
            </a:r>
          </a:p>
          <a:p>
            <a:pPr lvl="1" algn="l" rtl="0" fontAlgn="base">
              <a:buClr>
                <a:schemeClr val="accent1"/>
              </a:buClr>
              <a:buFont typeface="Arial" panose="020B0604020202020204" pitchFamily="34" charset="0"/>
              <a:buChar char="•"/>
            </a:pPr>
            <a:endParaRPr lang="fr-ca" sz="1800" dirty="0">
              <a:solidFill>
                <a:schemeClr val="tx1"/>
              </a:solidFill>
            </a:endParaRPr>
          </a:p>
        </p:txBody>
      </p:sp>
      <p:sp>
        <p:nvSpPr>
          <p:cNvPr id="6" name="Title 1">
            <a:extLst>
              <a:ext uri="{FF2B5EF4-FFF2-40B4-BE49-F238E27FC236}">
                <a16:creationId xmlns:a16="http://schemas.microsoft.com/office/drawing/2014/main" id="{1156DB35-9B09-0EC3-BC44-5AB8C4C79260}"/>
              </a:ext>
            </a:extLst>
          </p:cNvPr>
          <p:cNvSpPr>
            <a:spLocks noGrp="1"/>
          </p:cNvSpPr>
          <p:nvPr>
            <p:ph type="title"/>
          </p:nvPr>
        </p:nvSpPr>
        <p:spPr>
          <a:xfrm>
            <a:off x="838200" y="704224"/>
            <a:ext cx="10515600" cy="1325563"/>
          </a:xfrm>
        </p:spPr>
        <p:txBody>
          <a:bodyPr anchor="ctr">
            <a:normAutofit fontScale="90000"/>
          </a:bodyPr>
          <a:lstStyle/>
          <a:p>
            <a:pPr algn="l" rtl="0"/>
            <a:r>
              <a:rPr lang="fr-ca" sz="4000" b="1" i="0" u="none" spc="-15" baseline="0" dirty="0">
                <a:solidFill>
                  <a:srgbClr val="3E348F"/>
                </a:solidFill>
                <a:latin typeface="Arial Black" panose="020B0604020202020204" pitchFamily="34" charset="0"/>
                <a:ea typeface="Arial Black" panose="020B0604020202020204" pitchFamily="34" charset="0"/>
                <a:cs typeface="Arial Black" panose="020B0604020202020204" pitchFamily="34" charset="0"/>
              </a:rPr>
              <a:t>Thème 2 du nuage de sécurité : </a:t>
            </a:r>
            <a:br>
              <a:rPr lang="fr-ca" sz="4000" b="1" spc="-15" dirty="0">
                <a:solidFill>
                  <a:srgbClr val="3E348F"/>
                </a:solidFill>
              </a:rPr>
            </a:br>
            <a:r>
              <a:rPr lang="fr-ca" sz="4000" b="1" i="0" u="none" spc="-15" baseline="0" dirty="0">
                <a:solidFill>
                  <a:srgbClr val="3E348F"/>
                </a:solidFill>
              </a:rPr>
              <a:t>Recommandations </a:t>
            </a:r>
            <a:r>
              <a:rPr kumimoji="0" lang="fr-ca" sz="4000" b="1" i="0" u="none" strike="noStrike" cap="none" spc="0" normalizeH="0" baseline="0" dirty="0">
                <a:ln>
                  <a:noFill/>
                </a:ln>
                <a:solidFill>
                  <a:srgbClr val="3E348F"/>
                </a:solidFill>
                <a:effectLst/>
                <a:uLnTx/>
                <a:uFillTx/>
              </a:rPr>
              <a:t>fortes « axées sur </a:t>
            </a:r>
            <a:br>
              <a:rPr kumimoji="0" lang="fr-CA" sz="4000" b="1" i="0" u="none" strike="noStrike" cap="none" spc="0" normalizeH="0" baseline="0" dirty="0">
                <a:ln>
                  <a:noFill/>
                </a:ln>
                <a:solidFill>
                  <a:srgbClr val="3E348F"/>
                </a:solidFill>
                <a:effectLst/>
                <a:uLnTx/>
                <a:uFillTx/>
              </a:rPr>
            </a:br>
            <a:r>
              <a:rPr kumimoji="0" lang="fr-ca" sz="4000" b="1" i="0" u="none" strike="noStrike" cap="none" spc="0" normalizeH="0" baseline="0" dirty="0">
                <a:ln>
                  <a:noFill/>
                </a:ln>
                <a:solidFill>
                  <a:srgbClr val="3E348F"/>
                </a:solidFill>
                <a:effectLst/>
                <a:uLnTx/>
                <a:uFillTx/>
              </a:rPr>
              <a:t>le système » ou recommandations</a:t>
            </a:r>
            <a:br>
              <a:rPr kumimoji="0" lang="fr-ca" sz="4000" b="1" i="0" u="none" strike="noStrike" cap="none" spc="0" normalizeH="0" baseline="0" noProof="0" dirty="0">
                <a:ln>
                  <a:noFill/>
                </a:ln>
                <a:solidFill>
                  <a:srgbClr val="3E348F"/>
                </a:solidFill>
                <a:effectLst/>
                <a:uLnTx/>
                <a:uFillTx/>
              </a:rPr>
            </a:br>
            <a:r>
              <a:rPr kumimoji="0" lang="fr-ca" sz="4000" b="1" i="0" u="none" strike="noStrike" cap="none" spc="0" normalizeH="0" baseline="0" dirty="0">
                <a:ln>
                  <a:noFill/>
                </a:ln>
                <a:solidFill>
                  <a:srgbClr val="3E348F"/>
                </a:solidFill>
                <a:effectLst/>
                <a:uLnTx/>
                <a:uFillTx/>
              </a:rPr>
              <a:t>faibles « axées sur la personne »</a:t>
            </a:r>
            <a:endParaRPr lang="fr-ca" sz="4000" dirty="0">
              <a:solidFill>
                <a:srgbClr val="3E348F"/>
              </a:solidFill>
            </a:endParaRPr>
          </a:p>
        </p:txBody>
      </p:sp>
      <p:grpSp>
        <p:nvGrpSpPr>
          <p:cNvPr id="5" name="Group 4">
            <a:extLst>
              <a:ext uri="{FF2B5EF4-FFF2-40B4-BE49-F238E27FC236}">
                <a16:creationId xmlns:a16="http://schemas.microsoft.com/office/drawing/2014/main" id="{F47B18B1-2ED0-0D2F-055C-E3225461F818}"/>
              </a:ext>
            </a:extLst>
          </p:cNvPr>
          <p:cNvGrpSpPr/>
          <p:nvPr/>
        </p:nvGrpSpPr>
        <p:grpSpPr>
          <a:xfrm>
            <a:off x="9833442" y="312194"/>
            <a:ext cx="1959587" cy="2177043"/>
            <a:chOff x="9887949" y="4186395"/>
            <a:chExt cx="1959587" cy="2177043"/>
          </a:xfrm>
        </p:grpSpPr>
        <p:pic>
          <p:nvPicPr>
            <p:cNvPr id="8" name="Picture 7">
              <a:extLst>
                <a:ext uri="{FF2B5EF4-FFF2-40B4-BE49-F238E27FC236}">
                  <a16:creationId xmlns:a16="http://schemas.microsoft.com/office/drawing/2014/main" id="{250B88A5-A011-6722-AD39-B8AF0CF4D82B}"/>
                </a:ext>
              </a:extLst>
            </p:cNvPr>
            <p:cNvPicPr>
              <a:picLocks noChangeAspect="1"/>
            </p:cNvPicPr>
            <p:nvPr/>
          </p:nvPicPr>
          <p:blipFill>
            <a:blip r:embed="rId4"/>
            <a:srcRect/>
            <a:stretch/>
          </p:blipFill>
          <p:spPr>
            <a:xfrm>
              <a:off x="9887949" y="4513848"/>
              <a:ext cx="1959587" cy="1849590"/>
            </a:xfrm>
            <a:prstGeom prst="rect">
              <a:avLst/>
            </a:prstGeom>
            <a:effectLst/>
          </p:spPr>
        </p:pic>
        <p:pic>
          <p:nvPicPr>
            <p:cNvPr id="9" name="Picture 8">
              <a:extLst>
                <a:ext uri="{FF2B5EF4-FFF2-40B4-BE49-F238E27FC236}">
                  <a16:creationId xmlns:a16="http://schemas.microsoft.com/office/drawing/2014/main" id="{0656385D-6563-18F3-6A99-C62B06F4BEA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462759" y="4186395"/>
              <a:ext cx="817157" cy="986875"/>
            </a:xfrm>
            <a:prstGeom prst="rect">
              <a:avLst/>
            </a:prstGeom>
          </p:spPr>
        </p:pic>
      </p:grpSp>
    </p:spTree>
    <p:extLst>
      <p:ext uri="{BB962C8B-B14F-4D97-AF65-F5344CB8AC3E}">
        <p14:creationId xmlns:p14="http://schemas.microsoft.com/office/powerpoint/2010/main" val="155797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C6B338-1584-10A6-973D-B5CB49FBDFC0}"/>
              </a:ext>
            </a:extLst>
          </p:cNvPr>
          <p:cNvSpPr txBox="1">
            <a:spLocks noGrp="1"/>
          </p:cNvSpPr>
          <p:nvPr>
            <p:ph type="title" idx="4294967295"/>
          </p:nvPr>
        </p:nvSpPr>
        <p:spPr>
          <a:xfrm>
            <a:off x="383823" y="3429000"/>
            <a:ext cx="3206044"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00" b="1" i="0" u="none" strike="noStrike" kern="1200" cap="none" spc="0" normalizeH="0" baseline="0">
                <a:ln>
                  <a:noFill/>
                </a:ln>
                <a:solidFill>
                  <a:schemeClr val="accent1"/>
                </a:solidFill>
                <a:effectLst/>
                <a:uLnTx/>
                <a:uFillTx/>
                <a:latin typeface="+mj-lt"/>
                <a:ea typeface="+mj-ea"/>
                <a:cs typeface="+mj-cs"/>
              </a:rPr>
              <a:t>Tableau récapitulatif des recommandations fortes, modérées et faibles</a:t>
            </a:r>
            <a:endParaRPr kumimoji="0" lang="fr-ca" sz="26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Picture 5">
            <a:extLst>
              <a:ext uri="{FF2B5EF4-FFF2-40B4-BE49-F238E27FC236}">
                <a16:creationId xmlns:a16="http://schemas.microsoft.com/office/drawing/2014/main" id="{15634B9D-0C7C-30C1-6C2C-5268054B6F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800000">
            <a:off x="-2" y="-2"/>
            <a:ext cx="3206042" cy="3095984"/>
          </a:xfrm>
          <a:prstGeom prst="rect">
            <a:avLst/>
          </a:prstGeom>
        </p:spPr>
      </p:pic>
      <p:graphicFrame>
        <p:nvGraphicFramePr>
          <p:cNvPr id="7" name="Table 6">
            <a:extLst>
              <a:ext uri="{FF2B5EF4-FFF2-40B4-BE49-F238E27FC236}">
                <a16:creationId xmlns:a16="http://schemas.microsoft.com/office/drawing/2014/main" id="{DF94DE9A-24DC-95D2-6CFF-99FE9A436B64}"/>
              </a:ext>
            </a:extLst>
          </p:cNvPr>
          <p:cNvGraphicFramePr>
            <a:graphicFrameLocks noGrp="1"/>
          </p:cNvGraphicFramePr>
          <p:nvPr>
            <p:extLst>
              <p:ext uri="{D42A27DB-BD31-4B8C-83A1-F6EECF244321}">
                <p14:modId xmlns:p14="http://schemas.microsoft.com/office/powerpoint/2010/main" val="1297851526"/>
              </p:ext>
            </p:extLst>
          </p:nvPr>
        </p:nvGraphicFramePr>
        <p:xfrm>
          <a:off x="3751943" y="109727"/>
          <a:ext cx="8269370" cy="6595872"/>
        </p:xfrm>
        <a:graphic>
          <a:graphicData uri="http://schemas.openxmlformats.org/drawingml/2006/table">
            <a:tbl>
              <a:tblPr firstRow="1" firstCol="1" bandRow="1">
                <a:tableStyleId>{72833802-FEF1-4C79-8D5D-14CF1EAF98D9}</a:tableStyleId>
              </a:tblPr>
              <a:tblGrid>
                <a:gridCol w="2057510">
                  <a:extLst>
                    <a:ext uri="{9D8B030D-6E8A-4147-A177-3AD203B41FA5}">
                      <a16:colId xmlns:a16="http://schemas.microsoft.com/office/drawing/2014/main" val="1189892626"/>
                    </a:ext>
                  </a:extLst>
                </a:gridCol>
                <a:gridCol w="6211860">
                  <a:extLst>
                    <a:ext uri="{9D8B030D-6E8A-4147-A177-3AD203B41FA5}">
                      <a16:colId xmlns:a16="http://schemas.microsoft.com/office/drawing/2014/main" val="3662510727"/>
                    </a:ext>
                  </a:extLst>
                </a:gridCol>
              </a:tblGrid>
              <a:tr h="541904">
                <a:tc>
                  <a:txBody>
                    <a:bodyPr/>
                    <a:lstStyle/>
                    <a:p>
                      <a:pPr>
                        <a:lnSpc>
                          <a:spcPts val="1600"/>
                        </a:lnSpc>
                        <a:spcAft>
                          <a:spcPts val="800"/>
                        </a:spcAft>
                      </a:pPr>
                      <a:r>
                        <a:rPr lang="fr-CA" sz="1600">
                          <a:effectLst/>
                        </a:rPr>
                        <a:t>Force de la recommandation</a:t>
                      </a:r>
                    </a:p>
                  </a:txBody>
                  <a:tcPr marL="144000" marR="29305" marT="0" marB="0" anchor="ctr">
                    <a:lnB w="6350" cap="flat" cmpd="sng" algn="ctr">
                      <a:noFill/>
                      <a:prstDash val="solid"/>
                      <a:miter lim="800000"/>
                    </a:lnB>
                    <a:solidFill>
                      <a:schemeClr val="tx2"/>
                    </a:solidFill>
                  </a:tcPr>
                </a:tc>
                <a:tc>
                  <a:txBody>
                    <a:bodyPr/>
                    <a:lstStyle/>
                    <a:p>
                      <a:pPr>
                        <a:lnSpc>
                          <a:spcPts val="1600"/>
                        </a:lnSpc>
                        <a:spcAft>
                          <a:spcPts val="800"/>
                        </a:spcAft>
                      </a:pPr>
                      <a:r>
                        <a:rPr lang="fr-CA" sz="1600" dirty="0">
                          <a:effectLst/>
                        </a:rPr>
                        <a:t>Types</a:t>
                      </a:r>
                    </a:p>
                  </a:txBody>
                  <a:tcPr marL="29305" marR="29305" marT="0" marB="0" anchor="ctr">
                    <a:lnB w="6350" cap="flat" cmpd="sng" algn="ctr">
                      <a:noFill/>
                      <a:prstDash val="solid"/>
                      <a:miter lim="800000"/>
                    </a:lnB>
                    <a:solidFill>
                      <a:schemeClr val="tx2"/>
                    </a:solidFill>
                  </a:tcPr>
                </a:tc>
                <a:extLst>
                  <a:ext uri="{0D108BD9-81ED-4DB2-BD59-A6C34878D82A}">
                    <a16:rowId xmlns:a16="http://schemas.microsoft.com/office/drawing/2014/main" val="2664868359"/>
                  </a:ext>
                </a:extLst>
              </a:tr>
              <a:tr h="237036">
                <a:tc>
                  <a:txBody>
                    <a:bodyPr/>
                    <a:lstStyle/>
                    <a:p>
                      <a:pPr>
                        <a:lnSpc>
                          <a:spcPct val="115000"/>
                        </a:lnSpc>
                        <a:spcAft>
                          <a:spcPts val="800"/>
                        </a:spcAft>
                      </a:pPr>
                      <a:r>
                        <a:rPr lang="fr-CA" sz="1400" dirty="0">
                          <a:solidFill>
                            <a:schemeClr val="accent2"/>
                          </a:solidFill>
                          <a:effectLst/>
                        </a:rPr>
                        <a:t>Fortes</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2000"/>
                      </a:schemeClr>
                    </a:solidFill>
                  </a:tcPr>
                </a:tc>
                <a:tc>
                  <a:txBody>
                    <a:bodyPr/>
                    <a:lstStyle/>
                    <a:p>
                      <a:pPr>
                        <a:lnSpc>
                          <a:spcPct val="100000"/>
                        </a:lnSpc>
                        <a:spcAft>
                          <a:spcPts val="800"/>
                        </a:spcAft>
                      </a:pPr>
                      <a:r>
                        <a:rPr lang="fr-CA" sz="800" dirty="0">
                          <a:effectLst/>
                        </a:rPr>
                        <a:t>Repenser un parcours de soins, un processus ou une autre partie de l’environnement de travail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2000"/>
                      </a:schemeClr>
                    </a:solidFill>
                  </a:tcPr>
                </a:tc>
                <a:extLst>
                  <a:ext uri="{0D108BD9-81ED-4DB2-BD59-A6C34878D82A}">
                    <a16:rowId xmlns:a16="http://schemas.microsoft.com/office/drawing/2014/main" val="801877909"/>
                  </a:ext>
                </a:extLst>
              </a:tr>
              <a:tr h="220051">
                <a:tc>
                  <a:txBody>
                    <a:bodyPr/>
                    <a:lstStyle/>
                    <a:p>
                      <a:pPr>
                        <a:lnSpc>
                          <a:spcPct val="115000"/>
                        </a:lnSpc>
                        <a:spcAft>
                          <a:spcPts val="800"/>
                        </a:spcAft>
                      </a:pPr>
                      <a:r>
                        <a:rPr lang="fr-CA" sz="1000" dirty="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dirty="0">
                          <a:effectLst/>
                        </a:rPr>
                        <a:t>Introduire des contrôles techniques, comme la conception d’une « fonction de contrainte »</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609614355"/>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2000"/>
                      </a:schemeClr>
                    </a:solidFill>
                  </a:tcPr>
                </a:tc>
                <a:tc>
                  <a:txBody>
                    <a:bodyPr/>
                    <a:lstStyle/>
                    <a:p>
                      <a:pPr>
                        <a:lnSpc>
                          <a:spcPct val="100000"/>
                        </a:lnSpc>
                        <a:spcAft>
                          <a:spcPts val="800"/>
                        </a:spcAft>
                      </a:pPr>
                      <a:r>
                        <a:rPr lang="fr-CA" sz="800" dirty="0">
                          <a:effectLst/>
                        </a:rPr>
                        <a:t>Apporter une amélioration culturelle pour instaurer une culture de sécurité psychologique</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2000"/>
                      </a:schemeClr>
                    </a:solidFill>
                  </a:tcPr>
                </a:tc>
                <a:extLst>
                  <a:ext uri="{0D108BD9-81ED-4DB2-BD59-A6C34878D82A}">
                    <a16:rowId xmlns:a16="http://schemas.microsoft.com/office/drawing/2014/main" val="3817090463"/>
                  </a:ext>
                </a:extLst>
              </a:tr>
              <a:tr h="257486">
                <a:tc>
                  <a:txBody>
                    <a:bodyPr/>
                    <a:lstStyle/>
                    <a:p>
                      <a:pPr>
                        <a:lnSpc>
                          <a:spcPct val="115000"/>
                        </a:lnSpc>
                        <a:spcAft>
                          <a:spcPts val="800"/>
                        </a:spcAft>
                      </a:pPr>
                      <a:r>
                        <a:rPr lang="fr-CA" sz="1000" dirty="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dirty="0">
                          <a:effectLst/>
                        </a:rPr>
                        <a:t>Repenser les équipements et les systèmes des technologies de l’information pour améliorer leur convivialité, </a:t>
                      </a:r>
                      <a:br>
                        <a:rPr lang="fr-CA" sz="800" dirty="0">
                          <a:effectLst/>
                        </a:rPr>
                      </a:br>
                      <a:r>
                        <a:rPr lang="fr-CA" sz="800" dirty="0">
                          <a:effectLst/>
                        </a:rPr>
                        <a:t>leur accessibilité et leur fonctionnalité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03768326"/>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2000"/>
                      </a:schemeClr>
                    </a:solidFill>
                  </a:tcPr>
                </a:tc>
                <a:tc>
                  <a:txBody>
                    <a:bodyPr/>
                    <a:lstStyle/>
                    <a:p>
                      <a:pPr>
                        <a:lnSpc>
                          <a:spcPct val="100000"/>
                        </a:lnSpc>
                        <a:spcAft>
                          <a:spcPts val="800"/>
                        </a:spcAft>
                      </a:pPr>
                      <a:r>
                        <a:rPr lang="fr-CA" sz="800" dirty="0">
                          <a:effectLst/>
                        </a:rPr>
                        <a:t>Simplifier ou normaliser les processus, les parcours ou les équipements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2000"/>
                      </a:schemeClr>
                    </a:solidFill>
                  </a:tcPr>
                </a:tc>
                <a:extLst>
                  <a:ext uri="{0D108BD9-81ED-4DB2-BD59-A6C34878D82A}">
                    <a16:rowId xmlns:a16="http://schemas.microsoft.com/office/drawing/2014/main" val="2316331691"/>
                  </a:ext>
                </a:extLst>
              </a:tr>
              <a:tr h="304742">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dirty="0">
                          <a:effectLst/>
                        </a:rPr>
                        <a:t>Réaliser des essais d’utilisabilité (formatifs et sommatifs) au moment de la mise en œuvre de nouveaux équipements, </a:t>
                      </a:r>
                      <a:br>
                        <a:rPr lang="fr-CA" sz="800" dirty="0">
                          <a:effectLst/>
                        </a:rPr>
                      </a:br>
                      <a:r>
                        <a:rPr lang="fr-CA" sz="800" dirty="0">
                          <a:effectLst/>
                        </a:rPr>
                        <a:t>de nouveaux lieux de travail ou de nouveaux systèmes informatiques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2011268001"/>
                  </a:ext>
                </a:extLst>
              </a:tr>
              <a:tr h="237036">
                <a:tc>
                  <a:txBody>
                    <a:bodyPr/>
                    <a:lstStyle/>
                    <a:p>
                      <a:pPr>
                        <a:lnSpc>
                          <a:spcPct val="115000"/>
                        </a:lnSpc>
                        <a:spcAft>
                          <a:spcPts val="800"/>
                        </a:spcAft>
                      </a:pPr>
                      <a:r>
                        <a:rPr lang="fr-CA" sz="1400" dirty="0">
                          <a:solidFill>
                            <a:schemeClr val="accent1"/>
                          </a:solidFill>
                          <a:effectLst/>
                        </a:rPr>
                        <a:t>Modérées</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dirty="0">
                          <a:effectLst/>
                        </a:rPr>
                        <a:t>Résoudre les problèmes de disponibilité des équipements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4046307289"/>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Résoudre les problèmes de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78004513"/>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Réorganiser la charge de travail pour faire face à une charge de travail élevée ou à une surcharge de tâches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892587384"/>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Élaborer et dispenser une formation fondée sur la simulation</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770326091"/>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Améliorer la documentation ou la communication </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265086447"/>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Éliminer ou réduire les distractions et les interruptions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059260648"/>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Adopter une liste de contrôle de sécurité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585266281"/>
                  </a:ext>
                </a:extLst>
              </a:tr>
              <a:tr h="220051">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Revoir la planification ou la pertinence de la composition du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150914593"/>
                  </a:ext>
                </a:extLst>
              </a:tr>
              <a:tr h="237036">
                <a:tc>
                  <a:txBody>
                    <a:bodyPr/>
                    <a:lstStyle/>
                    <a:p>
                      <a:pPr>
                        <a:lnSpc>
                          <a:spcPct val="115000"/>
                        </a:lnSpc>
                        <a:spcAft>
                          <a:spcPts val="800"/>
                        </a:spcAft>
                      </a:pPr>
                      <a:r>
                        <a:rPr lang="fr-CA" sz="1400">
                          <a:solidFill>
                            <a:schemeClr val="accent5"/>
                          </a:solidFill>
                          <a:effectLst/>
                        </a:rPr>
                        <a:t>Faibles</a:t>
                      </a:r>
                      <a:endParaRPr lang="fr-CA" sz="1400" dirty="0">
                        <a:solidFill>
                          <a:schemeClr val="accent5"/>
                        </a:solidFill>
                        <a:effectLst/>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tc>
                  <a:txBody>
                    <a:bodyPr/>
                    <a:lstStyle/>
                    <a:p>
                      <a:pPr>
                        <a:lnSpc>
                          <a:spcPct val="100000"/>
                        </a:lnSpc>
                        <a:spcAft>
                          <a:spcPts val="800"/>
                        </a:spcAft>
                      </a:pPr>
                      <a:r>
                        <a:rPr lang="fr-CA" sz="800" dirty="0">
                          <a:effectLst/>
                        </a:rPr>
                        <a:t>Assigner des contrôles de sécurité supplémentaires au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extLst>
                  <a:ext uri="{0D108BD9-81ED-4DB2-BD59-A6C34878D82A}">
                    <a16:rowId xmlns:a16="http://schemas.microsoft.com/office/drawing/2014/main" val="2979233453"/>
                  </a:ext>
                </a:extLst>
              </a:tr>
              <a:tr h="220051">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dirty="0">
                          <a:effectLst/>
                        </a:rPr>
                        <a:t>Sensibiliser le personnel à une politique ou à un processus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784291163"/>
                  </a:ext>
                </a:extLst>
              </a:tr>
              <a:tr h="220051">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tc>
                  <a:txBody>
                    <a:bodyPr/>
                    <a:lstStyle/>
                    <a:p>
                      <a:pPr>
                        <a:lnSpc>
                          <a:spcPct val="100000"/>
                        </a:lnSpc>
                        <a:spcAft>
                          <a:spcPts val="800"/>
                        </a:spcAft>
                      </a:pPr>
                      <a:r>
                        <a:rPr lang="fr-CA" sz="800" dirty="0">
                          <a:effectLst/>
                        </a:rPr>
                        <a:t>Effectuer un audit ou un examen</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extLst>
                  <a:ext uri="{0D108BD9-81ED-4DB2-BD59-A6C34878D82A}">
                    <a16:rowId xmlns:a16="http://schemas.microsoft.com/office/drawing/2014/main" val="3439013331"/>
                  </a:ext>
                </a:extLst>
              </a:tr>
              <a:tr h="220051">
                <a:tc>
                  <a:txBody>
                    <a:bodyPr/>
                    <a:lstStyle/>
                    <a:p>
                      <a:pPr>
                        <a:lnSpc>
                          <a:spcPct val="115000"/>
                        </a:lnSpc>
                        <a:spcAft>
                          <a:spcPts val="800"/>
                        </a:spcAft>
                      </a:pPr>
                      <a:r>
                        <a:rPr lang="fr-CA" sz="600" dirty="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dirty="0">
                          <a:effectLst/>
                        </a:rPr>
                        <a:t>Augmenter la supervision du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761602986"/>
                  </a:ext>
                </a:extLst>
              </a:tr>
              <a:tr h="220051">
                <a:tc>
                  <a:txBody>
                    <a:bodyPr/>
                    <a:lstStyle/>
                    <a:p>
                      <a:pPr>
                        <a:lnSpc>
                          <a:spcPct val="115000"/>
                        </a:lnSpc>
                        <a:spcAft>
                          <a:spcPts val="800"/>
                        </a:spcAft>
                      </a:pPr>
                      <a:r>
                        <a:rPr lang="fr-CA" sz="600" dirty="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tc>
                  <a:txBody>
                    <a:bodyPr/>
                    <a:lstStyle/>
                    <a:p>
                      <a:pPr>
                        <a:lnSpc>
                          <a:spcPct val="100000"/>
                        </a:lnSpc>
                        <a:spcAft>
                          <a:spcPts val="800"/>
                        </a:spcAft>
                      </a:pPr>
                      <a:r>
                        <a:rPr lang="fr-CA" sz="800" dirty="0">
                          <a:effectLst/>
                        </a:rPr>
                        <a:t>Informer et aviser le personnel et émettre des avertissements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extLst>
                  <a:ext uri="{0D108BD9-81ED-4DB2-BD59-A6C34878D82A}">
                    <a16:rowId xmlns:a16="http://schemas.microsoft.com/office/drawing/2014/main" val="2318036300"/>
                  </a:ext>
                </a:extLst>
              </a:tr>
              <a:tr h="220051">
                <a:tc>
                  <a:txBody>
                    <a:bodyPr/>
                    <a:lstStyle/>
                    <a:p>
                      <a:pPr>
                        <a:lnSpc>
                          <a:spcPct val="115000"/>
                        </a:lnSpc>
                        <a:spcAft>
                          <a:spcPts val="800"/>
                        </a:spcAft>
                      </a:pPr>
                      <a:r>
                        <a:rPr lang="fr-CA" sz="600" dirty="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dirty="0">
                          <a:effectLst/>
                        </a:rPr>
                        <a:t>Prendre des mesures disciplinaires ou de suspension à l’égard du personnel qui commet des erreurs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2991904471"/>
                  </a:ext>
                </a:extLst>
              </a:tr>
              <a:tr h="220051">
                <a:tc>
                  <a:txBody>
                    <a:bodyPr/>
                    <a:lstStyle/>
                    <a:p>
                      <a:pPr>
                        <a:lnSpc>
                          <a:spcPct val="115000"/>
                        </a:lnSpc>
                        <a:spcAft>
                          <a:spcPts val="800"/>
                        </a:spcAft>
                      </a:pPr>
                      <a:r>
                        <a:rPr lang="fr-CA" sz="600" dirty="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tc>
                  <a:txBody>
                    <a:bodyPr/>
                    <a:lstStyle/>
                    <a:p>
                      <a:pPr>
                        <a:lnSpc>
                          <a:spcPct val="100000"/>
                        </a:lnSpc>
                        <a:spcAft>
                          <a:spcPts val="800"/>
                        </a:spcAft>
                      </a:pPr>
                      <a:r>
                        <a:rPr lang="fr-CA" sz="800" dirty="0">
                          <a:effectLst/>
                        </a:rPr>
                        <a:t>Réécrire les politiques et les procédures de sécurité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extLst>
                  <a:ext uri="{0D108BD9-81ED-4DB2-BD59-A6C34878D82A}">
                    <a16:rowId xmlns:a16="http://schemas.microsoft.com/office/drawing/2014/main" val="204822372"/>
                  </a:ext>
                </a:extLst>
              </a:tr>
              <a:tr h="220051">
                <a:tc>
                  <a:txBody>
                    <a:bodyPr/>
                    <a:lstStyle/>
                    <a:p>
                      <a:pPr>
                        <a:lnSpc>
                          <a:spcPct val="115000"/>
                        </a:lnSpc>
                        <a:spcAft>
                          <a:spcPts val="800"/>
                        </a:spcAft>
                      </a:pPr>
                      <a:r>
                        <a:rPr lang="fr-CA" sz="600" dirty="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dirty="0">
                          <a:effectLst/>
                        </a:rPr>
                        <a:t>Mettre en place davantage de politiques et de procédures de sécurité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3721056003"/>
                  </a:ext>
                </a:extLst>
              </a:tr>
              <a:tr h="257486">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tc>
                  <a:txBody>
                    <a:bodyPr/>
                    <a:lstStyle/>
                    <a:p>
                      <a:pPr>
                        <a:lnSpc>
                          <a:spcPct val="100000"/>
                        </a:lnSpc>
                        <a:spcAft>
                          <a:spcPts val="800"/>
                        </a:spcAft>
                      </a:pPr>
                      <a:r>
                        <a:rPr lang="fr-CA" sz="800" dirty="0">
                          <a:effectLst/>
                        </a:rPr>
                        <a:t>Vérifier la compréhension du personnel des processus de sécurité (sans tenir compte de la manière </a:t>
                      </a:r>
                      <a:br>
                        <a:rPr lang="fr-CA" sz="800" dirty="0">
                          <a:effectLst/>
                        </a:rPr>
                      </a:br>
                      <a:r>
                        <a:rPr lang="fr-CA" sz="800" dirty="0">
                          <a:effectLst/>
                        </a:rPr>
                        <a:t>dont le travail est réellement effectué).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extLst>
                  <a:ext uri="{0D108BD9-81ED-4DB2-BD59-A6C34878D82A}">
                    <a16:rowId xmlns:a16="http://schemas.microsoft.com/office/drawing/2014/main" val="1233045813"/>
                  </a:ext>
                </a:extLst>
              </a:tr>
              <a:tr h="220051">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dirty="0">
                          <a:effectLst/>
                        </a:rPr>
                        <a:t>Communiquer les résultats des enquêtes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3143179971"/>
                  </a:ext>
                </a:extLst>
              </a:tr>
              <a:tr h="304742">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tc>
                  <a:txBody>
                    <a:bodyPr/>
                    <a:lstStyle/>
                    <a:p>
                      <a:pPr>
                        <a:lnSpc>
                          <a:spcPct val="100000"/>
                        </a:lnSpc>
                        <a:spcAft>
                          <a:spcPts val="800"/>
                        </a:spcAft>
                      </a:pPr>
                      <a:r>
                        <a:rPr lang="fr-CA" sz="800" dirty="0">
                          <a:effectLst/>
                        </a:rPr>
                        <a:t>Dispenser de la formation didactique, ce qui consiste à rappeler au personnel les politiques et les procédures de sécurité, </a:t>
                      </a:r>
                      <a:br>
                        <a:rPr lang="fr-CA" sz="800" dirty="0">
                          <a:effectLst/>
                        </a:rPr>
                      </a:br>
                      <a:r>
                        <a:rPr lang="fr-CA" sz="800" dirty="0">
                          <a:effectLst/>
                        </a:rPr>
                        <a:t>ou à « conseiller » le personnel sur la manière de prodiguer des soins sûrs aux patientes et patients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5000"/>
                      </a:schemeClr>
                    </a:solidFill>
                  </a:tcPr>
                </a:tc>
                <a:extLst>
                  <a:ext uri="{0D108BD9-81ED-4DB2-BD59-A6C34878D82A}">
                    <a16:rowId xmlns:a16="http://schemas.microsoft.com/office/drawing/2014/main" val="4041083331"/>
                  </a:ext>
                </a:extLst>
              </a:tr>
              <a:tr h="257486">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dirty="0">
                          <a:effectLst/>
                        </a:rPr>
                        <a:t>Autres recommandations qui ne tiennent pas compte du flux de travail et des exigences relatives aux tâches dans un domaine clinique</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1275669833"/>
                  </a:ext>
                </a:extLst>
              </a:tr>
            </a:tbl>
          </a:graphicData>
        </a:graphic>
      </p:graphicFrame>
    </p:spTree>
    <p:extLst>
      <p:ext uri="{BB962C8B-B14F-4D97-AF65-F5344CB8AC3E}">
        <p14:creationId xmlns:p14="http://schemas.microsoft.com/office/powerpoint/2010/main" val="30717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8573E4-A447-DCC9-3299-BA3F555AC8CC}"/>
              </a:ext>
            </a:extLst>
          </p:cNvPr>
          <p:cNvSpPr>
            <a:spLocks noGrp="1"/>
          </p:cNvSpPr>
          <p:nvPr>
            <p:ph idx="1"/>
          </p:nvPr>
        </p:nvSpPr>
        <p:spPr>
          <a:xfrm>
            <a:off x="838200" y="1243014"/>
            <a:ext cx="10515600" cy="4933949"/>
          </a:xfrm>
        </p:spPr>
        <p:txBody>
          <a:bodyPr vert="horz" lIns="91440" tIns="45720" rIns="91440" bIns="45720" rtlCol="0" anchor="t">
            <a:noAutofit/>
          </a:bodyPr>
          <a:lstStyle/>
          <a:p>
            <a:pPr algn="l" rtl="0">
              <a:buClr>
                <a:schemeClr val="tx1"/>
              </a:buClr>
            </a:pPr>
            <a:r>
              <a:rPr lang="fr-ca" sz="1500" b="1" i="0" u="none" baseline="0" dirty="0"/>
              <a:t>Introduction</a:t>
            </a:r>
          </a:p>
          <a:p>
            <a:pPr lvl="1" algn="l" rtl="0">
              <a:buClr>
                <a:schemeClr val="tx1"/>
              </a:buClr>
            </a:pPr>
            <a:r>
              <a:rPr lang="fr-ca" sz="1500" b="0" i="0" u="none" baseline="0" dirty="0">
                <a:hlinkClick r:id="rId3" action="ppaction://hlinksldjump"/>
              </a:rPr>
              <a:t>Cadre de mesure et de surveillance de la sécurité (CMSS)</a:t>
            </a:r>
            <a:endParaRPr lang="fr-ca" sz="1500" dirty="0"/>
          </a:p>
          <a:p>
            <a:pPr lvl="1" algn="l" rtl="0">
              <a:buClr>
                <a:schemeClr val="tx1"/>
              </a:buClr>
            </a:pPr>
            <a:r>
              <a:rPr lang="fr-ca" sz="1500" b="0" i="0" u="none" baseline="0" dirty="0">
                <a:hlinkClick r:id="rId4" action="ppaction://hlinksldjump"/>
              </a:rPr>
              <a:t>Repenser la sécurité des patients</a:t>
            </a:r>
            <a:endParaRPr lang="fr-ca" sz="1500" dirty="0"/>
          </a:p>
          <a:p>
            <a:pPr lvl="1" algn="l" rtl="0">
              <a:buClr>
                <a:schemeClr val="tx1"/>
              </a:buClr>
            </a:pPr>
            <a:r>
              <a:rPr lang="fr-ca" sz="1500" b="0" i="0" u="none" baseline="0" dirty="0">
                <a:hlinkClick r:id="rId5" action="ppaction://hlinksldjump"/>
              </a:rPr>
              <a:t>Nuages et thèmes de sécurité liés au CMSS</a:t>
            </a:r>
            <a:endParaRPr lang="fr-ca" sz="1500" dirty="0"/>
          </a:p>
          <a:p>
            <a:pPr algn="l" rtl="0">
              <a:buClr>
                <a:schemeClr val="tx1"/>
              </a:buClr>
            </a:pPr>
            <a:r>
              <a:rPr lang="fr-ca" sz="1500" b="1" i="0" u="none" baseline="0" dirty="0"/>
              <a:t>Préjudices passés </a:t>
            </a:r>
          </a:p>
          <a:p>
            <a:pPr lvl="1" algn="l" rtl="0">
              <a:buClr>
                <a:schemeClr val="tx1"/>
              </a:buClr>
            </a:pPr>
            <a:r>
              <a:rPr lang="fr-ca" sz="1500" b="0" i="0" u="none" baseline="0" dirty="0">
                <a:hlinkClick r:id="rId6" action="ppaction://hlinksldjump"/>
              </a:rPr>
              <a:t>Théorie</a:t>
            </a:r>
            <a:endParaRPr lang="fr-ca" sz="1500" dirty="0"/>
          </a:p>
          <a:p>
            <a:pPr lvl="1" algn="l" rtl="0">
              <a:buClr>
                <a:schemeClr val="tx1"/>
              </a:buClr>
            </a:pPr>
            <a:r>
              <a:rPr lang="fr-ca" sz="1500" b="0" i="0" u="none" baseline="0" dirty="0">
                <a:latin typeface="Arial"/>
                <a:ea typeface="Arial"/>
                <a:cs typeface="Arial"/>
                <a:hlinkClick r:id="rId7" action="ppaction://hlinksldjump"/>
              </a:rPr>
              <a:t>Réflexions sur la situation actuelle </a:t>
            </a:r>
            <a:endParaRPr lang="fr-ca" sz="1500" dirty="0">
              <a:latin typeface="Arial"/>
              <a:cs typeface="Arial"/>
            </a:endParaRPr>
          </a:p>
          <a:p>
            <a:pPr lvl="1" algn="l" rtl="0">
              <a:buClr>
                <a:schemeClr val="tx1"/>
              </a:buClr>
            </a:pPr>
            <a:r>
              <a:rPr lang="fr-ca" sz="1500" b="0" i="0" u="none" baseline="0" dirty="0">
                <a:latin typeface="Arial"/>
                <a:ea typeface="Arial"/>
                <a:cs typeface="Arial"/>
                <a:hlinkClick r:id="rId8" action="ppaction://hlinksldjump"/>
              </a:rPr>
              <a:t>Thème 1 : Mesurer et surveiller les iniquités et les préjudices </a:t>
            </a:r>
            <a:br>
              <a:rPr lang="fr-CA" sz="1500" b="0" i="0" u="none" baseline="0" dirty="0">
                <a:latin typeface="Arial"/>
                <a:ea typeface="Arial"/>
                <a:cs typeface="Arial"/>
                <a:hlinkClick r:id="rId8" action="ppaction://hlinksldjump"/>
              </a:rPr>
            </a:br>
            <a:r>
              <a:rPr lang="fr-ca" sz="1500" b="0" i="0" u="none" baseline="0" dirty="0">
                <a:latin typeface="Arial"/>
                <a:ea typeface="Arial"/>
                <a:cs typeface="Arial"/>
                <a:hlinkClick r:id="rId8" action="ppaction://hlinksldjump"/>
              </a:rPr>
              <a:t>passés en matière de soins de santé</a:t>
            </a:r>
            <a:br>
              <a:rPr lang="fr-ca" sz="1500" dirty="0">
                <a:latin typeface="Arial"/>
                <a:cs typeface="Arial"/>
                <a:hlinkClick r:id="rId8" action="ppaction://hlinksldjump"/>
              </a:rPr>
            </a:br>
            <a:endParaRPr lang="fr-ca" sz="1500" dirty="0">
              <a:latin typeface="Arial"/>
              <a:cs typeface="Arial"/>
            </a:endParaRPr>
          </a:p>
          <a:p>
            <a:pPr lvl="1" algn="l" rtl="0">
              <a:buClr>
                <a:schemeClr val="tx1"/>
              </a:buClr>
            </a:pPr>
            <a:r>
              <a:rPr lang="fr-ca" sz="1500" b="0" i="0" u="none" baseline="0" dirty="0">
                <a:latin typeface="Arial"/>
                <a:ea typeface="Arial"/>
                <a:cs typeface="Arial"/>
                <a:hlinkClick r:id="rId9" action="ppaction://hlinksldjump"/>
              </a:rPr>
              <a:t>Thème 2 : Recommandations « axées sur le système » ou </a:t>
            </a:r>
            <a:br>
              <a:rPr lang="fr-CA" sz="1500" b="0" i="0" u="none" baseline="0" dirty="0">
                <a:latin typeface="Arial"/>
                <a:ea typeface="Arial"/>
                <a:cs typeface="Arial"/>
                <a:hlinkClick r:id="rId9" action="ppaction://hlinksldjump"/>
              </a:rPr>
            </a:br>
            <a:r>
              <a:rPr lang="fr-ca" sz="1500" b="0" i="0" u="none" baseline="0" dirty="0">
                <a:latin typeface="Arial"/>
                <a:ea typeface="Arial"/>
                <a:cs typeface="Arial"/>
                <a:hlinkClick r:id="rId9" action="ppaction://hlinksldjump"/>
              </a:rPr>
              <a:t>« axées sur la personne »</a:t>
            </a:r>
            <a:endParaRPr lang="fr-ca" sz="1500" dirty="0">
              <a:latin typeface="Arial"/>
              <a:cs typeface="Arial"/>
            </a:endParaRPr>
          </a:p>
          <a:p>
            <a:pPr lvl="1" algn="l" rtl="0">
              <a:buClr>
                <a:schemeClr val="tx1"/>
              </a:buClr>
            </a:pPr>
            <a:r>
              <a:rPr lang="fr-ca" sz="1500" b="0" i="0" u="none" baseline="0" dirty="0">
                <a:latin typeface="Arial"/>
                <a:ea typeface="Arial"/>
                <a:cs typeface="Arial"/>
                <a:hlinkClick r:id="rId10" action="ppaction://hlinksldjump"/>
              </a:rPr>
              <a:t>Exercice pratique</a:t>
            </a:r>
            <a:endParaRPr lang="fr-ca" sz="1500" dirty="0">
              <a:latin typeface="Arial"/>
              <a:cs typeface="Arial"/>
            </a:endParaRPr>
          </a:p>
          <a:p>
            <a:pPr lvl="1" algn="l" rtl="0">
              <a:buClr>
                <a:schemeClr val="tx1"/>
              </a:buClr>
            </a:pPr>
            <a:r>
              <a:rPr lang="fr-ca" sz="1500" b="0" i="0" u="none" baseline="0" dirty="0">
                <a:latin typeface="Arial"/>
                <a:ea typeface="Arial"/>
                <a:cs typeface="Arial"/>
                <a:hlinkClick r:id="rId11" action="ppaction://hlinksldjump"/>
              </a:rPr>
              <a:t>Réflexions sur les perspectives</a:t>
            </a:r>
            <a:endParaRPr lang="fr-ca" sz="1500" dirty="0">
              <a:latin typeface="Arial"/>
              <a:cs typeface="Arial"/>
            </a:endParaRPr>
          </a:p>
        </p:txBody>
      </p:sp>
      <p:sp>
        <p:nvSpPr>
          <p:cNvPr id="6" name="Title 1">
            <a:extLst>
              <a:ext uri="{FF2B5EF4-FFF2-40B4-BE49-F238E27FC236}">
                <a16:creationId xmlns:a16="http://schemas.microsoft.com/office/drawing/2014/main" id="{EF10B6A9-D0D4-6A44-B9AE-14ACC5670822}"/>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dirty="0">
                <a:ln>
                  <a:noFill/>
                </a:ln>
                <a:solidFill>
                  <a:srgbClr val="3E348F"/>
                </a:solidFill>
                <a:effectLst/>
                <a:uLnTx/>
                <a:uFillTx/>
                <a:latin typeface="Arial"/>
                <a:ea typeface="+mj-ea"/>
                <a:cs typeface="Arial"/>
              </a:rPr>
              <a:t>Aperçu</a:t>
            </a:r>
            <a:endPar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5279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AA49A-0006-69E1-D76E-EB0D96D6AD87}"/>
              </a:ext>
              <a:ext uri="{C183D7F6-B498-43B3-948B-1728B52AA6E4}">
                <adec:decorative xmlns:adec="http://schemas.microsoft.com/office/drawing/2017/decorative" val="1"/>
              </a:ext>
            </a:extLst>
          </p:cNvPr>
          <p:cNvSpPr/>
          <p:nvPr/>
        </p:nvSpPr>
        <p:spPr>
          <a:xfrm>
            <a:off x="352698" y="2407920"/>
            <a:ext cx="11268891" cy="1711234"/>
          </a:xfrm>
          <a:prstGeom prst="rect">
            <a:avLst/>
          </a:prstGeom>
          <a:solidFill>
            <a:schemeClr val="accent1">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7" name="Rectangle 6">
            <a:extLst>
              <a:ext uri="{FF2B5EF4-FFF2-40B4-BE49-F238E27FC236}">
                <a16:creationId xmlns:a16="http://schemas.microsoft.com/office/drawing/2014/main" id="{92981B5B-898A-88F8-5166-B18080DA1B1B}"/>
              </a:ext>
              <a:ext uri="{C183D7F6-B498-43B3-948B-1728B52AA6E4}">
                <adec:decorative xmlns:adec="http://schemas.microsoft.com/office/drawing/2017/decorative" val="1"/>
              </a:ext>
            </a:extLst>
          </p:cNvPr>
          <p:cNvSpPr/>
          <p:nvPr/>
        </p:nvSpPr>
        <p:spPr>
          <a:xfrm>
            <a:off x="365761" y="4180113"/>
            <a:ext cx="11268891" cy="2116183"/>
          </a:xfrm>
          <a:prstGeom prst="rect">
            <a:avLst/>
          </a:prstGeom>
          <a:solidFill>
            <a:srgbClr val="EB1B64">
              <a:alpha val="88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5" name="Rectangle 4">
            <a:extLst>
              <a:ext uri="{FF2B5EF4-FFF2-40B4-BE49-F238E27FC236}">
                <a16:creationId xmlns:a16="http://schemas.microsoft.com/office/drawing/2014/main" id="{F245BFF2-297E-CF00-966A-1BA19B989391}"/>
              </a:ext>
              <a:ext uri="{C183D7F6-B498-43B3-948B-1728B52AA6E4}">
                <adec:decorative xmlns:adec="http://schemas.microsoft.com/office/drawing/2017/decorative" val="1"/>
              </a:ext>
            </a:extLst>
          </p:cNvPr>
          <p:cNvSpPr/>
          <p:nvPr/>
        </p:nvSpPr>
        <p:spPr>
          <a:xfrm>
            <a:off x="374469" y="1227909"/>
            <a:ext cx="11268891" cy="1132114"/>
          </a:xfrm>
          <a:prstGeom prst="rect">
            <a:avLst/>
          </a:prstGeom>
          <a:solidFill>
            <a:srgbClr val="15A9A5">
              <a:alpha val="88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11" name="Rectangle: Rounded Corners 18">
            <a:extLst>
              <a:ext uri="{FF2B5EF4-FFF2-40B4-BE49-F238E27FC236}">
                <a16:creationId xmlns:a16="http://schemas.microsoft.com/office/drawing/2014/main" id="{5A74FACB-8F3F-8929-EDD6-EE7F44B01521}"/>
              </a:ext>
              <a:ext uri="{C183D7F6-B498-43B3-948B-1728B52AA6E4}">
                <adec:decorative xmlns:adec="http://schemas.microsoft.com/office/drawing/2017/decorative" val="1"/>
              </a:ext>
            </a:extLst>
          </p:cNvPr>
          <p:cNvSpPr/>
          <p:nvPr/>
        </p:nvSpPr>
        <p:spPr>
          <a:xfrm>
            <a:off x="610714" y="4952776"/>
            <a:ext cx="1736584" cy="570856"/>
          </a:xfrm>
          <a:prstGeom prst="roundRect">
            <a:avLst/>
          </a:prstGeom>
          <a:solidFill>
            <a:srgbClr val="EB1B6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5" name="TextBox 14">
            <a:extLst>
              <a:ext uri="{FF2B5EF4-FFF2-40B4-BE49-F238E27FC236}">
                <a16:creationId xmlns:a16="http://schemas.microsoft.com/office/drawing/2014/main" id="{83132048-7E30-277D-9C81-44AC6F47F67D}"/>
              </a:ext>
            </a:extLst>
          </p:cNvPr>
          <p:cNvSpPr txBox="1"/>
          <p:nvPr/>
        </p:nvSpPr>
        <p:spPr>
          <a:xfrm>
            <a:off x="557348" y="4965104"/>
            <a:ext cx="1726423" cy="538609"/>
          </a:xfrm>
          <a:prstGeom prst="rect">
            <a:avLst/>
          </a:prstGeom>
          <a:noFill/>
        </p:spPr>
        <p:txBody>
          <a:bodyPr wrap="square" rtlCol="0">
            <a:spAutoFit/>
          </a:bodyPr>
          <a:lstStyle/>
          <a:p>
            <a:pPr algn="ctr" rtl="0"/>
            <a:r>
              <a:rPr lang="fr-ca" b="1" i="0" u="none" baseline="0" dirty="0">
                <a:solidFill>
                  <a:schemeClr val="bg1"/>
                </a:solidFill>
              </a:rPr>
              <a:t>Faibles</a:t>
            </a:r>
          </a:p>
          <a:p>
            <a:pPr algn="ctr" rtl="0"/>
            <a:r>
              <a:rPr lang="fr-ca" sz="1100" b="1" i="0" u="none" baseline="0" dirty="0">
                <a:solidFill>
                  <a:schemeClr val="bg1"/>
                </a:solidFill>
              </a:rPr>
              <a:t>Axées sur la personne</a:t>
            </a:r>
          </a:p>
        </p:txBody>
      </p:sp>
      <p:sp>
        <p:nvSpPr>
          <p:cNvPr id="14" name="TextBox 13">
            <a:extLst>
              <a:ext uri="{FF2B5EF4-FFF2-40B4-BE49-F238E27FC236}">
                <a16:creationId xmlns:a16="http://schemas.microsoft.com/office/drawing/2014/main" id="{56B04F03-2B8F-023B-9EA6-71A7FFABF0F3}"/>
              </a:ext>
            </a:extLst>
          </p:cNvPr>
          <p:cNvSpPr txBox="1"/>
          <p:nvPr/>
        </p:nvSpPr>
        <p:spPr>
          <a:xfrm>
            <a:off x="610714" y="3044987"/>
            <a:ext cx="1716264" cy="369332"/>
          </a:xfrm>
          <a:prstGeom prst="rect">
            <a:avLst/>
          </a:prstGeom>
          <a:noFill/>
        </p:spPr>
        <p:txBody>
          <a:bodyPr wrap="square" rtlCol="0">
            <a:spAutoFit/>
          </a:bodyPr>
          <a:lstStyle/>
          <a:p>
            <a:pPr algn="ctr" rtl="0"/>
            <a:r>
              <a:rPr lang="fr-ca" b="1" i="0" u="none" baseline="0">
                <a:solidFill>
                  <a:schemeClr val="bg1"/>
                </a:solidFill>
              </a:rPr>
              <a:t>Modérée</a:t>
            </a:r>
          </a:p>
        </p:txBody>
      </p:sp>
      <p:sp>
        <p:nvSpPr>
          <p:cNvPr id="8" name="Rectangle: Rounded Corners 18">
            <a:extLst>
              <a:ext uri="{FF2B5EF4-FFF2-40B4-BE49-F238E27FC236}">
                <a16:creationId xmlns:a16="http://schemas.microsoft.com/office/drawing/2014/main" id="{360666FA-3B14-995B-8180-F1AC86B0C17A}"/>
              </a:ext>
              <a:ext uri="{C183D7F6-B498-43B3-948B-1728B52AA6E4}">
                <adec:decorative xmlns:adec="http://schemas.microsoft.com/office/drawing/2017/decorative" val="1"/>
              </a:ext>
            </a:extLst>
          </p:cNvPr>
          <p:cNvSpPr/>
          <p:nvPr/>
        </p:nvSpPr>
        <p:spPr>
          <a:xfrm>
            <a:off x="610714" y="1478951"/>
            <a:ext cx="1726424" cy="570856"/>
          </a:xfrm>
          <a:prstGeom prst="roundRect">
            <a:avLst/>
          </a:prstGeom>
          <a:solidFill>
            <a:srgbClr val="15A9A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0" name="Rectangle: Rounded Corners 18">
            <a:extLst>
              <a:ext uri="{FF2B5EF4-FFF2-40B4-BE49-F238E27FC236}">
                <a16:creationId xmlns:a16="http://schemas.microsoft.com/office/drawing/2014/main" id="{BC86536E-1823-B128-15CC-65D13804B5C2}"/>
              </a:ext>
              <a:ext uri="{C183D7F6-B498-43B3-948B-1728B52AA6E4}">
                <adec:decorative xmlns:adec="http://schemas.microsoft.com/office/drawing/2017/decorative" val="1"/>
              </a:ext>
            </a:extLst>
          </p:cNvPr>
          <p:cNvSpPr/>
          <p:nvPr/>
        </p:nvSpPr>
        <p:spPr>
          <a:xfrm>
            <a:off x="600554" y="2965939"/>
            <a:ext cx="1726424" cy="5708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2" name="TextBox 11">
            <a:extLst>
              <a:ext uri="{FF2B5EF4-FFF2-40B4-BE49-F238E27FC236}">
                <a16:creationId xmlns:a16="http://schemas.microsoft.com/office/drawing/2014/main" id="{FC173ABE-47C9-A8DF-3393-C87F50E8285F}"/>
              </a:ext>
            </a:extLst>
          </p:cNvPr>
          <p:cNvSpPr txBox="1"/>
          <p:nvPr/>
        </p:nvSpPr>
        <p:spPr>
          <a:xfrm>
            <a:off x="557348" y="1456037"/>
            <a:ext cx="1759469" cy="553998"/>
          </a:xfrm>
          <a:prstGeom prst="rect">
            <a:avLst/>
          </a:prstGeom>
          <a:noFill/>
        </p:spPr>
        <p:txBody>
          <a:bodyPr wrap="square" rtlCol="0">
            <a:spAutoFit/>
          </a:bodyPr>
          <a:lstStyle/>
          <a:p>
            <a:pPr algn="ctr" rtl="0"/>
            <a:r>
              <a:rPr lang="fr-ca" b="1" i="0" u="none" baseline="0" dirty="0">
                <a:solidFill>
                  <a:schemeClr val="bg1"/>
                </a:solidFill>
              </a:rPr>
              <a:t>Fortes</a:t>
            </a:r>
          </a:p>
          <a:p>
            <a:pPr algn="ctr" rtl="0"/>
            <a:r>
              <a:rPr lang="fr-ca" sz="1200" b="1" i="0" u="none" baseline="0" dirty="0">
                <a:solidFill>
                  <a:schemeClr val="bg1"/>
                </a:solidFill>
              </a:rPr>
              <a:t>Axées sur le système</a:t>
            </a:r>
          </a:p>
        </p:txBody>
      </p:sp>
      <p:sp>
        <p:nvSpPr>
          <p:cNvPr id="9" name="Title 8">
            <a:extLst>
              <a:ext uri="{FF2B5EF4-FFF2-40B4-BE49-F238E27FC236}">
                <a16:creationId xmlns:a16="http://schemas.microsoft.com/office/drawing/2014/main" id="{8370BD3C-CD78-BF16-1907-93FC0502026E}"/>
              </a:ext>
            </a:extLst>
          </p:cNvPr>
          <p:cNvSpPr txBox="1">
            <a:spLocks noGrp="1"/>
          </p:cNvSpPr>
          <p:nvPr>
            <p:ph type="title" idx="4294967295"/>
          </p:nvPr>
        </p:nvSpPr>
        <p:spPr>
          <a:xfrm>
            <a:off x="357052" y="339524"/>
            <a:ext cx="1000614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75000"/>
                    <a:lumOff val="25000"/>
                  </a:prstClr>
                </a:solidFill>
                <a:latin typeface="+mn-lt"/>
                <a:ea typeface="+mn-ea"/>
                <a:cs typeface="+mn-cs"/>
              </a:defRPr>
            </a:pPr>
            <a:r>
              <a:rPr kumimoji="0" lang="fr-ca" sz="1800" b="1" i="0" u="none" strike="noStrike" kern="1200" cap="none" spc="0" normalizeH="0" baseline="0" dirty="0">
                <a:ln>
                  <a:noFill/>
                </a:ln>
                <a:solidFill>
                  <a:sysClr val="windowText" lastClr="000000">
                    <a:lumMod val="75000"/>
                    <a:lumOff val="25000"/>
                  </a:sysClr>
                </a:solidFill>
                <a:effectLst/>
                <a:uLnTx/>
                <a:uFillTx/>
                <a:latin typeface="+mn-lt"/>
                <a:ea typeface="+mn-ea"/>
                <a:cs typeface="+mn-cs"/>
              </a:rPr>
              <a:t>Répartition des recommandations </a:t>
            </a:r>
            <a:r>
              <a:rPr kumimoji="0" lang="fr-ca" sz="1800" b="1" i="0" u="none" strike="noStrike" kern="1200" cap="none" spc="0" normalizeH="0" baseline="0" dirty="0">
                <a:ln>
                  <a:noFill/>
                </a:ln>
                <a:solidFill>
                  <a:prstClr val="black">
                    <a:lumMod val="75000"/>
                    <a:lumOff val="25000"/>
                  </a:prstClr>
                </a:solidFill>
                <a:effectLst/>
                <a:uLnTx/>
                <a:uFillTx/>
                <a:latin typeface="+mn-lt"/>
                <a:ea typeface="+mn-ea"/>
                <a:cs typeface="+mn-cs"/>
              </a:rPr>
              <a:t>fortes, moyennement fortes et </a:t>
            </a:r>
            <a:r>
              <a:rPr kumimoji="0" lang="fr-ca" sz="1800" b="1" i="0" u="none" strike="noStrike" kern="1200" cap="none" spc="0" normalizeH="0" baseline="0" dirty="0">
                <a:ln>
                  <a:noFill/>
                </a:ln>
                <a:effectLst/>
                <a:uLnTx/>
                <a:uFillTx/>
                <a:latin typeface="+mn-lt"/>
                <a:ea typeface="+mn-ea"/>
                <a:cs typeface="+mn-cs"/>
              </a:rPr>
              <a:t>faibles de l’organisme de santé A, issues des rapports d’enquête sur les incidents</a:t>
            </a:r>
            <a:br>
              <a:rPr kumimoji="0" lang="fr-ca"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br>
            <a:r>
              <a:rPr kumimoji="0" lang="fr-ca" sz="1800" b="1" i="0" u="none" strike="noStrike" kern="1200" cap="none" spc="0" normalizeH="0" baseline="0" dirty="0">
                <a:ln>
                  <a:noFill/>
                </a:ln>
                <a:solidFill>
                  <a:prstClr val="black">
                    <a:lumMod val="75000"/>
                    <a:lumOff val="25000"/>
                  </a:prstClr>
                </a:solidFill>
                <a:effectLst/>
                <a:uLnTx/>
                <a:uFillTx/>
                <a:latin typeface="+mn-lt"/>
                <a:ea typeface="+mn-ea"/>
                <a:cs typeface="+mn-cs"/>
              </a:rPr>
              <a:t> </a:t>
            </a:r>
          </a:p>
        </p:txBody>
      </p:sp>
      <p:sp>
        <p:nvSpPr>
          <p:cNvPr id="3" name="TextBox 2">
            <a:extLst>
              <a:ext uri="{FF2B5EF4-FFF2-40B4-BE49-F238E27FC236}">
                <a16:creationId xmlns:a16="http://schemas.microsoft.com/office/drawing/2014/main" id="{9968CE9E-0F4E-1D8F-DD94-E37C2F9A6BA4}"/>
              </a:ext>
            </a:extLst>
          </p:cNvPr>
          <p:cNvSpPr txBox="1"/>
          <p:nvPr/>
        </p:nvSpPr>
        <p:spPr>
          <a:xfrm>
            <a:off x="590394" y="2980535"/>
            <a:ext cx="1810643" cy="553998"/>
          </a:xfrm>
          <a:prstGeom prst="rect">
            <a:avLst/>
          </a:prstGeom>
          <a:noFill/>
        </p:spPr>
        <p:txBody>
          <a:bodyPr wrap="square" rtlCol="0">
            <a:spAutoFit/>
          </a:bodyPr>
          <a:lstStyle/>
          <a:p>
            <a:pPr algn="ctr" rtl="0"/>
            <a:r>
              <a:rPr lang="fr-ca" b="1" i="0" u="none" baseline="0" dirty="0">
                <a:solidFill>
                  <a:schemeClr val="bg1"/>
                </a:solidFill>
              </a:rPr>
              <a:t>Modérées</a:t>
            </a:r>
          </a:p>
          <a:p>
            <a:pPr algn="ctr" rtl="0"/>
            <a:r>
              <a:rPr lang="fr-ca" sz="1200" b="1" i="0" u="none" baseline="0" dirty="0">
                <a:solidFill>
                  <a:schemeClr val="bg1"/>
                </a:solidFill>
              </a:rPr>
              <a:t>Axées sur le système</a:t>
            </a:r>
          </a:p>
        </p:txBody>
      </p:sp>
      <p:graphicFrame>
        <p:nvGraphicFramePr>
          <p:cNvPr id="18" name="Chart 17">
            <a:extLst>
              <a:ext uri="{FF2B5EF4-FFF2-40B4-BE49-F238E27FC236}">
                <a16:creationId xmlns:a16="http://schemas.microsoft.com/office/drawing/2014/main" id="{1B807368-581F-EB26-0407-C6A22F444C75}"/>
              </a:ext>
              <a:ext uri="{C183D7F6-B498-43B3-948B-1728B52AA6E4}">
                <adec:decorative xmlns:adec="http://schemas.microsoft.com/office/drawing/2017/decorative" val="1"/>
              </a:ext>
            </a:extLst>
          </p:cNvPr>
          <p:cNvGraphicFramePr>
            <a:graphicFrameLocks/>
          </p:cNvGraphicFramePr>
          <p:nvPr>
            <p:custDataLst>
              <p:tags r:id="rId1"/>
            </p:custDataLst>
            <p:extLst>
              <p:ext uri="{D42A27DB-BD31-4B8C-83A1-F6EECF244321}">
                <p14:modId xmlns:p14="http://schemas.microsoft.com/office/powerpoint/2010/main" val="3654602187"/>
              </p:ext>
            </p:extLst>
          </p:nvPr>
        </p:nvGraphicFramePr>
        <p:xfrm>
          <a:off x="352697" y="581297"/>
          <a:ext cx="11170117" cy="5695405"/>
        </p:xfrm>
        <a:graphic>
          <a:graphicData uri="http://schemas.openxmlformats.org/drawingml/2006/chart">
            <c:chart xmlns:c="http://schemas.openxmlformats.org/drawingml/2006/chart" xmlns:r="http://schemas.openxmlformats.org/officeDocument/2006/relationships" r:id="rId6"/>
          </a:graphicData>
        </a:graphic>
      </p:graphicFrame>
      <p:sp>
        <p:nvSpPr>
          <p:cNvPr id="19" name="ZoneTexte 16">
            <a:extLst>
              <a:ext uri="{FF2B5EF4-FFF2-40B4-BE49-F238E27FC236}">
                <a16:creationId xmlns:a16="http://schemas.microsoft.com/office/drawing/2014/main" id="{D09C95A8-89C5-2742-7759-3492BB8DC75E}"/>
              </a:ext>
            </a:extLst>
          </p:cNvPr>
          <p:cNvSpPr txBox="1"/>
          <p:nvPr>
            <p:custDataLst>
              <p:tags r:id="rId2"/>
            </p:custDataLst>
          </p:nvPr>
        </p:nvSpPr>
        <p:spPr>
          <a:xfrm>
            <a:off x="2794484" y="4257961"/>
            <a:ext cx="7010402" cy="1936428"/>
          </a:xfrm>
          <a:prstGeom prst="rect">
            <a:avLst/>
          </a:prstGeom>
          <a:noFill/>
        </p:spPr>
        <p:txBody>
          <a:bodyPr wrap="square" lIns="0" tIns="0" rIns="0" bIns="0" rtlCol="0">
            <a:spAutoFit/>
          </a:bodyPr>
          <a:lstStyle/>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PRENDRE DES MESURES DISCIPLINAIRES À L’ÉGARD DU PERSONNEL QUI COMMET DES ERREURS OU LE SUSPENDRE</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ASSIGNER DES CONTRÔLES DE SÉCURITÉ SUPPLÉMENTAIRES AU PERSONNEL</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METTRE EN PLACE DAVANTAGE DE POLITIQUES ET DE PROCÉDURES DE SÉCURITÉ</a:t>
            </a:r>
          </a:p>
          <a:p>
            <a:pPr marL="0" marR="0" lvl="0" indent="0" algn="r" defTabSz="914400" rtl="0" eaLnBrk="1" fontAlgn="auto" latinLnBrk="0" hangingPunct="1">
              <a:lnSpc>
                <a:spcPts val="9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VÉRIFIER LA COMPRÉHENSION DU PERSONNEL DES PROCESSUS DE SÉCURITÉ (SANS TENIR COMPTE DE </a:t>
            </a:r>
            <a:b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LA MANIÈRE DONT LE TRAVAIL EST RÉELLEMENT EFFECTUÉ)</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SENSIBILISER LE PERSONNEL AUX PROCESSUS DE SOINS DE SANTÉ (C.-À-D., LUI DIRE « VOICI COMMENT FONCTIONNE LE PROCESSUS »)</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AUGMENTER LA SUPERVISION DU PERSONNEL</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RÉÉCRIRE LES POLITIQUES ET LES PROCÉDURES DE SÉCURITÉ</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EFFECTUER UN EXAMEN OU UN AUDIT</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DISPENSER DE LA FORMATION DIDACTIQUE VISANT À ACCROÎTRE LA SENSIBILISATION</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RAPPELER AU PERSONNEL DE RESPECTER LES POLITIQUES, LES PROCÉDURES ET LES LIGNES DIRECTRICES</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AFFICHER UN AVIS, UNE AFFICHE OU UN PANNEAU D’AVERTISSEMENT SUR LA SÉCURITÉ</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ZoneTexte 15">
            <a:extLst>
              <a:ext uri="{FF2B5EF4-FFF2-40B4-BE49-F238E27FC236}">
                <a16:creationId xmlns:a16="http://schemas.microsoft.com/office/drawing/2014/main" id="{0FB28BE9-D7C8-3917-1BBB-C867A221F7F1}"/>
              </a:ext>
            </a:extLst>
          </p:cNvPr>
          <p:cNvSpPr txBox="1"/>
          <p:nvPr>
            <p:custDataLst>
              <p:tags r:id="rId3"/>
            </p:custDataLst>
          </p:nvPr>
        </p:nvSpPr>
        <p:spPr>
          <a:xfrm>
            <a:off x="2794484" y="2529032"/>
            <a:ext cx="7010402" cy="1482072"/>
          </a:xfrm>
          <a:prstGeom prst="rect">
            <a:avLst/>
          </a:prstGeom>
          <a:solidFill>
            <a:srgbClr val="EEEDF5"/>
          </a:solidFill>
        </p:spPr>
        <p:txBody>
          <a:bodyPr wrap="square" lIns="0" tIns="0" rIns="0" bIns="0" rtlCol="0">
            <a:spAutoFit/>
          </a:bodyPr>
          <a:lstStyle/>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ÉLABORER ET DISPENSER UNE FORMATION FONDÉE SUR LA SIMULATION</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ÉLIMINER OU RÉDUIRE LES DISTRACTIONS ET LES INTERRUPTIONS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REVOIR LA PLANIFICATION OU LA PERTINENCE DE LA COMPOSITION DU PERSONNEL</a:t>
            </a:r>
            <a:endPar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RÉORGANISER LA CHARGE DE TRAVAIL POUR FAIRE FACE À UNE CHARGE DE TRAVAIL ÉLEVÉE OU À UNE SURCHARGE DE TÂCHES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ADOPTER UNE LISTE DE CONTRÔLE DE SÉCURITÉ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RÉSOUDRE LES PROBLÈMES DE PERSONNEL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RÉSOUDRE LES PROBLÈMES DE DISPONIBILITÉ DES ÉQUIPEMENTS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black"/>
                </a:solidFill>
                <a:effectLst/>
                <a:uLnTx/>
                <a:uFillTx/>
                <a:latin typeface="Arial" panose="020B0604020202020204"/>
                <a:ea typeface="+mn-ea"/>
                <a:cs typeface="+mn-cs"/>
              </a:rPr>
              <a:t>AMÉLIORER LA COMMUNICATION À L’ADMISSION, À LA TRANSMISSION, AU CONGÉ ET ​​AU TRANSFERT</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black"/>
                </a:solidFill>
                <a:effectLst/>
                <a:uLnTx/>
                <a:uFillTx/>
                <a:latin typeface="Arial" panose="020B0604020202020204"/>
                <a:ea typeface="+mn-ea"/>
                <a:cs typeface="+mn-cs"/>
              </a:rPr>
              <a:t>AMÉLIORER LA DOCUMENTATION</a:t>
            </a:r>
          </a:p>
        </p:txBody>
      </p:sp>
    </p:spTree>
    <p:extLst>
      <p:ext uri="{BB962C8B-B14F-4D97-AF65-F5344CB8AC3E}">
        <p14:creationId xmlns:p14="http://schemas.microsoft.com/office/powerpoint/2010/main" val="310140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21</a:t>
            </a:fld>
            <a:endParaRPr lang="fr-ca"/>
          </a:p>
        </p:txBody>
      </p:sp>
      <p:sp>
        <p:nvSpPr>
          <p:cNvPr id="2" name="Rectangle: Rounded Corners 18">
            <a:extLst>
              <a:ext uri="{FF2B5EF4-FFF2-40B4-BE49-F238E27FC236}">
                <a16:creationId xmlns:a16="http://schemas.microsoft.com/office/drawing/2014/main" id="{0CE1F487-6C3E-0A43-BDF6-4BC561018951}"/>
              </a:ext>
              <a:ext uri="{C183D7F6-B498-43B3-948B-1728B52AA6E4}">
                <adec:decorative xmlns:adec="http://schemas.microsoft.com/office/drawing/2017/decorative" val="1"/>
              </a:ext>
            </a:extLst>
          </p:cNvPr>
          <p:cNvSpPr/>
          <p:nvPr/>
        </p:nvSpPr>
        <p:spPr>
          <a:xfrm>
            <a:off x="505210" y="2615958"/>
            <a:ext cx="8829290" cy="3365742"/>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C2CDB1C-40FE-63B8-89B6-45C28815D11D}"/>
              </a:ext>
            </a:extLst>
          </p:cNvPr>
          <p:cNvSpPr txBox="1">
            <a:spLocks/>
          </p:cNvSpPr>
          <p:nvPr/>
        </p:nvSpPr>
        <p:spPr>
          <a:xfrm>
            <a:off x="838200" y="2837294"/>
            <a:ext cx="81915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fontAlgn="auto">
              <a:lnSpc>
                <a:spcPct val="90000"/>
              </a:lnSpc>
              <a:spcBef>
                <a:spcPts val="0"/>
              </a:spcBef>
              <a:spcAft>
                <a:spcPts val="600"/>
              </a:spcAft>
              <a:buClr>
                <a:schemeClr val="tx1"/>
              </a:buClr>
              <a:buSzTx/>
              <a:buNone/>
              <a:tabLst/>
              <a:defRPr/>
            </a:pPr>
            <a:r>
              <a:rPr lang="fr-ca" sz="2500" b="1" i="0" u="none" baseline="0" dirty="0">
                <a:solidFill>
                  <a:schemeClr val="tx1"/>
                </a:solidFill>
              </a:rPr>
              <a:t>Ce thème vous invite à :</a:t>
            </a:r>
          </a:p>
          <a:p>
            <a:pPr marL="342900" marR="0" lvl="0" indent="-342900" algn="l" defTabSz="914400" rtl="0" fontAlgn="auto">
              <a:lnSpc>
                <a:spcPct val="90000"/>
              </a:lnSpc>
              <a:spcBef>
                <a:spcPts val="0"/>
              </a:spcBef>
              <a:spcAft>
                <a:spcPts val="600"/>
              </a:spcAft>
              <a:buClr>
                <a:schemeClr val="tx1"/>
              </a:buClr>
              <a:buSzTx/>
              <a:buFont typeface="Arial" panose="020B0604020202020204" pitchFamily="34" charset="0"/>
              <a:buChar char="•"/>
              <a:tabLst/>
              <a:defRPr/>
            </a:pPr>
            <a:r>
              <a:rPr lang="fr-ca" sz="1800" b="0" i="0" u="none" baseline="0" dirty="0">
                <a:solidFill>
                  <a:schemeClr val="tx1"/>
                </a:solidFill>
              </a:rPr>
              <a:t>lire le profil fictif de l’organisme A et le tableau des recommandations jugées faibles, modérées et fortes; </a:t>
            </a:r>
          </a:p>
          <a:p>
            <a:pPr marL="342900" indent="-342900" algn="l" defTabSz="914400" rtl="0">
              <a:lnSpc>
                <a:spcPct val="90000"/>
              </a:lnSpc>
              <a:spcAft>
                <a:spcPts val="600"/>
              </a:spcAft>
              <a:buClr>
                <a:schemeClr val="tx1"/>
              </a:buClr>
              <a:buFont typeface="Arial" panose="020B0604020202020204" pitchFamily="34" charset="0"/>
              <a:buChar char="•"/>
              <a:defRPr/>
            </a:pPr>
            <a:r>
              <a:rPr lang="fr-ca" sz="1800" b="0" i="0" u="none" baseline="0" dirty="0">
                <a:solidFill>
                  <a:schemeClr val="tx1"/>
                </a:solidFill>
              </a:rPr>
              <a:t>réfléchir, en tant que leaders, aux recommandations formulées </a:t>
            </a:r>
            <a:br>
              <a:rPr lang="fr-CA" sz="1800" b="0" i="0" u="none" baseline="0" dirty="0">
                <a:solidFill>
                  <a:schemeClr val="tx1"/>
                </a:solidFill>
              </a:rPr>
            </a:br>
            <a:r>
              <a:rPr lang="fr-ca" sz="1800" b="0" i="0" u="none" baseline="0" dirty="0">
                <a:solidFill>
                  <a:schemeClr val="tx1"/>
                </a:solidFill>
              </a:rPr>
              <a:t>dans les enquêtes de votre organisme sur les incidents.</a:t>
            </a:r>
            <a:br>
              <a:rPr lang="fr-ca" sz="1800" dirty="0">
                <a:solidFill>
                  <a:schemeClr val="tx1"/>
                </a:solidFill>
              </a:rPr>
            </a:br>
            <a:r>
              <a:rPr lang="fr-ca" sz="1800" b="0" i="0" u="none" baseline="0" dirty="0">
                <a:solidFill>
                  <a:schemeClr val="tx1"/>
                </a:solidFill>
              </a:rPr>
              <a:t>  </a:t>
            </a:r>
          </a:p>
          <a:p>
            <a:pPr marL="800100" lvl="1" indent="-342900" algn="l" defTabSz="914400" rtl="0">
              <a:lnSpc>
                <a:spcPct val="90000"/>
              </a:lnSpc>
              <a:spcAft>
                <a:spcPts val="600"/>
              </a:spcAft>
              <a:buClr>
                <a:schemeClr val="tx1"/>
              </a:buClr>
              <a:buFont typeface="Arial" panose="020B0604020202020204" pitchFamily="34" charset="0"/>
              <a:buChar char="•"/>
              <a:defRPr/>
            </a:pPr>
            <a:r>
              <a:rPr lang="fr-ca" sz="1800" b="0" i="0" u="none" baseline="0" dirty="0">
                <a:solidFill>
                  <a:schemeClr val="tx1"/>
                </a:solidFill>
              </a:rPr>
              <a:t>À quoi ressemblerait votre profil organisationnel? </a:t>
            </a:r>
          </a:p>
          <a:p>
            <a:pPr marL="800100" lvl="1" indent="-342900" algn="l" defTabSz="914400" rtl="0">
              <a:lnSpc>
                <a:spcPct val="90000"/>
              </a:lnSpc>
              <a:spcAft>
                <a:spcPts val="600"/>
              </a:spcAft>
              <a:buClr>
                <a:schemeClr val="tx1"/>
              </a:buClr>
              <a:buFont typeface="Arial" panose="020B0604020202020204" pitchFamily="34" charset="0"/>
              <a:buChar char="•"/>
              <a:defRPr/>
            </a:pPr>
            <a:r>
              <a:rPr lang="fr-ca" sz="1800" b="0" i="0" u="none" baseline="0" dirty="0">
                <a:solidFill>
                  <a:schemeClr val="tx1"/>
                </a:solidFill>
              </a:rPr>
              <a:t>Qu’est-ce qui doit changer?</a:t>
            </a:r>
            <a:endParaRPr lang="fr-ca" sz="1800" b="0" i="0" u="none" strike="noStrike" cap="none" spc="0" normalizeH="0" baseline="0" noProof="0" dirty="0">
              <a:ln>
                <a:noFill/>
              </a:ln>
              <a:solidFill>
                <a:schemeClr val="tx1"/>
              </a:solidFill>
              <a:effectLst/>
              <a:uLnTx/>
              <a:uFillTx/>
              <a:cs typeface="Calibri"/>
            </a:endParaRPr>
          </a:p>
        </p:txBody>
      </p:sp>
      <p:sp>
        <p:nvSpPr>
          <p:cNvPr id="12" name="Title 1">
            <a:extLst>
              <a:ext uri="{FF2B5EF4-FFF2-40B4-BE49-F238E27FC236}">
                <a16:creationId xmlns:a16="http://schemas.microsoft.com/office/drawing/2014/main" id="{E9179233-8DA5-1F6B-76CB-F6E5F1182D25}"/>
              </a:ext>
            </a:extLst>
          </p:cNvPr>
          <p:cNvSpPr>
            <a:spLocks noGrp="1"/>
          </p:cNvSpPr>
          <p:nvPr>
            <p:ph type="title"/>
          </p:nvPr>
        </p:nvSpPr>
        <p:spPr>
          <a:xfrm>
            <a:off x="838200" y="704224"/>
            <a:ext cx="10515600" cy="1325563"/>
          </a:xfrm>
        </p:spPr>
        <p:txBody>
          <a:bodyPr anchor="ctr">
            <a:normAutofit fontScale="90000"/>
          </a:bodyPr>
          <a:lstStyle/>
          <a:p>
            <a:pPr algn="l" rtl="0"/>
            <a:r>
              <a:rPr lang="fr-ca" sz="4000" b="1" i="0" u="none" spc="-15" baseline="0" dirty="0">
                <a:solidFill>
                  <a:srgbClr val="3E348F"/>
                </a:solidFill>
                <a:latin typeface="Arial Black" panose="020B0604020202020204" pitchFamily="34" charset="0"/>
                <a:ea typeface="Arial Black" panose="020B0604020202020204" pitchFamily="34" charset="0"/>
                <a:cs typeface="Arial Black" panose="020B0604020202020204" pitchFamily="34" charset="0"/>
              </a:rPr>
              <a:t>Thème 2 du nuage de sécurité : </a:t>
            </a:r>
            <a:br>
              <a:rPr lang="fr-ca" sz="4000" b="1" spc="-15" dirty="0">
                <a:solidFill>
                  <a:srgbClr val="3E348F"/>
                </a:solidFill>
              </a:rPr>
            </a:br>
            <a:r>
              <a:rPr lang="fr-ca" sz="4000" b="1" i="0" u="none" spc="-15" baseline="0" dirty="0">
                <a:solidFill>
                  <a:srgbClr val="3E348F"/>
                </a:solidFill>
              </a:rPr>
              <a:t>Recommandations </a:t>
            </a:r>
            <a:r>
              <a:rPr kumimoji="0" lang="fr-ca" sz="4000" b="1" i="0" u="none" strike="noStrike" cap="none" spc="0" normalizeH="0" baseline="0" dirty="0">
                <a:ln>
                  <a:noFill/>
                </a:ln>
                <a:solidFill>
                  <a:srgbClr val="3E348F"/>
                </a:solidFill>
                <a:effectLst/>
                <a:uLnTx/>
                <a:uFillTx/>
              </a:rPr>
              <a:t>fortes « axées sur </a:t>
            </a:r>
            <a:br>
              <a:rPr kumimoji="0" lang="fr-CA" sz="4000" b="1" i="0" u="none" strike="noStrike" cap="none" spc="0" normalizeH="0" baseline="0" dirty="0">
                <a:ln>
                  <a:noFill/>
                </a:ln>
                <a:solidFill>
                  <a:srgbClr val="3E348F"/>
                </a:solidFill>
                <a:effectLst/>
                <a:uLnTx/>
                <a:uFillTx/>
              </a:rPr>
            </a:br>
            <a:r>
              <a:rPr kumimoji="0" lang="fr-ca" sz="4000" b="1" i="0" u="none" strike="noStrike" cap="none" spc="0" normalizeH="0" baseline="0" dirty="0">
                <a:ln>
                  <a:noFill/>
                </a:ln>
                <a:solidFill>
                  <a:srgbClr val="3E348F"/>
                </a:solidFill>
                <a:effectLst/>
                <a:uLnTx/>
                <a:uFillTx/>
              </a:rPr>
              <a:t>le système » ou recommandations</a:t>
            </a:r>
            <a:br>
              <a:rPr kumimoji="0" lang="fr-ca" sz="4000" b="1" i="0" u="none" strike="noStrike" cap="none" spc="0" normalizeH="0" baseline="0" noProof="0" dirty="0">
                <a:ln>
                  <a:noFill/>
                </a:ln>
                <a:solidFill>
                  <a:srgbClr val="3E348F"/>
                </a:solidFill>
                <a:effectLst/>
                <a:uLnTx/>
                <a:uFillTx/>
              </a:rPr>
            </a:br>
            <a:r>
              <a:rPr kumimoji="0" lang="fr-ca" sz="4000" b="1" i="0" u="none" strike="noStrike" cap="none" spc="0" normalizeH="0" baseline="0" dirty="0">
                <a:ln>
                  <a:noFill/>
                </a:ln>
                <a:solidFill>
                  <a:srgbClr val="3E348F"/>
                </a:solidFill>
                <a:effectLst/>
                <a:uLnTx/>
                <a:uFillTx/>
              </a:rPr>
              <a:t> faibles « axées sur la personne »</a:t>
            </a:r>
            <a:endParaRPr lang="fr-ca" sz="4000" dirty="0">
              <a:solidFill>
                <a:srgbClr val="3E348F"/>
              </a:solidFill>
            </a:endParaRPr>
          </a:p>
        </p:txBody>
      </p:sp>
      <p:grpSp>
        <p:nvGrpSpPr>
          <p:cNvPr id="5" name="Group 4">
            <a:extLst>
              <a:ext uri="{FF2B5EF4-FFF2-40B4-BE49-F238E27FC236}">
                <a16:creationId xmlns:a16="http://schemas.microsoft.com/office/drawing/2014/main" id="{0C6FFA3A-75B9-0EE2-C58D-A0E88E1E0D19}"/>
              </a:ext>
            </a:extLst>
          </p:cNvPr>
          <p:cNvGrpSpPr/>
          <p:nvPr/>
        </p:nvGrpSpPr>
        <p:grpSpPr>
          <a:xfrm>
            <a:off x="9833442" y="312194"/>
            <a:ext cx="1959587" cy="2177043"/>
            <a:chOff x="9887949" y="4186395"/>
            <a:chExt cx="1959587" cy="2177043"/>
          </a:xfrm>
        </p:grpSpPr>
        <p:pic>
          <p:nvPicPr>
            <p:cNvPr id="7" name="Picture 6">
              <a:extLst>
                <a:ext uri="{FF2B5EF4-FFF2-40B4-BE49-F238E27FC236}">
                  <a16:creationId xmlns:a16="http://schemas.microsoft.com/office/drawing/2014/main" id="{05C2C9A5-DD4D-4C76-0930-3138EFA61B9F}"/>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8" name="Picture 7">
              <a:extLst>
                <a:ext uri="{FF2B5EF4-FFF2-40B4-BE49-F238E27FC236}">
                  <a16:creationId xmlns:a16="http://schemas.microsoft.com/office/drawing/2014/main" id="{500F70C4-9F09-99C3-6215-CC150036AEE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13890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22</a:t>
            </a:fld>
            <a:endParaRPr lang="fr-ca"/>
          </a:p>
        </p:txBody>
      </p:sp>
      <p:pic>
        <p:nvPicPr>
          <p:cNvPr id="2" name="Picture 1" descr="Photo d’une personne qui écrit dans un cahier avec un crayon">
            <a:extLst>
              <a:ext uri="{FF2B5EF4-FFF2-40B4-BE49-F238E27FC236}">
                <a16:creationId xmlns:a16="http://schemas.microsoft.com/office/drawing/2014/main" id="{16BDBC4D-44C5-04B3-550F-BD1B391FF53E}"/>
              </a:ext>
            </a:extLst>
          </p:cNvPr>
          <p:cNvPicPr preferRelativeResize="0">
            <a:picLocks/>
          </p:cNvPicPr>
          <p:nvPr/>
        </p:nvPicPr>
        <p:blipFill>
          <a:blip r:embed="rId3">
            <a:extLst>
              <a:ext uri="{28A0092B-C50C-407E-A947-70E740481C1C}">
                <a14:useLocalDpi xmlns:a14="http://schemas.microsoft.com/office/drawing/2010/main"/>
              </a:ext>
            </a:extLst>
          </a:blip>
          <a:srcRect/>
          <a:stretch/>
        </p:blipFill>
        <p:spPr>
          <a:xfrm>
            <a:off x="7985036" y="985817"/>
            <a:ext cx="3676354" cy="3676354"/>
          </a:xfrm>
          <a:prstGeom prst="ellipse">
            <a:avLst/>
          </a:prstGeom>
        </p:spPr>
      </p:pic>
      <p:sp>
        <p:nvSpPr>
          <p:cNvPr id="3" name="Oval 2">
            <a:extLst>
              <a:ext uri="{FF2B5EF4-FFF2-40B4-BE49-F238E27FC236}">
                <a16:creationId xmlns:a16="http://schemas.microsoft.com/office/drawing/2014/main" id="{925DB16B-0F83-1104-62A0-1558181A1AE4}"/>
              </a:ext>
              <a:ext uri="{C183D7F6-B498-43B3-948B-1728B52AA6E4}">
                <adec:decorative xmlns:adec="http://schemas.microsoft.com/office/drawing/2017/decorative" val="1"/>
              </a:ext>
            </a:extLst>
          </p:cNvPr>
          <p:cNvSpPr/>
          <p:nvPr/>
        </p:nvSpPr>
        <p:spPr>
          <a:xfrm>
            <a:off x="7886358" y="887460"/>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10" name="Rectangle: Rounded Corners 18">
            <a:extLst>
              <a:ext uri="{FF2B5EF4-FFF2-40B4-BE49-F238E27FC236}">
                <a16:creationId xmlns:a16="http://schemas.microsoft.com/office/drawing/2014/main" id="{E004F64B-A677-6484-EF58-56ABDA831656}"/>
              </a:ext>
              <a:ext uri="{C183D7F6-B498-43B3-948B-1728B52AA6E4}">
                <adec:decorative xmlns:adec="http://schemas.microsoft.com/office/drawing/2017/decorative" val="1"/>
              </a:ext>
            </a:extLst>
          </p:cNvPr>
          <p:cNvSpPr/>
          <p:nvPr/>
        </p:nvSpPr>
        <p:spPr>
          <a:xfrm>
            <a:off x="530610" y="1801185"/>
            <a:ext cx="6900704" cy="325562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1" name="Text Placeholder 1">
            <a:extLst>
              <a:ext uri="{FF2B5EF4-FFF2-40B4-BE49-F238E27FC236}">
                <a16:creationId xmlns:a16="http://schemas.microsoft.com/office/drawing/2014/main" id="{73986465-EBFC-16C9-B02F-47D0011DC9A6}"/>
              </a:ext>
            </a:extLst>
          </p:cNvPr>
          <p:cNvSpPr txBox="1">
            <a:spLocks/>
          </p:cNvSpPr>
          <p:nvPr/>
        </p:nvSpPr>
        <p:spPr>
          <a:xfrm>
            <a:off x="863600" y="2022522"/>
            <a:ext cx="6161314"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rtl="0"/>
            <a:r>
              <a:rPr lang="fr-ca" sz="1800" b="0" i="0" u="none" baseline="0" dirty="0">
                <a:solidFill>
                  <a:schemeClr val="tx1"/>
                </a:solidFill>
              </a:rPr>
              <a:t>Récupérez cinq rapports d’enquête récents sur </a:t>
            </a:r>
            <a:br>
              <a:rPr lang="fr-CA" sz="1800" b="0" i="0" u="none" baseline="0" dirty="0">
                <a:solidFill>
                  <a:schemeClr val="tx1"/>
                </a:solidFill>
              </a:rPr>
            </a:br>
            <a:r>
              <a:rPr lang="fr-ca" sz="1800" b="0" i="0" u="none" baseline="0" dirty="0">
                <a:solidFill>
                  <a:schemeClr val="tx1"/>
                </a:solidFill>
              </a:rPr>
              <a:t>des incidents survenus au sein de votre organisme.</a:t>
            </a:r>
          </a:p>
          <a:p>
            <a:pPr algn="l" rtl="0"/>
            <a:r>
              <a:rPr lang="fr-ca" sz="1800" b="0" i="0" u="none" baseline="0" dirty="0">
                <a:solidFill>
                  <a:schemeClr val="tx1"/>
                </a:solidFill>
              </a:rPr>
              <a:t>Lisez les recommandations énoncées dans </a:t>
            </a:r>
            <a:br>
              <a:rPr lang="fr-CA" sz="1800" b="0" i="0" u="none" baseline="0" dirty="0">
                <a:solidFill>
                  <a:schemeClr val="tx1"/>
                </a:solidFill>
              </a:rPr>
            </a:br>
            <a:r>
              <a:rPr lang="fr-ca" sz="1800" b="0" i="0" u="none" baseline="0" dirty="0">
                <a:solidFill>
                  <a:schemeClr val="tx1"/>
                </a:solidFill>
              </a:rPr>
              <a:t>chaque rapport.</a:t>
            </a:r>
          </a:p>
          <a:p>
            <a:pPr algn="l" rtl="0"/>
            <a:r>
              <a:rPr lang="fr-ca" sz="1800" b="0" i="0" u="none" baseline="0" dirty="0">
                <a:solidFill>
                  <a:schemeClr val="tx1"/>
                </a:solidFill>
              </a:rPr>
              <a:t>Correspondent-elles à votre perception quant à l’orientation de votre organisme? (Autrement dit, </a:t>
            </a:r>
            <a:br>
              <a:rPr lang="fr-CA" sz="1800" b="0" i="0" u="none" baseline="0" dirty="0">
                <a:solidFill>
                  <a:schemeClr val="tx1"/>
                </a:solidFill>
              </a:rPr>
            </a:br>
            <a:r>
              <a:rPr lang="fr-ca" sz="1800" b="0" i="0" u="none" baseline="0" dirty="0">
                <a:solidFill>
                  <a:schemeClr val="tx1"/>
                </a:solidFill>
              </a:rPr>
              <a:t>sont-elles principalement axées sur la personne </a:t>
            </a:r>
            <a:br>
              <a:rPr lang="fr-CA" sz="1800" b="0" i="0" u="none" baseline="0" dirty="0">
                <a:solidFill>
                  <a:schemeClr val="tx1"/>
                </a:solidFill>
              </a:rPr>
            </a:br>
            <a:r>
              <a:rPr lang="fr-ca" sz="1800" b="0" i="0" u="none" baseline="0" dirty="0">
                <a:solidFill>
                  <a:schemeClr val="tx1"/>
                </a:solidFill>
              </a:rPr>
              <a:t>ou sur le système?)</a:t>
            </a:r>
            <a:endParaRPr lang="fr-ca" sz="1800" dirty="0">
              <a:solidFill>
                <a:schemeClr val="tx1"/>
              </a:solidFill>
            </a:endParaRPr>
          </a:p>
          <a:p>
            <a:pPr algn="l" rtl="0"/>
            <a:r>
              <a:rPr lang="fr-ca" sz="1800" b="0" i="0" u="none" baseline="0" dirty="0">
                <a:solidFill>
                  <a:schemeClr val="tx1"/>
                </a:solidFill>
              </a:rPr>
              <a:t>Des surprises?</a:t>
            </a:r>
          </a:p>
        </p:txBody>
      </p:sp>
      <p:sp>
        <p:nvSpPr>
          <p:cNvPr id="9" name="Title 1">
            <a:extLst>
              <a:ext uri="{FF2B5EF4-FFF2-40B4-BE49-F238E27FC236}">
                <a16:creationId xmlns:a16="http://schemas.microsoft.com/office/drawing/2014/main" id="{6C442A1F-2361-91FA-E0FD-FB069F3CBE9E}"/>
              </a:ext>
            </a:extLst>
          </p:cNvPr>
          <p:cNvSpPr txBox="1">
            <a:spLocks noGrp="1"/>
          </p:cNvSpPr>
          <p:nvPr>
            <p:ph type="title" idx="4294967295"/>
          </p:nvPr>
        </p:nvSpPr>
        <p:spPr>
          <a:xfrm>
            <a:off x="1016000" y="47562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Exercice pratique</a:t>
            </a:r>
            <a:endPar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2352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pPr algn="r" rtl="0"/>
            <a:fld id="{7D0AB2B7-A222-44FF-B180-C8F0FD623967}" type="slidenum">
              <a:rPr/>
              <a:t>23</a:t>
            </a:fld>
            <a:endParaRPr lang="fr-ca"/>
          </a:p>
        </p:txBody>
      </p:sp>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pouvons-nous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Les soins étaient-ils sécuritaires dans le passé?</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br>
              <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p>
        </p:txBody>
      </p:sp>
      <p:grpSp>
        <p:nvGrpSpPr>
          <p:cNvPr id="8" name="Group 7">
            <a:extLst>
              <a:ext uri="{FF2B5EF4-FFF2-40B4-BE49-F238E27FC236}">
                <a16:creationId xmlns:a16="http://schemas.microsoft.com/office/drawing/2014/main" id="{189E6C63-4007-65B4-E747-A7A987D56FD8}"/>
              </a:ext>
            </a:extLst>
          </p:cNvPr>
          <p:cNvGrpSpPr/>
          <p:nvPr/>
        </p:nvGrpSpPr>
        <p:grpSpPr>
          <a:xfrm>
            <a:off x="9833442" y="4079742"/>
            <a:ext cx="1959587" cy="2177043"/>
            <a:chOff x="9887949" y="4186395"/>
            <a:chExt cx="1959587" cy="2177043"/>
          </a:xfrm>
        </p:grpSpPr>
        <p:pic>
          <p:nvPicPr>
            <p:cNvPr id="9" name="Picture 8">
              <a:extLst>
                <a:ext uri="{FF2B5EF4-FFF2-40B4-BE49-F238E27FC236}">
                  <a16:creationId xmlns:a16="http://schemas.microsoft.com/office/drawing/2014/main" id="{581DDD27-9522-2973-D666-DC5249D4B1B7}"/>
                </a:ext>
              </a:extLst>
            </p:cNvPr>
            <p:cNvPicPr>
              <a:picLocks noChangeAspect="1"/>
            </p:cNvPicPr>
            <p:nvPr/>
          </p:nvPicPr>
          <p:blipFill>
            <a:blip r:embed="rId3"/>
            <a:srcRect/>
            <a:stretch/>
          </p:blipFill>
          <p:spPr>
            <a:xfrm>
              <a:off x="9887949" y="4513848"/>
              <a:ext cx="1959587" cy="1849590"/>
            </a:xfrm>
            <a:prstGeom prst="rect">
              <a:avLst/>
            </a:prstGeom>
            <a:effectLst/>
          </p:spPr>
        </p:pic>
        <p:pic>
          <p:nvPicPr>
            <p:cNvPr id="10" name="Picture 9">
              <a:extLst>
                <a:ext uri="{FF2B5EF4-FFF2-40B4-BE49-F238E27FC236}">
                  <a16:creationId xmlns:a16="http://schemas.microsoft.com/office/drawing/2014/main" id="{A8A9A85B-AC4C-1C6D-1C43-E9E4C106A5C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62759" y="4186395"/>
              <a:ext cx="817157" cy="986875"/>
            </a:xfrm>
            <a:prstGeom prst="rect">
              <a:avLst/>
            </a:prstGeom>
          </p:spPr>
        </p:pic>
      </p:grpSp>
    </p:spTree>
    <p:extLst>
      <p:ext uri="{BB962C8B-B14F-4D97-AF65-F5344CB8AC3E}">
        <p14:creationId xmlns:p14="http://schemas.microsoft.com/office/powerpoint/2010/main" val="22583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6432-2B3B-080D-39CF-5F5466F245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2ED2F6-F93F-F1B4-B1C4-FBE3F9F87F25}"/>
              </a:ext>
            </a:extLst>
          </p:cNvPr>
          <p:cNvSpPr>
            <a:spLocks noGrp="1"/>
          </p:cNvSpPr>
          <p:nvPr>
            <p:ph type="sldNum" sz="quarter" idx="12"/>
          </p:nvPr>
        </p:nvSpPr>
        <p:spPr/>
        <p:txBody>
          <a:bodyPr/>
          <a:lstStyle/>
          <a:p>
            <a:pPr algn="r" rtl="0"/>
            <a:fld id="{7D0AB2B7-A222-44FF-B180-C8F0FD623967}" type="slidenum">
              <a:rPr/>
              <a:t>24</a:t>
            </a:fld>
            <a:endParaRPr lang="fr-ca"/>
          </a:p>
        </p:txBody>
      </p:sp>
      <p:sp>
        <p:nvSpPr>
          <p:cNvPr id="4" name="Oval 3">
            <a:extLst>
              <a:ext uri="{FF2B5EF4-FFF2-40B4-BE49-F238E27FC236}">
                <a16:creationId xmlns:a16="http://schemas.microsoft.com/office/drawing/2014/main" id="{84CF0750-81B1-24B6-4397-90A958017ABA}"/>
              </a:ext>
            </a:extLst>
          </p:cNvPr>
          <p:cNvSpPr/>
          <p:nvPr/>
        </p:nvSpPr>
        <p:spPr>
          <a:xfrm>
            <a:off x="4213235" y="1491364"/>
            <a:ext cx="3736181" cy="373618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7F0277BB-48EC-2F2E-1173-FDE058DFE0DF}"/>
              </a:ext>
            </a:extLst>
          </p:cNvPr>
          <p:cNvSpPr/>
          <p:nvPr/>
        </p:nvSpPr>
        <p:spPr>
          <a:xfrm rot="16200000">
            <a:off x="6573453" y="4003681"/>
            <a:ext cx="1460673" cy="1460673"/>
          </a:xfrm>
          <a:prstGeom prst="teardrop">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08165EC4-A360-A981-1651-D2B8AB4A6B31}"/>
              </a:ext>
            </a:extLst>
          </p:cNvPr>
          <p:cNvSpPr/>
          <p:nvPr/>
        </p:nvSpPr>
        <p:spPr>
          <a:xfrm>
            <a:off x="5350990" y="2555006"/>
            <a:ext cx="1460673" cy="146067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9" name="Teardrop 8">
            <a:extLst>
              <a:ext uri="{FF2B5EF4-FFF2-40B4-BE49-F238E27FC236}">
                <a16:creationId xmlns:a16="http://schemas.microsoft.com/office/drawing/2014/main" id="{64A5CF11-2462-8017-2044-C7D712F34BF0}"/>
              </a:ext>
            </a:extLst>
          </p:cNvPr>
          <p:cNvSpPr/>
          <p:nvPr/>
        </p:nvSpPr>
        <p:spPr>
          <a:xfrm>
            <a:off x="4178502" y="4031979"/>
            <a:ext cx="1460673" cy="1460673"/>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0" name="Teardrop 9">
            <a:extLst>
              <a:ext uri="{FF2B5EF4-FFF2-40B4-BE49-F238E27FC236}">
                <a16:creationId xmlns:a16="http://schemas.microsoft.com/office/drawing/2014/main" id="{0B2F38E1-6080-FDEF-8ECE-5C80CD56FC8A}"/>
              </a:ext>
            </a:extLst>
          </p:cNvPr>
          <p:cNvSpPr/>
          <p:nvPr/>
        </p:nvSpPr>
        <p:spPr>
          <a:xfrm rot="2918646">
            <a:off x="3448166" y="2213354"/>
            <a:ext cx="1460673" cy="1460673"/>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870A9D01-40B5-AB3F-8134-0ED65E2D483B}"/>
              </a:ext>
            </a:extLst>
          </p:cNvPr>
          <p:cNvSpPr txBox="1"/>
          <p:nvPr/>
        </p:nvSpPr>
        <p:spPr>
          <a:xfrm>
            <a:off x="3516538" y="2537786"/>
            <a:ext cx="1352450" cy="810478"/>
          </a:xfrm>
          <a:prstGeom prst="rect">
            <a:avLst/>
          </a:prstGeom>
          <a:noFill/>
        </p:spPr>
        <p:txBody>
          <a:bodyPr wrap="square">
            <a:spAutoFit/>
          </a:bodyPr>
          <a:lstStyle/>
          <a:p>
            <a:pPr algn="ctr">
              <a:lnSpc>
                <a:spcPts val="1340"/>
              </a:lnSpc>
              <a:spcAft>
                <a:spcPts val="600"/>
              </a:spcAft>
            </a:pPr>
            <a:r>
              <a:rPr lang="en-CA" sz="1300" b="1" dirty="0" err="1"/>
              <a:t>Intégration</a:t>
            </a:r>
            <a:r>
              <a:rPr lang="en-CA" sz="1300" b="1" dirty="0"/>
              <a:t> et </a:t>
            </a:r>
            <a:r>
              <a:rPr lang="en-CA" sz="1300" b="1" dirty="0" err="1"/>
              <a:t>apprentissage</a:t>
            </a:r>
            <a:r>
              <a:rPr lang="en-CA" sz="1300" b="1" dirty="0"/>
              <a:t> </a:t>
            </a:r>
          </a:p>
          <a:p>
            <a:pPr algn="ctr">
              <a:lnSpc>
                <a:spcPts val="1240"/>
              </a:lnSpc>
              <a:spcAft>
                <a:spcPts val="600"/>
              </a:spcAft>
            </a:pPr>
            <a:r>
              <a:rPr lang="en-CA" sz="1000" dirty="0" err="1"/>
              <a:t>Répondons</a:t>
            </a:r>
            <a:r>
              <a:rPr lang="en-CA" sz="1000" dirty="0"/>
              <a:t>-nous</a:t>
            </a:r>
            <a:br>
              <a:rPr lang="en-CA" sz="1000" dirty="0"/>
            </a:br>
            <a:r>
              <a:rPr lang="en-CA" sz="1000" dirty="0" err="1"/>
              <a:t>mieux</a:t>
            </a:r>
            <a:r>
              <a:rPr lang="en-CA" sz="1000" dirty="0"/>
              <a:t> aux </a:t>
            </a:r>
            <a:r>
              <a:rPr lang="en-CA" sz="1000" dirty="0" err="1"/>
              <a:t>besoins</a:t>
            </a:r>
            <a:r>
              <a:rPr lang="en-CA" sz="1000" dirty="0"/>
              <a:t>?</a:t>
            </a:r>
          </a:p>
        </p:txBody>
      </p:sp>
      <p:sp>
        <p:nvSpPr>
          <p:cNvPr id="12" name="TextBox 11">
            <a:extLst>
              <a:ext uri="{FF2B5EF4-FFF2-40B4-BE49-F238E27FC236}">
                <a16:creationId xmlns:a16="http://schemas.microsoft.com/office/drawing/2014/main" id="{CB45275F-411D-DE56-3A87-CFCFA10C2786}"/>
              </a:ext>
            </a:extLst>
          </p:cNvPr>
          <p:cNvSpPr txBox="1"/>
          <p:nvPr/>
        </p:nvSpPr>
        <p:spPr>
          <a:xfrm>
            <a:off x="4245200" y="4230060"/>
            <a:ext cx="1352450" cy="1131079"/>
          </a:xfrm>
          <a:prstGeom prst="rect">
            <a:avLst/>
          </a:prstGeom>
          <a:noFill/>
        </p:spPr>
        <p:txBody>
          <a:bodyPr wrap="square">
            <a:spAutoFit/>
          </a:bodyPr>
          <a:lstStyle/>
          <a:p>
            <a:pPr algn="ctr">
              <a:lnSpc>
                <a:spcPts val="1340"/>
              </a:lnSpc>
              <a:spcAft>
                <a:spcPts val="600"/>
              </a:spcAft>
            </a:pPr>
            <a:r>
              <a:rPr lang="en-CA" sz="1400" b="1" dirty="0">
                <a:solidFill>
                  <a:schemeClr val="bg1"/>
                </a:solidFill>
              </a:rPr>
              <a:t>Anticipation et état de preparation</a:t>
            </a: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seront-ils</a:t>
            </a:r>
            <a:br>
              <a:rPr lang="en-CA" sz="1000" dirty="0">
                <a:solidFill>
                  <a:schemeClr val="bg1"/>
                </a:solidFill>
              </a:rPr>
            </a:br>
            <a:r>
              <a:rPr lang="en-CA" sz="1000" dirty="0" err="1">
                <a:solidFill>
                  <a:schemeClr val="bg1"/>
                </a:solidFill>
              </a:rPr>
              <a:t>sécuritaires</a:t>
            </a:r>
            <a:br>
              <a:rPr lang="en-CA" sz="1000" dirty="0">
                <a:solidFill>
                  <a:schemeClr val="bg1"/>
                </a:solidFill>
              </a:rPr>
            </a:br>
            <a:r>
              <a:rPr lang="en-CA" sz="1000" dirty="0">
                <a:solidFill>
                  <a:schemeClr val="bg1"/>
                </a:solidFill>
              </a:rPr>
              <a:t>à </a:t>
            </a:r>
            <a:r>
              <a:rPr lang="en-CA" sz="1000" dirty="0" err="1">
                <a:solidFill>
                  <a:schemeClr val="bg1"/>
                </a:solidFill>
              </a:rPr>
              <a:t>l’avenir</a:t>
            </a:r>
            <a:r>
              <a:rPr lang="en-CA" sz="1000" dirty="0">
                <a:solidFill>
                  <a:schemeClr val="bg1"/>
                </a:solidFill>
              </a:rPr>
              <a:t>?</a:t>
            </a:r>
          </a:p>
        </p:txBody>
      </p:sp>
      <p:sp>
        <p:nvSpPr>
          <p:cNvPr id="13" name="TextBox 12">
            <a:extLst>
              <a:ext uri="{FF2B5EF4-FFF2-40B4-BE49-F238E27FC236}">
                <a16:creationId xmlns:a16="http://schemas.microsoft.com/office/drawing/2014/main" id="{D0750438-2AD7-1277-819C-633CBB506B01}"/>
              </a:ext>
            </a:extLst>
          </p:cNvPr>
          <p:cNvSpPr txBox="1"/>
          <p:nvPr/>
        </p:nvSpPr>
        <p:spPr>
          <a:xfrm>
            <a:off x="6573453" y="4201485"/>
            <a:ext cx="1352450" cy="1131079"/>
          </a:xfrm>
          <a:prstGeom prst="rect">
            <a:avLst/>
          </a:prstGeom>
          <a:noFill/>
        </p:spPr>
        <p:txBody>
          <a:bodyPr wrap="square">
            <a:spAutoFit/>
          </a:bodyPr>
          <a:lstStyle/>
          <a:p>
            <a:pPr algn="ctr">
              <a:lnSpc>
                <a:spcPts val="1340"/>
              </a:lnSpc>
              <a:spcAft>
                <a:spcPts val="600"/>
              </a:spcAft>
            </a:pPr>
            <a:r>
              <a:rPr lang="en-CA" sz="1400" b="1" dirty="0" err="1">
                <a:solidFill>
                  <a:schemeClr val="bg1"/>
                </a:solidFill>
              </a:rPr>
              <a:t>Sensibilité</a:t>
            </a:r>
            <a:r>
              <a:rPr lang="en-CA" sz="1400" b="1" dirty="0">
                <a:solidFill>
                  <a:schemeClr val="bg1"/>
                </a:solidFill>
              </a:rPr>
              <a:t> au </a:t>
            </a:r>
            <a:r>
              <a:rPr lang="en-CA" sz="1400" b="1" dirty="0" err="1">
                <a:solidFill>
                  <a:schemeClr val="bg1"/>
                </a:solidFill>
              </a:rPr>
              <a:t>déroulement</a:t>
            </a:r>
            <a:r>
              <a:rPr lang="en-CA" sz="1400" b="1" dirty="0">
                <a:solidFill>
                  <a:schemeClr val="bg1"/>
                </a:solidFill>
              </a:rPr>
              <a:t> des </a:t>
            </a:r>
            <a:r>
              <a:rPr lang="en-CA" sz="1400" b="1" dirty="0" err="1">
                <a:solidFill>
                  <a:schemeClr val="bg1"/>
                </a:solidFill>
              </a:rPr>
              <a:t>activités</a:t>
            </a:r>
            <a:r>
              <a:rPr lang="en-CA" sz="1400" b="1" dirty="0">
                <a:solidFill>
                  <a:schemeClr val="bg1"/>
                </a:solidFill>
              </a:rPr>
              <a:t> </a:t>
            </a:r>
            <a:endParaRPr lang="en-CA" sz="1200" b="1" dirty="0">
              <a:solidFill>
                <a:schemeClr val="bg1"/>
              </a:solidFill>
            </a:endParaRP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sécuritaires</a:t>
            </a:r>
            <a:br>
              <a:rPr lang="en-CA" sz="1000" dirty="0">
                <a:solidFill>
                  <a:schemeClr val="bg1"/>
                </a:solidFill>
              </a:rPr>
            </a:br>
            <a:r>
              <a:rPr lang="en-CA" sz="1000" dirty="0" err="1">
                <a:solidFill>
                  <a:schemeClr val="bg1"/>
                </a:solidFill>
              </a:rPr>
              <a:t>aujourd’hui</a:t>
            </a:r>
            <a:r>
              <a:rPr lang="en-CA" sz="1000" dirty="0">
                <a:solidFill>
                  <a:schemeClr val="bg1"/>
                </a:solidFill>
              </a:rPr>
              <a:t>?</a:t>
            </a:r>
          </a:p>
        </p:txBody>
      </p:sp>
      <p:sp>
        <p:nvSpPr>
          <p:cNvPr id="15" name="TextBox 14">
            <a:extLst>
              <a:ext uri="{FF2B5EF4-FFF2-40B4-BE49-F238E27FC236}">
                <a16:creationId xmlns:a16="http://schemas.microsoft.com/office/drawing/2014/main" id="{5E63620B-0034-3AF7-3647-418BEF8B3DF4}"/>
              </a:ext>
            </a:extLst>
          </p:cNvPr>
          <p:cNvSpPr txBox="1"/>
          <p:nvPr/>
        </p:nvSpPr>
        <p:spPr>
          <a:xfrm>
            <a:off x="5381056" y="2943690"/>
            <a:ext cx="1352450" cy="630942"/>
          </a:xfrm>
          <a:prstGeom prst="rect">
            <a:avLst/>
          </a:prstGeom>
          <a:noFill/>
        </p:spPr>
        <p:txBody>
          <a:bodyPr wrap="square">
            <a:spAutoFit/>
          </a:bodyPr>
          <a:lstStyle/>
          <a:p>
            <a:pPr algn="ctr">
              <a:lnSpc>
                <a:spcPts val="1440"/>
              </a:lnSpc>
              <a:spcAft>
                <a:spcPts val="600"/>
              </a:spcAft>
            </a:pPr>
            <a:r>
              <a:rPr lang="en-CA" sz="1400" b="1" dirty="0" err="1">
                <a:solidFill>
                  <a:schemeClr val="bg1"/>
                </a:solidFill>
              </a:rPr>
              <a:t>Mesure</a:t>
            </a:r>
            <a:r>
              <a:rPr lang="en-CA" sz="1400" b="1" dirty="0">
                <a:solidFill>
                  <a:schemeClr val="bg1"/>
                </a:solidFill>
              </a:rPr>
              <a:t> et surveillance de la </a:t>
            </a:r>
            <a:r>
              <a:rPr lang="en-CA" sz="1400" b="1" dirty="0" err="1">
                <a:solidFill>
                  <a:schemeClr val="bg1"/>
                </a:solidFill>
              </a:rPr>
              <a:t>sécurité</a:t>
            </a:r>
            <a:endParaRPr lang="en-CA" sz="1000" dirty="0">
              <a:solidFill>
                <a:schemeClr val="bg1"/>
              </a:solidFill>
            </a:endParaRPr>
          </a:p>
        </p:txBody>
      </p:sp>
      <p:grpSp>
        <p:nvGrpSpPr>
          <p:cNvPr id="17" name="Group 16">
            <a:extLst>
              <a:ext uri="{FF2B5EF4-FFF2-40B4-BE49-F238E27FC236}">
                <a16:creationId xmlns:a16="http://schemas.microsoft.com/office/drawing/2014/main" id="{06AE6D2B-28A2-0EED-D2D5-772F9ACAE707}"/>
              </a:ext>
            </a:extLst>
          </p:cNvPr>
          <p:cNvGrpSpPr/>
          <p:nvPr/>
        </p:nvGrpSpPr>
        <p:grpSpPr>
          <a:xfrm>
            <a:off x="5353971" y="626763"/>
            <a:ext cx="1484056" cy="1503590"/>
            <a:chOff x="5300324" y="592299"/>
            <a:chExt cx="1619159" cy="1640471"/>
          </a:xfrm>
        </p:grpSpPr>
        <p:sp>
          <p:nvSpPr>
            <p:cNvPr id="18" name="Teardrop 17">
              <a:extLst>
                <a:ext uri="{FF2B5EF4-FFF2-40B4-BE49-F238E27FC236}">
                  <a16:creationId xmlns:a16="http://schemas.microsoft.com/office/drawing/2014/main" id="{5A04EE9B-DBDC-7200-5287-DE9D0EAE9E3A}"/>
                </a:ext>
              </a:extLst>
            </p:cNvPr>
            <p:cNvSpPr/>
            <p:nvPr/>
          </p:nvSpPr>
          <p:spPr>
            <a:xfrm rot="8100000">
              <a:off x="5300324" y="592299"/>
              <a:ext cx="1619159" cy="161916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673FDDD1-D3A8-894F-7078-58A28FBD6DFB}"/>
                </a:ext>
              </a:extLst>
            </p:cNvPr>
            <p:cNvSpPr txBox="1"/>
            <p:nvPr/>
          </p:nvSpPr>
          <p:spPr>
            <a:xfrm>
              <a:off x="5377519" y="844816"/>
              <a:ext cx="1475572" cy="1387954"/>
            </a:xfrm>
            <a:prstGeom prst="rect">
              <a:avLst/>
            </a:prstGeom>
            <a:noFill/>
          </p:spPr>
          <p:txBody>
            <a:bodyPr wrap="square">
              <a:spAutoFit/>
            </a:bodyPr>
            <a:lstStyle/>
            <a:p>
              <a:pPr algn="ctr">
                <a:lnSpc>
                  <a:spcPts val="1340"/>
                </a:lnSpc>
                <a:spcAft>
                  <a:spcPts val="600"/>
                </a:spcAft>
              </a:pPr>
              <a:r>
                <a:rPr lang="en-CA" sz="1400" b="1" dirty="0" err="1"/>
                <a:t>Préjudices</a:t>
              </a:r>
              <a:br>
                <a:rPr lang="en-CA" sz="1400" b="1" dirty="0"/>
              </a:br>
              <a:r>
                <a:rPr lang="en-CA" sz="1400" b="1" dirty="0" err="1"/>
                <a:t>passés</a:t>
              </a:r>
              <a:r>
                <a:rPr lang="en-CA" sz="1400" b="1" dirty="0"/>
                <a:t> </a:t>
              </a:r>
              <a:endParaRPr lang="en-CA" sz="1200" b="1" dirty="0"/>
            </a:p>
            <a:p>
              <a:pPr algn="ctr">
                <a:lnSpc>
                  <a:spcPts val="1240"/>
                </a:lnSpc>
                <a:spcAft>
                  <a:spcPts val="600"/>
                </a:spcAft>
              </a:pPr>
              <a:r>
                <a:rPr lang="en-CA" sz="1000" dirty="0"/>
                <a:t>Les </a:t>
              </a:r>
              <a:r>
                <a:rPr lang="en-CA" sz="1000" dirty="0" err="1"/>
                <a:t>soins</a:t>
              </a:r>
              <a:r>
                <a:rPr lang="en-CA" sz="1000" dirty="0"/>
                <a:t> </a:t>
              </a:r>
              <a:br>
                <a:rPr lang="en-CA" sz="1000" dirty="0"/>
              </a:br>
              <a:r>
                <a:rPr lang="en-CA" sz="1000" dirty="0" err="1"/>
                <a:t>étaient-ils</a:t>
              </a:r>
              <a:r>
                <a:rPr lang="en-CA" sz="1000" dirty="0"/>
                <a:t> </a:t>
              </a:r>
              <a:r>
                <a:rPr lang="en-CA" sz="1000" dirty="0" err="1"/>
                <a:t>sécuritaires</a:t>
              </a:r>
              <a:r>
                <a:rPr lang="en-CA" sz="1000" dirty="0"/>
                <a:t> </a:t>
              </a:r>
              <a:br>
                <a:rPr lang="en-CA" sz="1000" dirty="0"/>
              </a:br>
              <a:r>
                <a:rPr lang="en-CA" sz="1000" dirty="0"/>
                <a:t>dans le</a:t>
              </a:r>
              <a:br>
                <a:rPr lang="en-CA" sz="1000" dirty="0"/>
              </a:br>
              <a:r>
                <a:rPr lang="en-CA" sz="1000" dirty="0"/>
                <a:t>passé? </a:t>
              </a:r>
            </a:p>
          </p:txBody>
        </p:sp>
      </p:grpSp>
      <p:sp>
        <p:nvSpPr>
          <p:cNvPr id="16" name="Rectangle 15">
            <a:extLst>
              <a:ext uri="{FF2B5EF4-FFF2-40B4-BE49-F238E27FC236}">
                <a16:creationId xmlns:a16="http://schemas.microsoft.com/office/drawing/2014/main" id="{0478DDF1-9E56-8117-D8EE-2A625CB154E8}"/>
              </a:ext>
            </a:extLst>
          </p:cNvPr>
          <p:cNvSpPr/>
          <p:nvPr/>
        </p:nvSpPr>
        <p:spPr>
          <a:xfrm>
            <a:off x="3069431" y="492369"/>
            <a:ext cx="6053136" cy="5355758"/>
          </a:xfrm>
          <a:prstGeom prst="rect">
            <a:avLst/>
          </a:prstGeom>
          <a:solidFill>
            <a:schemeClr val="bg1">
              <a:alpha val="649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ardrop 4">
            <a:extLst>
              <a:ext uri="{FF2B5EF4-FFF2-40B4-BE49-F238E27FC236}">
                <a16:creationId xmlns:a16="http://schemas.microsoft.com/office/drawing/2014/main" id="{E8955563-5884-8F41-5A59-AE4675F7EDFF}"/>
              </a:ext>
            </a:extLst>
          </p:cNvPr>
          <p:cNvSpPr/>
          <p:nvPr/>
        </p:nvSpPr>
        <p:spPr>
          <a:xfrm rot="13055500">
            <a:off x="7255958" y="2140209"/>
            <a:ext cx="1460673" cy="1460673"/>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BAE578A8-4AE2-E512-9C2F-321D09AB43F6}"/>
              </a:ext>
            </a:extLst>
          </p:cNvPr>
          <p:cNvSpPr txBox="1"/>
          <p:nvPr/>
        </p:nvSpPr>
        <p:spPr>
          <a:xfrm>
            <a:off x="7303789" y="2420736"/>
            <a:ext cx="1352450" cy="938719"/>
          </a:xfrm>
          <a:prstGeom prst="rect">
            <a:avLst/>
          </a:prstGeom>
          <a:noFill/>
        </p:spPr>
        <p:txBody>
          <a:bodyPr wrap="square">
            <a:spAutoFit/>
          </a:bodyPr>
          <a:lstStyle/>
          <a:p>
            <a:pPr algn="ctr">
              <a:lnSpc>
                <a:spcPts val="1240"/>
              </a:lnSpc>
              <a:spcAft>
                <a:spcPts val="600"/>
              </a:spcAft>
            </a:pPr>
            <a:r>
              <a:rPr lang="en-CA" sz="1400" b="1" dirty="0" err="1">
                <a:solidFill>
                  <a:schemeClr val="bg1"/>
                </a:solidFill>
              </a:rPr>
              <a:t>Fiabilité</a:t>
            </a:r>
            <a:endParaRPr lang="en-CA" sz="1400" b="1" dirty="0">
              <a:solidFill>
                <a:schemeClr val="bg1"/>
              </a:solidFill>
            </a:endParaRPr>
          </a:p>
          <a:p>
            <a:pPr algn="ctr">
              <a:lnSpc>
                <a:spcPts val="1240"/>
              </a:lnSpc>
              <a:spcAft>
                <a:spcPts val="600"/>
              </a:spcAft>
            </a:pPr>
            <a:r>
              <a:rPr lang="en-CA" sz="1000" dirty="0">
                <a:solidFill>
                  <a:schemeClr val="bg1"/>
                </a:solidFill>
              </a:rPr>
              <a:t>Nos </a:t>
            </a:r>
            <a:r>
              <a:rPr lang="en-CA" sz="1000" dirty="0" err="1">
                <a:solidFill>
                  <a:schemeClr val="bg1"/>
                </a:solidFill>
              </a:rPr>
              <a:t>systèmes</a:t>
            </a:r>
            <a:br>
              <a:rPr lang="en-CA" sz="1000" dirty="0">
                <a:solidFill>
                  <a:schemeClr val="bg1"/>
                </a:solidFill>
              </a:rPr>
            </a:br>
            <a:r>
              <a:rPr lang="en-CA" sz="1000" dirty="0">
                <a:solidFill>
                  <a:schemeClr val="bg1"/>
                </a:solidFill>
              </a:rPr>
              <a:t>et processus</a:t>
            </a:r>
            <a:br>
              <a:rPr lang="en-CA" sz="1000" dirty="0">
                <a:solidFill>
                  <a:schemeClr val="bg1"/>
                </a:solidFill>
              </a:rPr>
            </a:br>
            <a:r>
              <a:rPr lang="en-CA" sz="1000" dirty="0" err="1">
                <a:solidFill>
                  <a:schemeClr val="bg1"/>
                </a:solidFill>
              </a:rPr>
              <a:t>cliniques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fiables</a:t>
            </a:r>
            <a:r>
              <a:rPr lang="en-CA" sz="1000" dirty="0">
                <a:solidFill>
                  <a:schemeClr val="bg1"/>
                </a:solidFill>
              </a:rPr>
              <a:t>?</a:t>
            </a:r>
          </a:p>
        </p:txBody>
      </p:sp>
      <p:sp>
        <p:nvSpPr>
          <p:cNvPr id="7" name="Title 6">
            <a:extLst>
              <a:ext uri="{FF2B5EF4-FFF2-40B4-BE49-F238E27FC236}">
                <a16:creationId xmlns:a16="http://schemas.microsoft.com/office/drawing/2014/main" id="{E52E779B-9138-3042-7D10-27605A606E2B}"/>
              </a:ext>
            </a:extLst>
          </p:cNvPr>
          <p:cNvSpPr>
            <a:spLocks noGrp="1"/>
          </p:cNvSpPr>
          <p:nvPr>
            <p:ph type="title" idx="4294967295"/>
          </p:nvPr>
        </p:nvSpPr>
        <p:spPr>
          <a:xfrm>
            <a:off x="896441" y="-380856"/>
            <a:ext cx="10515600" cy="1325563"/>
          </a:xfrm>
        </p:spPr>
        <p:txBody>
          <a:bodyPr/>
          <a:lstStyle/>
          <a:p>
            <a:pPr algn="l" rtl="0"/>
            <a:r>
              <a:rPr lang="fr-ca" b="1" i="0" u="none" baseline="0" dirty="0"/>
              <a:t>Fiabilité</a:t>
            </a:r>
          </a:p>
        </p:txBody>
      </p:sp>
    </p:spTree>
    <p:extLst>
      <p:ext uri="{BB962C8B-B14F-4D97-AF65-F5344CB8AC3E}">
        <p14:creationId xmlns:p14="http://schemas.microsoft.com/office/powerpoint/2010/main" val="10961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2149D9-D5CD-1FF8-93D7-6883D5550F71}"/>
              </a:ext>
            </a:extLst>
          </p:cNvPr>
          <p:cNvSpPr>
            <a:spLocks noGrp="1"/>
          </p:cNvSpPr>
          <p:nvPr>
            <p:ph type="sldNum" sz="quarter" idx="12"/>
          </p:nvPr>
        </p:nvSpPr>
        <p:spPr/>
        <p:txBody>
          <a:bodyPr/>
          <a:lstStyle/>
          <a:p>
            <a:pPr algn="r" rtl="0"/>
            <a:fld id="{7D0AB2B7-A222-44FF-B180-C8F0FD623967}" type="slidenum">
              <a:rPr/>
              <a:t>25</a:t>
            </a:fld>
            <a:endParaRPr lang="fr-ca"/>
          </a:p>
        </p:txBody>
      </p:sp>
      <p:pic>
        <p:nvPicPr>
          <p:cNvPr id="5" name="Content Placeholder 4" descr="Photo d’un mètre utilisé pour mesurer l’épaisseur d’une couche de glace.">
            <a:extLst>
              <a:ext uri="{FF2B5EF4-FFF2-40B4-BE49-F238E27FC236}">
                <a16:creationId xmlns:a16="http://schemas.microsoft.com/office/drawing/2014/main" id="{5E58BB1A-F15D-756F-8CAB-2830CAAD086C}"/>
              </a:ext>
            </a:extLst>
          </p:cNvPr>
          <p:cNvPicPr>
            <a:picLocks/>
          </p:cNvPicPr>
          <p:nvPr/>
        </p:nvPicPr>
        <p:blipFill>
          <a:blip r:embed="rId3">
            <a:extLst>
              <a:ext uri="{28A0092B-C50C-407E-A947-70E740481C1C}">
                <a14:useLocalDpi xmlns:a14="http://schemas.microsoft.com/office/drawing/2010/main"/>
              </a:ext>
            </a:extLst>
          </a:blip>
          <a:srcRect b="-255"/>
          <a:stretch/>
        </p:blipFill>
        <p:spPr>
          <a:xfrm>
            <a:off x="9229200" y="2074080"/>
            <a:ext cx="2962800" cy="3877200"/>
          </a:xfrm>
          <a:prstGeom prst="rect">
            <a:avLst/>
          </a:prstGeom>
        </p:spPr>
      </p:pic>
      <p:pic>
        <p:nvPicPr>
          <p:cNvPr id="8" name="Picture 7" descr="Photo d’un pied chaussé d’une botte en caoutchouc posé sur la glace. La glace est fendue.">
            <a:extLst>
              <a:ext uri="{FF2B5EF4-FFF2-40B4-BE49-F238E27FC236}">
                <a16:creationId xmlns:a16="http://schemas.microsoft.com/office/drawing/2014/main" id="{DA540CB5-A771-C93B-636A-178AC320031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02136" y="2074525"/>
            <a:ext cx="2962800" cy="3877307"/>
          </a:xfrm>
          <a:prstGeom prst="rect">
            <a:avLst/>
          </a:prstGeom>
        </p:spPr>
      </p:pic>
      <p:sp>
        <p:nvSpPr>
          <p:cNvPr id="6" name="Title 1">
            <a:extLst>
              <a:ext uri="{FF2B5EF4-FFF2-40B4-BE49-F238E27FC236}">
                <a16:creationId xmlns:a16="http://schemas.microsoft.com/office/drawing/2014/main" id="{A46E7896-5185-C52D-3088-FFE8F051E9A5}"/>
              </a:ext>
            </a:extLst>
          </p:cNvPr>
          <p:cNvSpPr txBox="1">
            <a:spLocks/>
          </p:cNvSpPr>
          <p:nvPr/>
        </p:nvSpPr>
        <p:spPr>
          <a:xfrm>
            <a:off x="710698" y="3916449"/>
            <a:ext cx="4904491" cy="2026341"/>
          </a:xfrm>
          <a:prstGeom prst="rect">
            <a:avLst/>
          </a:prstGeom>
        </p:spPr>
        <p:txBody>
          <a:bodyPr vert="horz" lIns="91440" tIns="45720" rIns="91440" bIns="45720" rtlCol="0" anchor="ctr">
            <a:normAutofit fontScale="97500"/>
          </a:bodyPr>
          <a:lstStyle>
            <a:lvl1pPr algn="l" defTabSz="605150" rtl="0" eaLnBrk="1" latinLnBrk="0" hangingPunct="1">
              <a:lnSpc>
                <a:spcPct val="90000"/>
              </a:lnSpc>
              <a:spcBef>
                <a:spcPct val="0"/>
              </a:spcBef>
              <a:buNone/>
              <a:defRPr sz="2100" b="1" i="0" kern="1200" baseline="0">
                <a:solidFill>
                  <a:schemeClr val="bg1"/>
                </a:solidFill>
                <a:latin typeface="+mj-lt"/>
                <a:ea typeface="+mj-ea"/>
                <a:cs typeface="+mj-cs"/>
              </a:defRPr>
            </a:lvl1pPr>
          </a:lstStyle>
          <a:p>
            <a:pPr algn="l" rtl="0"/>
            <a:r>
              <a:rPr lang="fr-ca" sz="2400" b="0" i="1" u="none" baseline="0" dirty="0">
                <a:solidFill>
                  <a:schemeClr val="accent1"/>
                </a:solidFill>
                <a:latin typeface="+mn-lt"/>
                <a:ea typeface="+mn-ea"/>
                <a:cs typeface="+mn-cs"/>
              </a:rPr>
              <a:t>Que se passerait-il si le système </a:t>
            </a:r>
            <a:br>
              <a:rPr lang="fr-CA" sz="2400" b="0" i="1" u="none" baseline="0" dirty="0">
                <a:solidFill>
                  <a:schemeClr val="accent1"/>
                </a:solidFill>
                <a:latin typeface="+mn-lt"/>
                <a:ea typeface="+mn-ea"/>
                <a:cs typeface="+mn-cs"/>
              </a:rPr>
            </a:br>
            <a:r>
              <a:rPr lang="fr-ca" sz="2400" b="0" i="1" u="none" baseline="0" dirty="0">
                <a:solidFill>
                  <a:schemeClr val="accent1"/>
                </a:solidFill>
                <a:latin typeface="+mn-lt"/>
                <a:ea typeface="+mn-ea"/>
                <a:cs typeface="+mn-cs"/>
              </a:rPr>
              <a:t>en place mesurait uniquement le nombre de personnes tombées </a:t>
            </a:r>
            <a:br>
              <a:rPr lang="fr-CA" sz="2400" b="0" i="1" u="none" baseline="0" dirty="0">
                <a:solidFill>
                  <a:schemeClr val="accent1"/>
                </a:solidFill>
                <a:latin typeface="+mn-lt"/>
                <a:ea typeface="+mn-ea"/>
                <a:cs typeface="+mn-cs"/>
              </a:rPr>
            </a:br>
            <a:r>
              <a:rPr lang="fr-ca" sz="2400" b="0" i="1" u="none" baseline="0" dirty="0">
                <a:solidFill>
                  <a:schemeClr val="accent1"/>
                </a:solidFill>
                <a:latin typeface="+mn-lt"/>
                <a:ea typeface="+mn-ea"/>
                <a:cs typeface="+mn-cs"/>
              </a:rPr>
              <a:t>à travers la glace plutôt que de mesurer l’épaisseur de la glace?</a:t>
            </a:r>
            <a:br>
              <a:rPr lang="fr-ca" sz="2400" b="0" i="1" dirty="0">
                <a:solidFill>
                  <a:schemeClr val="accent1"/>
                </a:solidFill>
                <a:latin typeface="+mn-lt"/>
                <a:ea typeface="+mn-ea"/>
                <a:cs typeface="+mn-cs"/>
              </a:rPr>
            </a:br>
            <a:endParaRPr lang="fr-ca" sz="2400" b="0" i="1" dirty="0">
              <a:solidFill>
                <a:schemeClr val="accent1"/>
              </a:solidFill>
              <a:latin typeface="+mn-lt"/>
              <a:ea typeface="+mn-ea"/>
              <a:cs typeface="+mn-cs"/>
            </a:endParaRPr>
          </a:p>
        </p:txBody>
      </p:sp>
      <p:sp>
        <p:nvSpPr>
          <p:cNvPr id="7" name="Rectangle 6">
            <a:extLst>
              <a:ext uri="{FF2B5EF4-FFF2-40B4-BE49-F238E27FC236}">
                <a16:creationId xmlns:a16="http://schemas.microsoft.com/office/drawing/2014/main" id="{2ED5D8A0-1D9E-AD7D-4D73-E1A384C229F0}"/>
              </a:ext>
            </a:extLst>
          </p:cNvPr>
          <p:cNvSpPr/>
          <p:nvPr/>
        </p:nvSpPr>
        <p:spPr>
          <a:xfrm>
            <a:off x="649786" y="2106167"/>
            <a:ext cx="5185216" cy="1569660"/>
          </a:xfrm>
          <a:prstGeom prst="rect">
            <a:avLst/>
          </a:prstGeom>
        </p:spPr>
        <p:txBody>
          <a:bodyPr wrap="square">
            <a:spAutoFit/>
          </a:bodyPr>
          <a:lstStyle/>
          <a:p>
            <a:pPr algn="l" defTabSz="605150" rtl="0"/>
            <a:r>
              <a:rPr lang="fr-ca" sz="2400" b="0" i="0" u="none" baseline="0"/>
              <a:t>La </a:t>
            </a:r>
            <a:r>
              <a:rPr lang="fr-ca" sz="2400" b="1" i="0" u="none" baseline="0"/>
              <a:t>fiabilité</a:t>
            </a:r>
            <a:r>
              <a:rPr lang="fr-ca" sz="2400" b="0" i="0" u="none" baseline="0"/>
              <a:t> mesure la probabilité qu’une tâche, un processus, une intervention ou un plan d’intervention soit exécuté ou suivi comme prévu.</a:t>
            </a:r>
            <a:br>
              <a:rPr lang="fr-ca" sz="2400" dirty="0"/>
            </a:br>
            <a:endParaRPr lang="fr-ca" sz="2400" dirty="0"/>
          </a:p>
        </p:txBody>
      </p:sp>
      <p:sp>
        <p:nvSpPr>
          <p:cNvPr id="4" name="Title 1">
            <a:extLst>
              <a:ext uri="{FF2B5EF4-FFF2-40B4-BE49-F238E27FC236}">
                <a16:creationId xmlns:a16="http://schemas.microsoft.com/office/drawing/2014/main" id="{47A45160-D586-B697-9E6F-07CD59AA0B61}"/>
              </a:ext>
            </a:extLst>
          </p:cNvPr>
          <p:cNvSpPr txBox="1">
            <a:spLocks noGrp="1"/>
          </p:cNvSpPr>
          <p:nvPr>
            <p:ph type="title" idx="4294967295"/>
          </p:nvPr>
        </p:nvSpPr>
        <p:spPr>
          <a:xfrm>
            <a:off x="710698" y="343137"/>
            <a:ext cx="1053255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a:ln>
                  <a:noFill/>
                </a:ln>
                <a:solidFill>
                  <a:srgbClr val="3F3691"/>
                </a:solidFill>
                <a:effectLst/>
                <a:uLnTx/>
                <a:uFillTx/>
                <a:latin typeface="Arial" panose="020B0604020202020204" pitchFamily="34" charset="0"/>
                <a:ea typeface="+mn-ea"/>
                <a:cs typeface="Arial" panose="020B0604020202020204" pitchFamily="34" charset="0"/>
              </a:rPr>
              <a:t>Fiabilité : Nos systèmes et processus cliniques sont-ils fiables?</a:t>
            </a:r>
            <a:br>
              <a:rPr kumimoji="0" lang="fr-ca"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br>
            <a:endParaRPr kumimoji="0" lang="fr-ca"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8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26</a:t>
            </a:fld>
            <a:endParaRPr lang="fr-ca"/>
          </a:p>
        </p:txBody>
      </p:sp>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117724"/>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répondons-nous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aujourd’hui</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à la question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Nos systèmes et processus cliniques sont-ils fiables?</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p>
        </p:txBody>
      </p:sp>
      <p:grpSp>
        <p:nvGrpSpPr>
          <p:cNvPr id="8" name="Group 7">
            <a:extLst>
              <a:ext uri="{FF2B5EF4-FFF2-40B4-BE49-F238E27FC236}">
                <a16:creationId xmlns:a16="http://schemas.microsoft.com/office/drawing/2014/main" id="{304CB83F-EB59-0A3C-A708-3DD53E667ACE}"/>
              </a:ext>
            </a:extLst>
          </p:cNvPr>
          <p:cNvGrpSpPr/>
          <p:nvPr/>
        </p:nvGrpSpPr>
        <p:grpSpPr>
          <a:xfrm>
            <a:off x="9575258" y="639647"/>
            <a:ext cx="2272357" cy="1849589"/>
            <a:chOff x="9575258" y="639647"/>
            <a:chExt cx="2272357" cy="1849589"/>
          </a:xfrm>
        </p:grpSpPr>
        <p:pic>
          <p:nvPicPr>
            <p:cNvPr id="3" name="Picture 2">
              <a:extLst>
                <a:ext uri="{FF2B5EF4-FFF2-40B4-BE49-F238E27FC236}">
                  <a16:creationId xmlns:a16="http://schemas.microsoft.com/office/drawing/2014/main" id="{F16D1B54-388A-F92E-EA67-BFCD683445C4}"/>
                </a:ext>
              </a:extLst>
            </p:cNvPr>
            <p:cNvPicPr>
              <a:picLocks noChangeAspect="1"/>
            </p:cNvPicPr>
            <p:nvPr/>
          </p:nvPicPr>
          <p:blipFill>
            <a:blip r:embed="rId3"/>
            <a:srcRect/>
            <a:stretch/>
          </p:blipFill>
          <p:spPr>
            <a:xfrm>
              <a:off x="9575258" y="639647"/>
              <a:ext cx="1959587" cy="1849589"/>
            </a:xfrm>
            <a:prstGeom prst="rect">
              <a:avLst/>
            </a:prstGeom>
            <a:effectLst/>
          </p:spPr>
        </p:pic>
        <p:pic>
          <p:nvPicPr>
            <p:cNvPr id="7" name="Picture 6">
              <a:extLst>
                <a:ext uri="{FF2B5EF4-FFF2-40B4-BE49-F238E27FC236}">
                  <a16:creationId xmlns:a16="http://schemas.microsoft.com/office/drawing/2014/main" id="{71D67AA6-96F6-9FBD-4631-969F184503E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70504" y="1070569"/>
              <a:ext cx="977111" cy="809072"/>
            </a:xfrm>
            <a:prstGeom prst="rect">
              <a:avLst/>
            </a:prstGeom>
          </p:spPr>
        </p:pic>
      </p:grpSp>
    </p:spTree>
    <p:extLst>
      <p:ext uri="{BB962C8B-B14F-4D97-AF65-F5344CB8AC3E}">
        <p14:creationId xmlns:p14="http://schemas.microsoft.com/office/powerpoint/2010/main" val="42743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pPr algn="r" rtl="0"/>
            <a:fld id="{7D0AB2B7-A222-44FF-B180-C8F0FD623967}" type="slidenum">
              <a:rPr/>
              <a:t>27</a:t>
            </a:fld>
            <a:endParaRPr lang="fr-ca"/>
          </a:p>
        </p:txBody>
      </p:sp>
      <p:pic>
        <p:nvPicPr>
          <p:cNvPr id="6" name="Picture 5">
            <a:extLst>
              <a:ext uri="{FF2B5EF4-FFF2-40B4-BE49-F238E27FC236}">
                <a16:creationId xmlns:a16="http://schemas.microsoft.com/office/drawing/2014/main" id="{AF96EE8C-A134-CD86-6530-9229A6B10E3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938" y="1536701"/>
            <a:ext cx="5650957" cy="2661682"/>
          </a:xfrm>
          <a:prstGeom prst="rect">
            <a:avLst/>
          </a:prstGeom>
        </p:spPr>
      </p:pic>
      <p:sp>
        <p:nvSpPr>
          <p:cNvPr id="7" name="TextBox 6">
            <a:extLst>
              <a:ext uri="{FF2B5EF4-FFF2-40B4-BE49-F238E27FC236}">
                <a16:creationId xmlns:a16="http://schemas.microsoft.com/office/drawing/2014/main" id="{F847698A-E88B-9CEB-BD90-22C93D773209}"/>
              </a:ext>
            </a:extLst>
          </p:cNvPr>
          <p:cNvSpPr txBox="1"/>
          <p:nvPr/>
        </p:nvSpPr>
        <p:spPr>
          <a:xfrm>
            <a:off x="1710014" y="2844166"/>
            <a:ext cx="4030386" cy="1354217"/>
          </a:xfrm>
          <a:prstGeom prst="rect">
            <a:avLst/>
          </a:prstGeom>
          <a:noFill/>
        </p:spPr>
        <p:txBody>
          <a:bodyPr wrap="square" rtlCol="0">
            <a:spAutoFit/>
          </a:bodyPr>
          <a:lstStyle/>
          <a:p>
            <a:pPr marL="342900" indent="-342900" algn="l" rtl="0">
              <a:buAutoNum type="arabicPeriod"/>
            </a:pPr>
            <a:r>
              <a:rPr lang="fr-ca" sz="1600" b="0" i="0" u="none" baseline="0">
                <a:solidFill>
                  <a:schemeClr val="bg1"/>
                </a:solidFill>
              </a:rPr>
              <a:t>Normalisation des systèmes et des processus peu fiables</a:t>
            </a:r>
            <a:endParaRPr lang="fr-ca" sz="1600" dirty="0">
              <a:solidFill>
                <a:schemeClr val="bg1"/>
              </a:solidFill>
              <a:cs typeface="Calibri"/>
            </a:endParaRPr>
          </a:p>
          <a:p>
            <a:pPr marL="342900" indent="-342900" algn="l" rtl="0">
              <a:buAutoNum type="arabicPeriod"/>
            </a:pPr>
            <a:r>
              <a:rPr lang="fr-ca" sz="1600" b="0" i="0" u="none" baseline="0">
                <a:solidFill>
                  <a:schemeClr val="bg1"/>
                </a:solidFill>
              </a:rPr>
              <a:t>Comprendre les limites des audits des systèmes et des processus cliniques</a:t>
            </a:r>
            <a:endParaRPr lang="fr-ca" sz="1600" dirty="0">
              <a:solidFill>
                <a:schemeClr val="bg1"/>
              </a:solidFill>
              <a:cs typeface="Calibri"/>
            </a:endParaRPr>
          </a:p>
          <a:p>
            <a:endParaRPr lang="fr-ca" dirty="0"/>
          </a:p>
        </p:txBody>
      </p:sp>
      <p:sp>
        <p:nvSpPr>
          <p:cNvPr id="8" name="Title 7">
            <a:extLst>
              <a:ext uri="{FF2B5EF4-FFF2-40B4-BE49-F238E27FC236}">
                <a16:creationId xmlns:a16="http://schemas.microsoft.com/office/drawing/2014/main" id="{B40E013D-4CF1-DFC9-C26D-717EFA5A88DD}"/>
              </a:ext>
            </a:extLst>
          </p:cNvPr>
          <p:cNvSpPr txBox="1">
            <a:spLocks noGrp="1"/>
          </p:cNvSpPr>
          <p:nvPr>
            <p:ph type="title" idx="4294967295"/>
          </p:nvPr>
        </p:nvSpPr>
        <p:spPr>
          <a:xfrm>
            <a:off x="2082734" y="2367112"/>
            <a:ext cx="2685386"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a:ln>
                  <a:noFill/>
                </a:ln>
                <a:solidFill>
                  <a:schemeClr val="bg1"/>
                </a:solidFill>
                <a:effectLst/>
                <a:uLnTx/>
                <a:uFillTx/>
                <a:latin typeface="+mn-lt"/>
                <a:ea typeface="+mn-ea"/>
                <a:cs typeface="+mn-cs"/>
              </a:rPr>
              <a:t>Fiabilité</a:t>
            </a:r>
          </a:p>
        </p:txBody>
      </p:sp>
      <p:pic>
        <p:nvPicPr>
          <p:cNvPr id="3" name="Picture 2">
            <a:extLst>
              <a:ext uri="{FF2B5EF4-FFF2-40B4-BE49-F238E27FC236}">
                <a16:creationId xmlns:a16="http://schemas.microsoft.com/office/drawing/2014/main" id="{9EBF19D0-8642-1089-2ABD-D7CF2F027FDD}"/>
              </a:ext>
            </a:extLst>
          </p:cNvPr>
          <p:cNvPicPr>
            <a:picLocks noChangeAspect="1"/>
          </p:cNvPicPr>
          <p:nvPr/>
        </p:nvPicPr>
        <p:blipFill>
          <a:blip r:embed="rId3"/>
          <a:srcRect/>
          <a:stretch/>
        </p:blipFill>
        <p:spPr>
          <a:xfrm>
            <a:off x="7082197" y="1538894"/>
            <a:ext cx="4030386" cy="3337262"/>
          </a:xfrm>
          <a:prstGeom prst="rect">
            <a:avLst/>
          </a:prstGeom>
        </p:spPr>
      </p:pic>
    </p:spTree>
    <p:extLst>
      <p:ext uri="{BB962C8B-B14F-4D97-AF65-F5344CB8AC3E}">
        <p14:creationId xmlns:p14="http://schemas.microsoft.com/office/powerpoint/2010/main" val="37565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28</a:t>
            </a:fld>
            <a:endParaRPr lang="fr-ca"/>
          </a:p>
        </p:txBody>
      </p:sp>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6033376" cy="26575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3021593"/>
            <a:ext cx="5257799" cy="193177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2500" b="1" i="0" u="none" baseline="0" dirty="0">
                <a:solidFill>
                  <a:schemeClr val="bg1"/>
                </a:solidFill>
              </a:rPr>
              <a:t>Questions de réflexion</a:t>
            </a:r>
            <a:endParaRPr lang="fr-ca" sz="2500" spc="-15" dirty="0">
              <a:solidFill>
                <a:schemeClr val="bg1"/>
              </a:solidFill>
              <a:effectLst/>
              <a:ea typeface="Arial" panose="020B0604020202020204" pitchFamily="34" charset="0"/>
            </a:endParaRPr>
          </a:p>
          <a:p>
            <a:pPr algn="l" rtl="0"/>
            <a:r>
              <a:rPr lang="fr-ca" sz="1800" b="0" i="0" u="none" baseline="0" dirty="0">
                <a:solidFill>
                  <a:schemeClr val="bg1"/>
                </a:solidFill>
                <a:effectLst/>
              </a:rPr>
              <a:t>Quels systèmes et processus cliniques au sein de votre organisation ressemblent à un robinet qui goutte et n’est jamais réparé?</a:t>
            </a:r>
            <a:br>
              <a:rPr lang="fr-ca" sz="1800" dirty="0">
                <a:solidFill>
                  <a:schemeClr val="bg1"/>
                </a:solidFill>
                <a:effectLst/>
              </a:rPr>
            </a:br>
            <a:r>
              <a:rPr lang="fr-ca" sz="1800" b="0" i="0" u="none" baseline="0" dirty="0">
                <a:solidFill>
                  <a:schemeClr val="bg1"/>
                </a:solidFill>
                <a:effectLst/>
              </a:rPr>
              <a:t> </a:t>
            </a:r>
          </a:p>
          <a:p>
            <a:pPr algn="l" rtl="0"/>
            <a:r>
              <a:rPr lang="fr-ca" sz="1800" b="0" i="0" u="none" baseline="0" dirty="0">
                <a:solidFill>
                  <a:schemeClr val="bg1"/>
                </a:solidFill>
                <a:effectLst/>
              </a:rPr>
              <a:t>Pourquoi ne sont-ils pas « réparables »?</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Normalisation des systèmes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et des processus cliniques peu fiables</a:t>
            </a:r>
          </a:p>
        </p:txBody>
      </p:sp>
      <p:grpSp>
        <p:nvGrpSpPr>
          <p:cNvPr id="10" name="Group 9">
            <a:extLst>
              <a:ext uri="{FF2B5EF4-FFF2-40B4-BE49-F238E27FC236}">
                <a16:creationId xmlns:a16="http://schemas.microsoft.com/office/drawing/2014/main" id="{553BECB7-AAD8-53CF-DD93-6AB4DDA27023}"/>
              </a:ext>
            </a:extLst>
          </p:cNvPr>
          <p:cNvGrpSpPr/>
          <p:nvPr/>
        </p:nvGrpSpPr>
        <p:grpSpPr>
          <a:xfrm>
            <a:off x="9575258" y="381225"/>
            <a:ext cx="2272357" cy="1849589"/>
            <a:chOff x="9575258" y="639647"/>
            <a:chExt cx="2272357" cy="1849589"/>
          </a:xfrm>
        </p:grpSpPr>
        <p:pic>
          <p:nvPicPr>
            <p:cNvPr id="11" name="Picture 10">
              <a:extLst>
                <a:ext uri="{FF2B5EF4-FFF2-40B4-BE49-F238E27FC236}">
                  <a16:creationId xmlns:a16="http://schemas.microsoft.com/office/drawing/2014/main" id="{EE028D20-1C45-7530-CF46-BD7224C7CE6A}"/>
                </a:ext>
              </a:extLst>
            </p:cNvPr>
            <p:cNvPicPr>
              <a:picLocks noChangeAspect="1"/>
            </p:cNvPicPr>
            <p:nvPr/>
          </p:nvPicPr>
          <p:blipFill>
            <a:blip r:embed="rId3"/>
            <a:srcRect/>
            <a:stretch/>
          </p:blipFill>
          <p:spPr>
            <a:xfrm>
              <a:off x="9575258" y="639647"/>
              <a:ext cx="1959587" cy="1849589"/>
            </a:xfrm>
            <a:prstGeom prst="rect">
              <a:avLst/>
            </a:prstGeom>
            <a:effectLst/>
          </p:spPr>
        </p:pic>
        <p:pic>
          <p:nvPicPr>
            <p:cNvPr id="12" name="Picture 11">
              <a:extLst>
                <a:ext uri="{FF2B5EF4-FFF2-40B4-BE49-F238E27FC236}">
                  <a16:creationId xmlns:a16="http://schemas.microsoft.com/office/drawing/2014/main" id="{1480C00C-1E72-DD23-2144-ECD86A1D832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70504" y="1070569"/>
              <a:ext cx="977111" cy="809072"/>
            </a:xfrm>
            <a:prstGeom prst="rect">
              <a:avLst/>
            </a:prstGeom>
          </p:spPr>
        </p:pic>
      </p:grpSp>
    </p:spTree>
    <p:extLst>
      <p:ext uri="{BB962C8B-B14F-4D97-AF65-F5344CB8AC3E}">
        <p14:creationId xmlns:p14="http://schemas.microsoft.com/office/powerpoint/2010/main" val="28805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29</a:t>
            </a:fld>
            <a:endParaRPr lang="fr-ca"/>
          </a:p>
        </p:txBody>
      </p:sp>
      <p:sp>
        <p:nvSpPr>
          <p:cNvPr id="2" name="Text Placeholder 1">
            <a:extLst>
              <a:ext uri="{FF2B5EF4-FFF2-40B4-BE49-F238E27FC236}">
                <a16:creationId xmlns:a16="http://schemas.microsoft.com/office/drawing/2014/main" id="{483B941E-6BB0-80DD-45D9-275B3750F490}"/>
              </a:ext>
            </a:extLst>
          </p:cNvPr>
          <p:cNvSpPr txBox="1">
            <a:spLocks/>
          </p:cNvSpPr>
          <p:nvPr/>
        </p:nvSpPr>
        <p:spPr>
          <a:xfrm>
            <a:off x="838199" y="2300309"/>
            <a:ext cx="9907457" cy="337246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Clr>
                <a:schemeClr val="tx1"/>
              </a:buClr>
              <a:buFont typeface="Arial" panose="020B0604020202020204" pitchFamily="34" charset="0"/>
              <a:buNone/>
            </a:pPr>
            <a:r>
              <a:rPr lang="fr-ca" sz="3200" b="1" i="0" u="none" baseline="0" dirty="0">
                <a:solidFill>
                  <a:schemeClr val="tx1"/>
                </a:solidFill>
              </a:rPr>
              <a:t>Contexte</a:t>
            </a:r>
            <a:endParaRPr lang="fr-ca" sz="3200" spc="-15" dirty="0">
              <a:solidFill>
                <a:schemeClr val="tx1"/>
              </a:solidFill>
              <a:effectLst/>
              <a:ea typeface="Arial" panose="020B0604020202020204" pitchFamily="34" charset="0"/>
            </a:endParaRPr>
          </a:p>
          <a:p>
            <a:pPr indent="-228600" algn="l" defTabSz="914400" rtl="0">
              <a:lnSpc>
                <a:spcPct val="90000"/>
              </a:lnSpc>
              <a:spcAft>
                <a:spcPts val="600"/>
              </a:spcAft>
              <a:buClr>
                <a:schemeClr val="tx1"/>
              </a:buClr>
              <a:buFont typeface="Arial" panose="020B0604020202020204" pitchFamily="34" charset="0"/>
              <a:buChar char="•"/>
            </a:pPr>
            <a:r>
              <a:rPr lang="fr-ca" sz="1600" b="0" i="0" u="none" baseline="0" dirty="0">
                <a:solidFill>
                  <a:schemeClr val="tx1"/>
                </a:solidFill>
              </a:rPr>
              <a:t>Des systèmes et des processus cliniques peu fiables peuvent parfois engendrer des risques </a:t>
            </a:r>
            <a:br>
              <a:rPr lang="fr-CA" sz="1600" b="0" i="0" u="none" baseline="0" dirty="0">
                <a:solidFill>
                  <a:schemeClr val="tx1"/>
                </a:solidFill>
              </a:rPr>
            </a:br>
            <a:r>
              <a:rPr lang="fr-ca" sz="1600" b="0" i="0" u="none" baseline="0" dirty="0">
                <a:solidFill>
                  <a:schemeClr val="tx1"/>
                </a:solidFill>
              </a:rPr>
              <a:t>pour la sécurité. </a:t>
            </a:r>
          </a:p>
          <a:p>
            <a:pPr indent="-228600" algn="l" defTabSz="914400" rtl="0">
              <a:lnSpc>
                <a:spcPct val="90000"/>
              </a:lnSpc>
              <a:spcAft>
                <a:spcPts val="600"/>
              </a:spcAft>
              <a:buClr>
                <a:schemeClr val="tx1"/>
              </a:buClr>
              <a:buFont typeface="Arial" panose="020B0604020202020204" pitchFamily="34" charset="0"/>
              <a:buChar char="•"/>
            </a:pPr>
            <a:r>
              <a:rPr lang="fr-ca" sz="1600" b="0" i="0" u="none" baseline="0" dirty="0">
                <a:solidFill>
                  <a:schemeClr val="tx1"/>
                </a:solidFill>
              </a:rPr>
              <a:t>Par exemple :</a:t>
            </a:r>
          </a:p>
          <a:p>
            <a:pPr lvl="1" algn="l" rtl="0">
              <a:spcAft>
                <a:spcPts val="600"/>
              </a:spcAft>
              <a:buClr>
                <a:schemeClr val="tx1"/>
              </a:buClr>
              <a:buFont typeface="Courier New" panose="02070309020205020404" pitchFamily="49" charset="0"/>
              <a:buChar char="o"/>
            </a:pPr>
            <a:r>
              <a:rPr lang="fr-ca" sz="1600" b="0" i="0" u="none" baseline="0" dirty="0">
                <a:solidFill>
                  <a:schemeClr val="tx1"/>
                </a:solidFill>
              </a:rPr>
              <a:t>Des systèmes de réservation qui créent des horaires irréalisables pour le personnel, </a:t>
            </a:r>
            <a:br>
              <a:rPr lang="fr-CA" sz="1600" b="0" i="0" u="none" baseline="0" dirty="0">
                <a:solidFill>
                  <a:schemeClr val="tx1"/>
                </a:solidFill>
              </a:rPr>
            </a:br>
            <a:r>
              <a:rPr lang="fr-ca" sz="1600" b="0" i="0" u="none" baseline="0" dirty="0">
                <a:solidFill>
                  <a:schemeClr val="tx1"/>
                </a:solidFill>
              </a:rPr>
              <a:t>les cliniques et les blocs opératoires </a:t>
            </a:r>
          </a:p>
          <a:p>
            <a:pPr lvl="1" algn="l" rtl="0">
              <a:spcAft>
                <a:spcPts val="600"/>
              </a:spcAft>
              <a:buClr>
                <a:schemeClr val="tx1"/>
              </a:buClr>
              <a:buFont typeface="Courier New" panose="02070309020205020404" pitchFamily="49" charset="0"/>
              <a:buChar char="o"/>
            </a:pPr>
            <a:r>
              <a:rPr lang="fr-ca" sz="1600" b="0" i="0" u="none" baseline="0" dirty="0">
                <a:solidFill>
                  <a:schemeClr val="tx1"/>
                </a:solidFill>
              </a:rPr>
              <a:t>Des systèmes d’information multiples sur les patientes et patients qui ne sont pas reliés</a:t>
            </a:r>
          </a:p>
          <a:p>
            <a:pPr lvl="1" algn="l" rtl="0">
              <a:spcAft>
                <a:spcPts val="600"/>
              </a:spcAft>
              <a:buClr>
                <a:schemeClr val="tx1"/>
              </a:buClr>
              <a:buFont typeface="Courier New" panose="02070309020205020404" pitchFamily="49" charset="0"/>
              <a:buChar char="o"/>
            </a:pPr>
            <a:r>
              <a:rPr lang="fr-ca" sz="1600" b="0" i="0" u="none" baseline="0" dirty="0">
                <a:solidFill>
                  <a:schemeClr val="tx1"/>
                </a:solidFill>
              </a:rPr>
              <a:t>Des équipements qui ne sont pas disponibles ou qui ne fonctionnent pas quand on en a besoin</a:t>
            </a:r>
          </a:p>
          <a:p>
            <a:pPr lvl="1" algn="l" rtl="0">
              <a:spcAft>
                <a:spcPts val="600"/>
              </a:spcAft>
              <a:buClr>
                <a:schemeClr val="tx1"/>
              </a:buClr>
              <a:buFont typeface="Courier New" panose="02070309020205020404" pitchFamily="49" charset="0"/>
              <a:buChar char="o"/>
            </a:pPr>
            <a:r>
              <a:rPr lang="fr-ca" sz="1600" b="0" i="0" u="none" baseline="0" dirty="0">
                <a:solidFill>
                  <a:schemeClr val="tx1"/>
                </a:solidFill>
              </a:rPr>
              <a:t>Des problèmes liés à l’environnement de travail comme une mauvaise connectivité Wi-Fi </a:t>
            </a:r>
          </a:p>
        </p:txBody>
      </p:sp>
      <p:sp>
        <p:nvSpPr>
          <p:cNvPr id="3" name="Title 1">
            <a:extLst>
              <a:ext uri="{FF2B5EF4-FFF2-40B4-BE49-F238E27FC236}">
                <a16:creationId xmlns:a16="http://schemas.microsoft.com/office/drawing/2014/main" id="{9C658834-1979-40BF-AB68-F954D747A02E}"/>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Normalisation des systèmes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et des processus cliniques peu fiables</a:t>
            </a:r>
          </a:p>
        </p:txBody>
      </p:sp>
      <p:grpSp>
        <p:nvGrpSpPr>
          <p:cNvPr id="9" name="Group 8">
            <a:extLst>
              <a:ext uri="{FF2B5EF4-FFF2-40B4-BE49-F238E27FC236}">
                <a16:creationId xmlns:a16="http://schemas.microsoft.com/office/drawing/2014/main" id="{737F414E-054D-00E5-D39E-0029C042C7BD}"/>
              </a:ext>
            </a:extLst>
          </p:cNvPr>
          <p:cNvGrpSpPr/>
          <p:nvPr/>
        </p:nvGrpSpPr>
        <p:grpSpPr>
          <a:xfrm>
            <a:off x="9575258" y="381225"/>
            <a:ext cx="2272357" cy="1849589"/>
            <a:chOff x="9575258" y="639647"/>
            <a:chExt cx="2272357" cy="1849589"/>
          </a:xfrm>
        </p:grpSpPr>
        <p:pic>
          <p:nvPicPr>
            <p:cNvPr id="10" name="Picture 9">
              <a:extLst>
                <a:ext uri="{FF2B5EF4-FFF2-40B4-BE49-F238E27FC236}">
                  <a16:creationId xmlns:a16="http://schemas.microsoft.com/office/drawing/2014/main" id="{3C2F6AE2-6037-7108-8D2D-76A2188EEC69}"/>
                </a:ext>
              </a:extLst>
            </p:cNvPr>
            <p:cNvPicPr>
              <a:picLocks noChangeAspect="1"/>
            </p:cNvPicPr>
            <p:nvPr/>
          </p:nvPicPr>
          <p:blipFill>
            <a:blip r:embed="rId3"/>
            <a:srcRect/>
            <a:stretch/>
          </p:blipFill>
          <p:spPr>
            <a:xfrm>
              <a:off x="9575258" y="639647"/>
              <a:ext cx="1959587" cy="1849589"/>
            </a:xfrm>
            <a:prstGeom prst="rect">
              <a:avLst/>
            </a:prstGeom>
            <a:effectLst/>
          </p:spPr>
        </p:pic>
        <p:pic>
          <p:nvPicPr>
            <p:cNvPr id="11" name="Picture 10">
              <a:extLst>
                <a:ext uri="{FF2B5EF4-FFF2-40B4-BE49-F238E27FC236}">
                  <a16:creationId xmlns:a16="http://schemas.microsoft.com/office/drawing/2014/main" id="{8F2EB123-EDB3-3702-B9BD-B7BC1B449F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70504" y="1070569"/>
              <a:ext cx="977111" cy="809072"/>
            </a:xfrm>
            <a:prstGeom prst="rect">
              <a:avLst/>
            </a:prstGeom>
          </p:spPr>
        </p:pic>
      </p:grpSp>
    </p:spTree>
    <p:extLst>
      <p:ext uri="{BB962C8B-B14F-4D97-AF65-F5344CB8AC3E}">
        <p14:creationId xmlns:p14="http://schemas.microsoft.com/office/powerpoint/2010/main" val="40226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6BCD-E3BC-D0F8-1BF2-C2E3F9A8A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C6DF4-2C8B-8BA7-4256-90CDFBA6EF63}"/>
              </a:ext>
            </a:extLst>
          </p:cNvPr>
          <p:cNvSpPr txBox="1">
            <a:spLocks/>
          </p:cNvSpPr>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defRPr/>
            </a:pPr>
            <a:r>
              <a:rPr lang="fr-ca">
                <a:solidFill>
                  <a:srgbClr val="3E348F"/>
                </a:solidFill>
                <a:latin typeface="Arial"/>
                <a:cs typeface="Arial"/>
              </a:rPr>
              <a:t>Aperçu</a:t>
            </a:r>
            <a:endParaRPr lang="fr-ca" dirty="0">
              <a:solidFill>
                <a:srgbClr val="3E348F"/>
              </a:solidFill>
            </a:endParaRPr>
          </a:p>
        </p:txBody>
      </p:sp>
      <p:sp>
        <p:nvSpPr>
          <p:cNvPr id="5" name="Subtitle 2">
            <a:extLst>
              <a:ext uri="{FF2B5EF4-FFF2-40B4-BE49-F238E27FC236}">
                <a16:creationId xmlns:a16="http://schemas.microsoft.com/office/drawing/2014/main" id="{6D4ADDAF-7E26-740B-3066-074EAB629B28}"/>
              </a:ext>
            </a:extLst>
          </p:cNvPr>
          <p:cNvSpPr txBox="1">
            <a:spLocks/>
          </p:cNvSpPr>
          <p:nvPr/>
        </p:nvSpPr>
        <p:spPr>
          <a:xfrm>
            <a:off x="838200" y="1243014"/>
            <a:ext cx="10515600" cy="49339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pPr>
            <a:r>
              <a:rPr lang="fr-ca" sz="1500" b="1" dirty="0"/>
              <a:t>Fiabilité</a:t>
            </a:r>
          </a:p>
          <a:p>
            <a:pPr lvl="1">
              <a:lnSpc>
                <a:spcPct val="100000"/>
              </a:lnSpc>
              <a:buClr>
                <a:schemeClr val="tx1"/>
              </a:buClr>
            </a:pPr>
            <a:r>
              <a:rPr lang="fr-ca" sz="1500" dirty="0">
                <a:hlinkClick r:id="rId3" action="ppaction://hlinksldjump"/>
              </a:rPr>
              <a:t>Théorie</a:t>
            </a:r>
            <a:endParaRPr lang="fr-ca" sz="1500" dirty="0"/>
          </a:p>
          <a:p>
            <a:pPr lvl="1">
              <a:lnSpc>
                <a:spcPct val="100000"/>
              </a:lnSpc>
              <a:buClr>
                <a:schemeClr val="tx1"/>
              </a:buClr>
            </a:pPr>
            <a:r>
              <a:rPr lang="fr-ca" sz="1500" dirty="0">
                <a:hlinkClick r:id="rId4" action="ppaction://hlinksldjump"/>
              </a:rPr>
              <a:t>Réflexions sur la situation actuelle </a:t>
            </a:r>
            <a:endParaRPr lang="fr-ca" sz="1500" dirty="0"/>
          </a:p>
          <a:p>
            <a:pPr lvl="1">
              <a:lnSpc>
                <a:spcPct val="100000"/>
              </a:lnSpc>
              <a:buClr>
                <a:schemeClr val="tx1"/>
              </a:buClr>
            </a:pPr>
            <a:r>
              <a:rPr lang="fr-ca" sz="1500" dirty="0">
                <a:hlinkClick r:id="rId5" action="ppaction://hlinksldjump"/>
              </a:rPr>
              <a:t>Thème 1 : Normalisation des systèmes et des processus cliniques peu fiables</a:t>
            </a:r>
            <a:endParaRPr lang="fr-ca" sz="1500" dirty="0"/>
          </a:p>
          <a:p>
            <a:pPr lvl="1">
              <a:lnSpc>
                <a:spcPct val="100000"/>
              </a:lnSpc>
              <a:buClr>
                <a:schemeClr val="tx1"/>
              </a:buClr>
            </a:pPr>
            <a:r>
              <a:rPr lang="fr-ca" sz="1500" dirty="0">
                <a:hlinkClick r:id="rId6" action="ppaction://hlinksldjump"/>
              </a:rPr>
              <a:t>Thème 2 : Comprendre les limites des audits des systèmes et </a:t>
            </a:r>
            <a:br>
              <a:rPr lang="fr-CA" sz="1500" dirty="0">
                <a:hlinkClick r:id="rId6" action="ppaction://hlinksldjump"/>
              </a:rPr>
            </a:br>
            <a:r>
              <a:rPr lang="fr-ca" sz="1500" dirty="0">
                <a:hlinkClick r:id="rId6" action="ppaction://hlinksldjump"/>
              </a:rPr>
              <a:t>des processus cliniques</a:t>
            </a:r>
            <a:endParaRPr lang="fr-ca" sz="1500" dirty="0"/>
          </a:p>
          <a:p>
            <a:pPr lvl="1">
              <a:lnSpc>
                <a:spcPct val="100000"/>
              </a:lnSpc>
              <a:buClr>
                <a:schemeClr val="tx1"/>
              </a:buClr>
            </a:pPr>
            <a:r>
              <a:rPr lang="fr-ca" sz="1500" dirty="0">
                <a:hlinkClick r:id="rId7" action="ppaction://hlinksldjump"/>
              </a:rPr>
              <a:t>Réflexions sur les perspectives</a:t>
            </a:r>
            <a:endParaRPr lang="fr-ca" sz="1500" dirty="0"/>
          </a:p>
          <a:p>
            <a:pPr>
              <a:lnSpc>
                <a:spcPct val="100000"/>
              </a:lnSpc>
              <a:buClr>
                <a:schemeClr val="tx1"/>
              </a:buClr>
            </a:pPr>
            <a:r>
              <a:rPr lang="fr-ca" sz="1500" b="1" dirty="0"/>
              <a:t>Sensibilité au déroulement des activités</a:t>
            </a:r>
          </a:p>
          <a:p>
            <a:pPr lvl="1">
              <a:lnSpc>
                <a:spcPct val="100000"/>
              </a:lnSpc>
              <a:buClr>
                <a:schemeClr val="tx1"/>
              </a:buClr>
            </a:pPr>
            <a:r>
              <a:rPr lang="fr-ca" sz="1500" dirty="0">
                <a:hlinkClick r:id="rId8" action="ppaction://hlinksldjump"/>
              </a:rPr>
              <a:t>Théorie</a:t>
            </a:r>
            <a:endParaRPr lang="fr-ca" sz="1500" dirty="0"/>
          </a:p>
          <a:p>
            <a:pPr lvl="1">
              <a:lnSpc>
                <a:spcPct val="100000"/>
              </a:lnSpc>
              <a:buClr>
                <a:schemeClr val="tx1"/>
              </a:buClr>
            </a:pPr>
            <a:r>
              <a:rPr lang="fr-ca" sz="1500" dirty="0">
                <a:hlinkClick r:id="rId9" action="ppaction://hlinksldjump"/>
              </a:rPr>
              <a:t>Réflexions sur la situation actuelle </a:t>
            </a:r>
            <a:endParaRPr lang="fr-ca" sz="1500" dirty="0"/>
          </a:p>
          <a:p>
            <a:pPr lvl="1">
              <a:lnSpc>
                <a:spcPct val="100000"/>
              </a:lnSpc>
              <a:buClr>
                <a:schemeClr val="tx1"/>
              </a:buClr>
            </a:pPr>
            <a:r>
              <a:rPr lang="fr-ca" sz="1500" dirty="0">
                <a:hlinkClick r:id="rId10" action="ppaction://hlinksldjump"/>
              </a:rPr>
              <a:t>Thème 1 : Capacité à se concentrer sur le « travail accompli »</a:t>
            </a:r>
            <a:endParaRPr lang="fr-ca" sz="1500" dirty="0"/>
          </a:p>
          <a:p>
            <a:pPr lvl="1">
              <a:lnSpc>
                <a:spcPct val="100000"/>
              </a:lnSpc>
              <a:buClr>
                <a:schemeClr val="tx1"/>
              </a:buClr>
            </a:pPr>
            <a:r>
              <a:rPr lang="fr-ca" sz="1500" dirty="0">
                <a:hlinkClick r:id="rId11" action="ppaction://hlinksldjump"/>
              </a:rPr>
              <a:t>Thème 2 : Créer un sentiment de sécurité psychologique</a:t>
            </a:r>
            <a:endParaRPr lang="fr-ca" sz="1500" dirty="0"/>
          </a:p>
          <a:p>
            <a:pPr lvl="1">
              <a:lnSpc>
                <a:spcPct val="100000"/>
              </a:lnSpc>
              <a:buClr>
                <a:schemeClr val="tx1"/>
              </a:buClr>
            </a:pPr>
            <a:r>
              <a:rPr lang="fr-ca" sz="1500" dirty="0">
                <a:hlinkClick r:id="rId12" action="ppaction://hlinksldjump"/>
              </a:rPr>
              <a:t>Réflexions sur les perspectives</a:t>
            </a:r>
            <a:endParaRPr lang="fr-ca" sz="1500" dirty="0"/>
          </a:p>
          <a:p>
            <a:pPr marL="457200" lvl="1" indent="0">
              <a:lnSpc>
                <a:spcPct val="100000"/>
              </a:lnSpc>
              <a:buClr>
                <a:schemeClr val="tx1"/>
              </a:buClr>
              <a:buNone/>
            </a:pPr>
            <a:endParaRPr lang="fr-ca" sz="1500" dirty="0"/>
          </a:p>
        </p:txBody>
      </p:sp>
    </p:spTree>
    <p:extLst>
      <p:ext uri="{BB962C8B-B14F-4D97-AF65-F5344CB8AC3E}">
        <p14:creationId xmlns:p14="http://schemas.microsoft.com/office/powerpoint/2010/main" val="16379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pPr algn="r" rtl="0"/>
            <a:fld id="{7D0AB2B7-A222-44FF-B180-C8F0FD623967}" type="slidenum">
              <a:rPr/>
              <a:t>30</a:t>
            </a:fld>
            <a:endParaRPr lang="fr-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5699646" cy="193123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defTabSz="914400" rtl="0">
              <a:lnSpc>
                <a:spcPct val="90000"/>
              </a:lnSpc>
              <a:spcAft>
                <a:spcPts val="600"/>
              </a:spcAft>
              <a:buNone/>
            </a:pPr>
            <a:r>
              <a:rPr lang="fr-ca" sz="2500" b="1" i="0" u="none" baseline="0" dirty="0">
                <a:solidFill>
                  <a:schemeClr val="bg1"/>
                </a:solidFill>
              </a:rPr>
              <a:t>Ce thème du nuage de sécurité vous invite à :</a:t>
            </a:r>
            <a:br>
              <a:rPr lang="fr-ca" sz="2500" b="1" dirty="0">
                <a:solidFill>
                  <a:schemeClr val="bg1"/>
                </a:solidFill>
              </a:rPr>
            </a:br>
            <a:r>
              <a:rPr lang="fr-ca" sz="1800" b="0" i="0" u="none" baseline="0" dirty="0">
                <a:solidFill>
                  <a:schemeClr val="bg1"/>
                </a:solidFill>
              </a:rPr>
              <a:t>réfléchir à vos systèmes et processus organisationnels qui sont tolérés, </a:t>
            </a:r>
            <a:br>
              <a:rPr lang="fr-CA" sz="1800" b="0" i="0" u="none" baseline="0" dirty="0">
                <a:solidFill>
                  <a:schemeClr val="bg1"/>
                </a:solidFill>
              </a:rPr>
            </a:br>
            <a:r>
              <a:rPr lang="fr-ca" sz="1800" b="0" i="0" u="none" baseline="0" dirty="0">
                <a:solidFill>
                  <a:schemeClr val="bg1"/>
                </a:solidFill>
              </a:rPr>
              <a:t>contournés et normalisés.</a:t>
            </a:r>
            <a:br>
              <a:rPr lang="fr-ca" sz="1800" dirty="0">
                <a:solidFill>
                  <a:schemeClr val="bg1"/>
                </a:solidFill>
              </a:rPr>
            </a:br>
            <a:endParaRPr lang="fr-ca" sz="1800" dirty="0">
              <a:solidFill>
                <a:schemeClr val="bg1"/>
              </a:solidFill>
            </a:endParaRPr>
          </a:p>
        </p:txBody>
      </p:sp>
      <p:sp>
        <p:nvSpPr>
          <p:cNvPr id="9" name="Title 1">
            <a:extLst>
              <a:ext uri="{FF2B5EF4-FFF2-40B4-BE49-F238E27FC236}">
                <a16:creationId xmlns:a16="http://schemas.microsoft.com/office/drawing/2014/main" id="{92F5577C-027B-E898-8176-C7F2988C5099}"/>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Normalisation des systèmes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et des processus cliniques peu fiables</a:t>
            </a:r>
          </a:p>
        </p:txBody>
      </p:sp>
      <p:grpSp>
        <p:nvGrpSpPr>
          <p:cNvPr id="11" name="Group 10">
            <a:extLst>
              <a:ext uri="{FF2B5EF4-FFF2-40B4-BE49-F238E27FC236}">
                <a16:creationId xmlns:a16="http://schemas.microsoft.com/office/drawing/2014/main" id="{02BE1929-D346-9AE8-B25A-3559C2B5A06A}"/>
              </a:ext>
            </a:extLst>
          </p:cNvPr>
          <p:cNvGrpSpPr/>
          <p:nvPr/>
        </p:nvGrpSpPr>
        <p:grpSpPr>
          <a:xfrm>
            <a:off x="9575258" y="381225"/>
            <a:ext cx="2272357" cy="1849589"/>
            <a:chOff x="9575258" y="639647"/>
            <a:chExt cx="2272357" cy="1849589"/>
          </a:xfrm>
        </p:grpSpPr>
        <p:pic>
          <p:nvPicPr>
            <p:cNvPr id="12" name="Picture 11">
              <a:extLst>
                <a:ext uri="{FF2B5EF4-FFF2-40B4-BE49-F238E27FC236}">
                  <a16:creationId xmlns:a16="http://schemas.microsoft.com/office/drawing/2014/main" id="{022CEA57-5464-D08D-FF11-9DF058FCAFD0}"/>
                </a:ext>
              </a:extLst>
            </p:cNvPr>
            <p:cNvPicPr>
              <a:picLocks noChangeAspect="1"/>
            </p:cNvPicPr>
            <p:nvPr/>
          </p:nvPicPr>
          <p:blipFill>
            <a:blip r:embed="rId4"/>
            <a:srcRect/>
            <a:stretch/>
          </p:blipFill>
          <p:spPr>
            <a:xfrm>
              <a:off x="9575258" y="639647"/>
              <a:ext cx="1959587" cy="1849589"/>
            </a:xfrm>
            <a:prstGeom prst="rect">
              <a:avLst/>
            </a:prstGeom>
            <a:effectLst/>
          </p:spPr>
        </p:pic>
        <p:pic>
          <p:nvPicPr>
            <p:cNvPr id="13" name="Picture 12">
              <a:extLst>
                <a:ext uri="{FF2B5EF4-FFF2-40B4-BE49-F238E27FC236}">
                  <a16:creationId xmlns:a16="http://schemas.microsoft.com/office/drawing/2014/main" id="{41CC68F6-2F29-A2EF-636F-C356D41D4E3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870504" y="1070569"/>
              <a:ext cx="977111" cy="809072"/>
            </a:xfrm>
            <a:prstGeom prst="rect">
              <a:avLst/>
            </a:prstGeom>
          </p:spPr>
        </p:pic>
      </p:grpSp>
    </p:spTree>
    <p:extLst>
      <p:ext uri="{BB962C8B-B14F-4D97-AF65-F5344CB8AC3E}">
        <p14:creationId xmlns:p14="http://schemas.microsoft.com/office/powerpoint/2010/main" val="39732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pPr algn="r" rtl="0"/>
            <a:fld id="{7D0AB2B7-A222-44FF-B180-C8F0FD623967}" type="slidenum">
              <a:rPr/>
              <a:t>31</a:t>
            </a:fld>
            <a:endParaRPr lang="fr-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5982675" cy="207442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43733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Question de réflexion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Lorsque nous examinons les audits des processus et des systèmes cliniques, analysons-nous de manière critique les répercussions négatives potentielles et les limites de l’approche d’audit?</a:t>
            </a:r>
          </a:p>
        </p:txBody>
      </p:sp>
      <p:sp>
        <p:nvSpPr>
          <p:cNvPr id="2" name="Title 1">
            <a:extLst>
              <a:ext uri="{FF2B5EF4-FFF2-40B4-BE49-F238E27FC236}">
                <a16:creationId xmlns:a16="http://schemas.microsoft.com/office/drawing/2014/main" id="{B4366287-8682-256E-2505-8AC1CB8AEFF8}"/>
              </a:ext>
            </a:extLst>
          </p:cNvPr>
          <p:cNvSpPr txBox="1">
            <a:spLocks noGrp="1"/>
          </p:cNvSpPr>
          <p:nvPr>
            <p:ph type="title" idx="4294967295"/>
          </p:nvPr>
        </p:nvSpPr>
        <p:spPr>
          <a:xfrm>
            <a:off x="838200" y="384634"/>
            <a:ext cx="9924929"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n-ea"/>
                <a:cs typeface="Arial" panose="020B0604020202020204" pitchFamily="34" charset="0"/>
              </a:rPr>
              <a:t>Comprendre les limites des audits des systèmes et des processus cliniques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11" name="Group 10">
            <a:extLst>
              <a:ext uri="{FF2B5EF4-FFF2-40B4-BE49-F238E27FC236}">
                <a16:creationId xmlns:a16="http://schemas.microsoft.com/office/drawing/2014/main" id="{9EB81B64-1ACE-21C5-6EC5-2F2335728FD6}"/>
              </a:ext>
            </a:extLst>
          </p:cNvPr>
          <p:cNvGrpSpPr/>
          <p:nvPr/>
        </p:nvGrpSpPr>
        <p:grpSpPr>
          <a:xfrm>
            <a:off x="9575258" y="381225"/>
            <a:ext cx="2272357" cy="1849589"/>
            <a:chOff x="9575258" y="639647"/>
            <a:chExt cx="2272357" cy="1849589"/>
          </a:xfrm>
        </p:grpSpPr>
        <p:pic>
          <p:nvPicPr>
            <p:cNvPr id="12" name="Picture 11">
              <a:extLst>
                <a:ext uri="{FF2B5EF4-FFF2-40B4-BE49-F238E27FC236}">
                  <a16:creationId xmlns:a16="http://schemas.microsoft.com/office/drawing/2014/main" id="{A9CA7C71-E19D-7203-64D3-4377C39BFB3B}"/>
                </a:ext>
              </a:extLst>
            </p:cNvPr>
            <p:cNvPicPr>
              <a:picLocks noChangeAspect="1"/>
            </p:cNvPicPr>
            <p:nvPr/>
          </p:nvPicPr>
          <p:blipFill>
            <a:blip r:embed="rId4"/>
            <a:srcRect/>
            <a:stretch/>
          </p:blipFill>
          <p:spPr>
            <a:xfrm>
              <a:off x="9575258" y="639647"/>
              <a:ext cx="1959587" cy="1849589"/>
            </a:xfrm>
            <a:prstGeom prst="rect">
              <a:avLst/>
            </a:prstGeom>
            <a:effectLst/>
          </p:spPr>
        </p:pic>
        <p:pic>
          <p:nvPicPr>
            <p:cNvPr id="13" name="Picture 12">
              <a:extLst>
                <a:ext uri="{FF2B5EF4-FFF2-40B4-BE49-F238E27FC236}">
                  <a16:creationId xmlns:a16="http://schemas.microsoft.com/office/drawing/2014/main" id="{641125DD-6CB2-C634-3E3F-DFED05D641FC}"/>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870504" y="1070569"/>
              <a:ext cx="977111" cy="809072"/>
            </a:xfrm>
            <a:prstGeom prst="rect">
              <a:avLst/>
            </a:prstGeom>
          </p:spPr>
        </p:pic>
      </p:grpSp>
    </p:spTree>
    <p:extLst>
      <p:ext uri="{BB962C8B-B14F-4D97-AF65-F5344CB8AC3E}">
        <p14:creationId xmlns:p14="http://schemas.microsoft.com/office/powerpoint/2010/main" val="34271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32</a:t>
            </a:fld>
            <a:endParaRPr lang="fr-ca"/>
          </a:p>
        </p:txBody>
      </p:sp>
      <p:sp>
        <p:nvSpPr>
          <p:cNvPr id="2" name="Text Placeholder 1">
            <a:extLst>
              <a:ext uri="{FF2B5EF4-FFF2-40B4-BE49-F238E27FC236}">
                <a16:creationId xmlns:a16="http://schemas.microsoft.com/office/drawing/2014/main" id="{1B546690-CEF8-D6DB-7631-2E8641BAE69D}"/>
              </a:ext>
            </a:extLst>
          </p:cNvPr>
          <p:cNvSpPr txBox="1">
            <a:spLocks/>
          </p:cNvSpPr>
          <p:nvPr/>
        </p:nvSpPr>
        <p:spPr>
          <a:xfrm>
            <a:off x="838199" y="2300308"/>
            <a:ext cx="9849214" cy="384649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fr-ca" sz="3200" b="1"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Contexte</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Les audits sur les soins de santé qui mesurent le pourcentage de conformité à partir de ce qui est </a:t>
            </a:r>
            <a:r>
              <a:rPr kumimoji="0" lang="fr-ca" sz="1600" b="1" i="0" u="sng" strike="noStrike" kern="1200" cap="none" spc="0" normalizeH="0" baseline="0" dirty="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documenté</a:t>
            </a: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 dans les dossiers médicaux peuvent créer une</a:t>
            </a: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fausse impression de comportement conforme.</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Par exemple :</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Les pourcentages élevés d’achèvement des </a:t>
            </a: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plans de soins, des évaluations des risques </a:t>
            </a:r>
            <a:b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b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de chutes ou de </a:t>
            </a: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la liste ce contrôle de sécurité chirurgicale, qui peuvent ne pas refléter </a:t>
            </a:r>
            <a:b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b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la qualité de leur mise en œuvre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fr-ca" sz="16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La consignation des </a:t>
            </a: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signes vitaux, des mesures de prévention des plaies de pression </a:t>
            </a:r>
            <a:b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b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et d’autres trousses de soins qui pourrait conduire à prioriser la tenue des dossiers plutôt </a:t>
            </a:r>
            <a:b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b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que la pratique réelle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Les audits sur l’hygiène des mains lorsque le personnel sait que l’auditeur </a:t>
            </a:r>
            <a:b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br>
            <a:r>
              <a:rPr kumimoji="0" lang="fr-ca" sz="1600" b="0" i="0" u="none" strike="noStrike" kern="1200" cap="none" spc="0" normalizeH="0" baseline="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est venu observer sa pratique</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984921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n-ea"/>
                <a:cs typeface="Arial" panose="020B0604020202020204" pitchFamily="34" charset="0"/>
              </a:rPr>
              <a:t>Comprendre les limites des audits des systèmes et des processus cliniques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18" name="Group 17">
            <a:extLst>
              <a:ext uri="{FF2B5EF4-FFF2-40B4-BE49-F238E27FC236}">
                <a16:creationId xmlns:a16="http://schemas.microsoft.com/office/drawing/2014/main" id="{C9110A96-D27F-0145-E44B-7B18F87E663F}"/>
              </a:ext>
            </a:extLst>
          </p:cNvPr>
          <p:cNvGrpSpPr/>
          <p:nvPr/>
        </p:nvGrpSpPr>
        <p:grpSpPr>
          <a:xfrm>
            <a:off x="9575258" y="381225"/>
            <a:ext cx="2272357" cy="1849589"/>
            <a:chOff x="9575258" y="639647"/>
            <a:chExt cx="2272357" cy="1849589"/>
          </a:xfrm>
        </p:grpSpPr>
        <p:pic>
          <p:nvPicPr>
            <p:cNvPr id="19" name="Picture 18">
              <a:extLst>
                <a:ext uri="{FF2B5EF4-FFF2-40B4-BE49-F238E27FC236}">
                  <a16:creationId xmlns:a16="http://schemas.microsoft.com/office/drawing/2014/main" id="{9224F27A-5723-576F-36E6-1B198ECEE36E}"/>
                </a:ext>
              </a:extLst>
            </p:cNvPr>
            <p:cNvPicPr>
              <a:picLocks noChangeAspect="1"/>
            </p:cNvPicPr>
            <p:nvPr/>
          </p:nvPicPr>
          <p:blipFill>
            <a:blip r:embed="rId3"/>
            <a:srcRect/>
            <a:stretch/>
          </p:blipFill>
          <p:spPr>
            <a:xfrm>
              <a:off x="9575258" y="639647"/>
              <a:ext cx="1959587" cy="1849589"/>
            </a:xfrm>
            <a:prstGeom prst="rect">
              <a:avLst/>
            </a:prstGeom>
            <a:effectLst/>
          </p:spPr>
        </p:pic>
        <p:pic>
          <p:nvPicPr>
            <p:cNvPr id="20" name="Picture 19">
              <a:extLst>
                <a:ext uri="{FF2B5EF4-FFF2-40B4-BE49-F238E27FC236}">
                  <a16:creationId xmlns:a16="http://schemas.microsoft.com/office/drawing/2014/main" id="{F8250808-801D-CD5E-B400-3F8F42E0D0C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70504" y="1070569"/>
              <a:ext cx="977111" cy="809072"/>
            </a:xfrm>
            <a:prstGeom prst="rect">
              <a:avLst/>
            </a:prstGeom>
          </p:spPr>
        </p:pic>
      </p:grpSp>
    </p:spTree>
    <p:extLst>
      <p:ext uri="{BB962C8B-B14F-4D97-AF65-F5344CB8AC3E}">
        <p14:creationId xmlns:p14="http://schemas.microsoft.com/office/powerpoint/2010/main" val="228543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33</a:t>
            </a:fld>
            <a:endParaRPr lang="fr-ca"/>
          </a:p>
        </p:txBody>
      </p:sp>
      <p:sp>
        <p:nvSpPr>
          <p:cNvPr id="3" name="Rectangle: Rounded Corners 18">
            <a:extLst>
              <a:ext uri="{FF2B5EF4-FFF2-40B4-BE49-F238E27FC236}">
                <a16:creationId xmlns:a16="http://schemas.microsoft.com/office/drawing/2014/main" id="{F801AF1A-8F9C-B652-1453-7FCE251263BE}"/>
              </a:ext>
              <a:ext uri="{C183D7F6-B498-43B3-948B-1728B52AA6E4}">
                <adec:decorative xmlns:adec="http://schemas.microsoft.com/office/drawing/2017/decorative" val="1"/>
              </a:ext>
            </a:extLst>
          </p:cNvPr>
          <p:cNvSpPr/>
          <p:nvPr/>
        </p:nvSpPr>
        <p:spPr>
          <a:xfrm>
            <a:off x="458616" y="2401490"/>
            <a:ext cx="10173098" cy="339725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5" name="Text Placeholder 1">
            <a:extLst>
              <a:ext uri="{FF2B5EF4-FFF2-40B4-BE49-F238E27FC236}">
                <a16:creationId xmlns:a16="http://schemas.microsoft.com/office/drawing/2014/main" id="{221BFA6D-912C-6527-3382-5B88AD42A17E}"/>
              </a:ext>
            </a:extLst>
          </p:cNvPr>
          <p:cNvSpPr txBox="1">
            <a:spLocks/>
          </p:cNvSpPr>
          <p:nvPr/>
        </p:nvSpPr>
        <p:spPr>
          <a:xfrm>
            <a:off x="838200" y="2800414"/>
            <a:ext cx="9510487" cy="2750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rtl="0">
              <a:lnSpc>
                <a:spcPct val="100000"/>
              </a:lnSpc>
              <a:spcBef>
                <a:spcPts val="0"/>
              </a:spcBef>
              <a:buNone/>
              <a:defRPr/>
            </a:pPr>
            <a:r>
              <a:rPr lang="fr-ca" sz="2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Ce thème vous invite à vous poser les questions suivantes : </a:t>
            </a:r>
            <a:endParaRPr lang="fr-ca" sz="25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lgn="l" rtl="0">
              <a:lnSpc>
                <a:spcPct val="100000"/>
              </a:lnSpc>
              <a:spcBef>
                <a:spcPts val="0"/>
              </a:spcBef>
              <a:defRPr/>
            </a:pPr>
            <a:r>
              <a:rPr lang="fr-ca" sz="18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Comment pouvez-vous, en tant que leaders, vous assurer que les données issues des audits de sécurité reflètent la qualité des soins prodigués, plutôt que de simplement mesurer ce qui est documenté ou observer des comportements qui peuvent être modifiés parce que le personnel sait qu’il fait l’objet d’une évaluation?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solidFill>
                <a:schemeClr val="bg1"/>
              </a:solidFill>
              <a:latin typeface="Arial" panose="020B0604020202020204" pitchFamily="34" charset="0"/>
              <a:cs typeface="Arial" panose="020B0604020202020204" pitchFamily="34" charset="0"/>
            </a:endParaRPr>
          </a:p>
          <a:p>
            <a:pPr algn="l" rtl="0">
              <a:lnSpc>
                <a:spcPct val="100000"/>
              </a:lnSpc>
              <a:spcBef>
                <a:spcPts val="0"/>
              </a:spcBef>
              <a:defRPr/>
            </a:pPr>
            <a:r>
              <a:rPr lang="fr-ca" sz="18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Comment pouvez-vous avoir recours au questionnement pour recueillir des commentaires sur la fiabilité de vos systèmes et processus cliniques?</a:t>
            </a:r>
            <a:br>
              <a:rPr lang="fr-ca" sz="1800" dirty="0">
                <a:solidFill>
                  <a:schemeClr val="bg1"/>
                </a:solidFill>
                <a:latin typeface="Arial" panose="020B0604020202020204" pitchFamily="34" charset="0"/>
                <a:cs typeface="Arial" panose="020B0604020202020204" pitchFamily="34" charset="0"/>
              </a:rPr>
            </a:br>
            <a:r>
              <a:rPr lang="fr-ca" sz="18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 </a:t>
            </a:r>
            <a:endParaRPr kumimoji="0" lang="fr-ca"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289FDCC-CA72-0BC0-EE30-C1287115EE18}"/>
              </a:ext>
            </a:extLst>
          </p:cNvPr>
          <p:cNvSpPr txBox="1">
            <a:spLocks noGrp="1"/>
          </p:cNvSpPr>
          <p:nvPr>
            <p:ph type="title" idx="4294967295"/>
          </p:nvPr>
        </p:nvSpPr>
        <p:spPr>
          <a:xfrm>
            <a:off x="838200" y="384634"/>
            <a:ext cx="10274381"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n-ea"/>
                <a:cs typeface="Arial" panose="020B0604020202020204" pitchFamily="34" charset="0"/>
              </a:rPr>
              <a:t>Comprendre les limites des audits des systèmes et des processus cliniques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36C265BA-55CC-4BD6-BFF9-BB143A210C5E}"/>
              </a:ext>
            </a:extLst>
          </p:cNvPr>
          <p:cNvGrpSpPr/>
          <p:nvPr/>
        </p:nvGrpSpPr>
        <p:grpSpPr>
          <a:xfrm>
            <a:off x="9575258" y="381225"/>
            <a:ext cx="2272357" cy="1849589"/>
            <a:chOff x="9575258" y="639647"/>
            <a:chExt cx="2272357" cy="1849589"/>
          </a:xfrm>
        </p:grpSpPr>
        <p:pic>
          <p:nvPicPr>
            <p:cNvPr id="8" name="Picture 7">
              <a:extLst>
                <a:ext uri="{FF2B5EF4-FFF2-40B4-BE49-F238E27FC236}">
                  <a16:creationId xmlns:a16="http://schemas.microsoft.com/office/drawing/2014/main" id="{EBD2F74E-F62B-1457-A758-464CBF861251}"/>
                </a:ext>
              </a:extLst>
            </p:cNvPr>
            <p:cNvPicPr>
              <a:picLocks noChangeAspect="1"/>
            </p:cNvPicPr>
            <p:nvPr/>
          </p:nvPicPr>
          <p:blipFill>
            <a:blip r:embed="rId3"/>
            <a:srcRect/>
            <a:stretch/>
          </p:blipFill>
          <p:spPr>
            <a:xfrm>
              <a:off x="9575258" y="639647"/>
              <a:ext cx="1959587" cy="1849589"/>
            </a:xfrm>
            <a:prstGeom prst="rect">
              <a:avLst/>
            </a:prstGeom>
            <a:effectLst/>
          </p:spPr>
        </p:pic>
        <p:pic>
          <p:nvPicPr>
            <p:cNvPr id="9" name="Picture 8">
              <a:extLst>
                <a:ext uri="{FF2B5EF4-FFF2-40B4-BE49-F238E27FC236}">
                  <a16:creationId xmlns:a16="http://schemas.microsoft.com/office/drawing/2014/main" id="{F8C44D2D-ABF9-5AF4-BB60-0064DF6C2F4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70504" y="1070569"/>
              <a:ext cx="977111" cy="809072"/>
            </a:xfrm>
            <a:prstGeom prst="rect">
              <a:avLst/>
            </a:prstGeom>
          </p:spPr>
        </p:pic>
      </p:grpSp>
    </p:spTree>
    <p:extLst>
      <p:ext uri="{BB962C8B-B14F-4D97-AF65-F5344CB8AC3E}">
        <p14:creationId xmlns:p14="http://schemas.microsoft.com/office/powerpoint/2010/main" val="6275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pPr algn="r" rtl="0"/>
            <a:fld id="{7D0AB2B7-A222-44FF-B180-C8F0FD623967}" type="slidenum">
              <a:rPr/>
              <a:t>34</a:t>
            </a:fld>
            <a:endParaRPr lang="fr-ca"/>
          </a:p>
        </p:txBody>
      </p:sp>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443373"/>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pouvons-nous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Nos systèmes et processus cliniques sont-ils fiables?</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p>
        </p:txBody>
      </p:sp>
      <p:grpSp>
        <p:nvGrpSpPr>
          <p:cNvPr id="3" name="Group 2">
            <a:extLst>
              <a:ext uri="{FF2B5EF4-FFF2-40B4-BE49-F238E27FC236}">
                <a16:creationId xmlns:a16="http://schemas.microsoft.com/office/drawing/2014/main" id="{290A41AA-E7C7-E47D-61EC-9CD73C0A42FB}"/>
              </a:ext>
            </a:extLst>
          </p:cNvPr>
          <p:cNvGrpSpPr/>
          <p:nvPr/>
        </p:nvGrpSpPr>
        <p:grpSpPr>
          <a:xfrm>
            <a:off x="9575258" y="381225"/>
            <a:ext cx="2272357" cy="1849589"/>
            <a:chOff x="9575258" y="639647"/>
            <a:chExt cx="2272357" cy="1849589"/>
          </a:xfrm>
        </p:grpSpPr>
        <p:pic>
          <p:nvPicPr>
            <p:cNvPr id="6" name="Picture 5">
              <a:extLst>
                <a:ext uri="{FF2B5EF4-FFF2-40B4-BE49-F238E27FC236}">
                  <a16:creationId xmlns:a16="http://schemas.microsoft.com/office/drawing/2014/main" id="{D65459D1-1156-F5DA-949F-117AFFE9538C}"/>
                </a:ext>
              </a:extLst>
            </p:cNvPr>
            <p:cNvPicPr>
              <a:picLocks noChangeAspect="1"/>
            </p:cNvPicPr>
            <p:nvPr/>
          </p:nvPicPr>
          <p:blipFill>
            <a:blip r:embed="rId3"/>
            <a:srcRect/>
            <a:stretch/>
          </p:blipFill>
          <p:spPr>
            <a:xfrm>
              <a:off x="9575258" y="639647"/>
              <a:ext cx="1959587" cy="1849589"/>
            </a:xfrm>
            <a:prstGeom prst="rect">
              <a:avLst/>
            </a:prstGeom>
            <a:effectLst/>
          </p:spPr>
        </p:pic>
        <p:pic>
          <p:nvPicPr>
            <p:cNvPr id="7" name="Picture 6">
              <a:extLst>
                <a:ext uri="{FF2B5EF4-FFF2-40B4-BE49-F238E27FC236}">
                  <a16:creationId xmlns:a16="http://schemas.microsoft.com/office/drawing/2014/main" id="{B6EBCC0B-B017-4282-7319-845E42E3689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70504" y="1070569"/>
              <a:ext cx="977111" cy="809072"/>
            </a:xfrm>
            <a:prstGeom prst="rect">
              <a:avLst/>
            </a:prstGeom>
          </p:spPr>
        </p:pic>
      </p:grpSp>
    </p:spTree>
    <p:extLst>
      <p:ext uri="{BB962C8B-B14F-4D97-AF65-F5344CB8AC3E}">
        <p14:creationId xmlns:p14="http://schemas.microsoft.com/office/powerpoint/2010/main" val="17515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67F5-F884-B4CF-D6BA-6DE3576D25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B355E-E8BF-5988-5594-321D2CF392A6}"/>
              </a:ext>
            </a:extLst>
          </p:cNvPr>
          <p:cNvSpPr>
            <a:spLocks noGrp="1"/>
          </p:cNvSpPr>
          <p:nvPr>
            <p:ph type="sldNum" sz="quarter" idx="12"/>
          </p:nvPr>
        </p:nvSpPr>
        <p:spPr/>
        <p:txBody>
          <a:bodyPr/>
          <a:lstStyle/>
          <a:p>
            <a:pPr algn="r" rtl="0"/>
            <a:fld id="{7D0AB2B7-A222-44FF-B180-C8F0FD623967}" type="slidenum">
              <a:rPr/>
              <a:t>35</a:t>
            </a:fld>
            <a:endParaRPr lang="fr-ca"/>
          </a:p>
        </p:txBody>
      </p:sp>
      <p:sp>
        <p:nvSpPr>
          <p:cNvPr id="5" name="Oval 4">
            <a:extLst>
              <a:ext uri="{FF2B5EF4-FFF2-40B4-BE49-F238E27FC236}">
                <a16:creationId xmlns:a16="http://schemas.microsoft.com/office/drawing/2014/main" id="{519AC276-E856-CCFF-9A5C-C6DBEEAB4852}"/>
              </a:ext>
            </a:extLst>
          </p:cNvPr>
          <p:cNvSpPr/>
          <p:nvPr/>
        </p:nvSpPr>
        <p:spPr>
          <a:xfrm>
            <a:off x="4213235" y="2061105"/>
            <a:ext cx="3736181" cy="373618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EED008B6-D64B-063A-EF09-339F1813299F}"/>
              </a:ext>
            </a:extLst>
          </p:cNvPr>
          <p:cNvSpPr/>
          <p:nvPr/>
        </p:nvSpPr>
        <p:spPr>
          <a:xfrm rot="13055500">
            <a:off x="7255958" y="2709950"/>
            <a:ext cx="1460673" cy="1460673"/>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E9ADEE29-C0B5-DCBF-FDA3-30FB5E30E3E7}"/>
              </a:ext>
            </a:extLst>
          </p:cNvPr>
          <p:cNvSpPr/>
          <p:nvPr/>
        </p:nvSpPr>
        <p:spPr>
          <a:xfrm>
            <a:off x="5350990" y="3124747"/>
            <a:ext cx="1460673" cy="146067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3" name="Teardrop 22">
            <a:extLst>
              <a:ext uri="{FF2B5EF4-FFF2-40B4-BE49-F238E27FC236}">
                <a16:creationId xmlns:a16="http://schemas.microsoft.com/office/drawing/2014/main" id="{A9832DFB-3663-D72C-C4BC-772315FE0935}"/>
              </a:ext>
            </a:extLst>
          </p:cNvPr>
          <p:cNvSpPr/>
          <p:nvPr/>
        </p:nvSpPr>
        <p:spPr>
          <a:xfrm>
            <a:off x="4178502" y="4601720"/>
            <a:ext cx="1460673" cy="1460673"/>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4" name="Teardrop 23">
            <a:extLst>
              <a:ext uri="{FF2B5EF4-FFF2-40B4-BE49-F238E27FC236}">
                <a16:creationId xmlns:a16="http://schemas.microsoft.com/office/drawing/2014/main" id="{25F19D77-CAED-5EBA-AACF-8A648D4A67EA}"/>
              </a:ext>
            </a:extLst>
          </p:cNvPr>
          <p:cNvSpPr/>
          <p:nvPr/>
        </p:nvSpPr>
        <p:spPr>
          <a:xfrm rot="2918646">
            <a:off x="3448166" y="2783095"/>
            <a:ext cx="1460673" cy="1460673"/>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A4C053CE-88D4-8622-391E-E265CA7D3A47}"/>
              </a:ext>
            </a:extLst>
          </p:cNvPr>
          <p:cNvSpPr txBox="1"/>
          <p:nvPr/>
        </p:nvSpPr>
        <p:spPr>
          <a:xfrm>
            <a:off x="3516538" y="3107527"/>
            <a:ext cx="1352450" cy="810478"/>
          </a:xfrm>
          <a:prstGeom prst="rect">
            <a:avLst/>
          </a:prstGeom>
          <a:noFill/>
        </p:spPr>
        <p:txBody>
          <a:bodyPr wrap="square">
            <a:spAutoFit/>
          </a:bodyPr>
          <a:lstStyle/>
          <a:p>
            <a:pPr algn="ctr">
              <a:lnSpc>
                <a:spcPts val="1340"/>
              </a:lnSpc>
              <a:spcAft>
                <a:spcPts val="600"/>
              </a:spcAft>
            </a:pPr>
            <a:r>
              <a:rPr lang="en-CA" sz="1300" b="1" dirty="0" err="1"/>
              <a:t>Intégration</a:t>
            </a:r>
            <a:r>
              <a:rPr lang="en-CA" sz="1300" b="1" dirty="0"/>
              <a:t> et </a:t>
            </a:r>
            <a:r>
              <a:rPr lang="en-CA" sz="1300" b="1" dirty="0" err="1"/>
              <a:t>apprentissage</a:t>
            </a:r>
            <a:r>
              <a:rPr lang="en-CA" sz="1300" b="1" dirty="0"/>
              <a:t> </a:t>
            </a:r>
          </a:p>
          <a:p>
            <a:pPr algn="ctr">
              <a:lnSpc>
                <a:spcPts val="1240"/>
              </a:lnSpc>
              <a:spcAft>
                <a:spcPts val="600"/>
              </a:spcAft>
            </a:pPr>
            <a:r>
              <a:rPr lang="en-CA" sz="1000" dirty="0" err="1"/>
              <a:t>Répondons</a:t>
            </a:r>
            <a:r>
              <a:rPr lang="en-CA" sz="1000" dirty="0"/>
              <a:t>-nous</a:t>
            </a:r>
            <a:br>
              <a:rPr lang="en-CA" sz="1000" dirty="0"/>
            </a:br>
            <a:r>
              <a:rPr lang="en-CA" sz="1000" dirty="0" err="1"/>
              <a:t>mieux</a:t>
            </a:r>
            <a:r>
              <a:rPr lang="en-CA" sz="1000" dirty="0"/>
              <a:t> aux </a:t>
            </a:r>
            <a:r>
              <a:rPr lang="en-CA" sz="1000" dirty="0" err="1"/>
              <a:t>besoins</a:t>
            </a:r>
            <a:r>
              <a:rPr lang="en-CA" sz="1000" dirty="0"/>
              <a:t>?</a:t>
            </a:r>
          </a:p>
        </p:txBody>
      </p:sp>
      <p:sp>
        <p:nvSpPr>
          <p:cNvPr id="26" name="TextBox 25">
            <a:extLst>
              <a:ext uri="{FF2B5EF4-FFF2-40B4-BE49-F238E27FC236}">
                <a16:creationId xmlns:a16="http://schemas.microsoft.com/office/drawing/2014/main" id="{593A17D6-886A-EFBC-645F-2009E0782482}"/>
              </a:ext>
            </a:extLst>
          </p:cNvPr>
          <p:cNvSpPr txBox="1"/>
          <p:nvPr/>
        </p:nvSpPr>
        <p:spPr>
          <a:xfrm>
            <a:off x="4245200" y="4799801"/>
            <a:ext cx="1352450" cy="1131079"/>
          </a:xfrm>
          <a:prstGeom prst="rect">
            <a:avLst/>
          </a:prstGeom>
          <a:noFill/>
        </p:spPr>
        <p:txBody>
          <a:bodyPr wrap="square">
            <a:spAutoFit/>
          </a:bodyPr>
          <a:lstStyle/>
          <a:p>
            <a:pPr algn="ctr">
              <a:lnSpc>
                <a:spcPts val="1340"/>
              </a:lnSpc>
              <a:spcAft>
                <a:spcPts val="600"/>
              </a:spcAft>
            </a:pPr>
            <a:r>
              <a:rPr lang="en-CA" sz="1400" b="1" dirty="0">
                <a:solidFill>
                  <a:schemeClr val="bg1"/>
                </a:solidFill>
              </a:rPr>
              <a:t>Anticipation et état de preparation</a:t>
            </a: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seront-ils</a:t>
            </a:r>
            <a:br>
              <a:rPr lang="en-CA" sz="1000" dirty="0">
                <a:solidFill>
                  <a:schemeClr val="bg1"/>
                </a:solidFill>
              </a:rPr>
            </a:br>
            <a:r>
              <a:rPr lang="en-CA" sz="1000" dirty="0" err="1">
                <a:solidFill>
                  <a:schemeClr val="bg1"/>
                </a:solidFill>
              </a:rPr>
              <a:t>sécuritaires</a:t>
            </a:r>
            <a:br>
              <a:rPr lang="en-CA" sz="1000" dirty="0">
                <a:solidFill>
                  <a:schemeClr val="bg1"/>
                </a:solidFill>
              </a:rPr>
            </a:br>
            <a:r>
              <a:rPr lang="en-CA" sz="1000" dirty="0">
                <a:solidFill>
                  <a:schemeClr val="bg1"/>
                </a:solidFill>
              </a:rPr>
              <a:t>à </a:t>
            </a:r>
            <a:r>
              <a:rPr lang="en-CA" sz="1000" dirty="0" err="1">
                <a:solidFill>
                  <a:schemeClr val="bg1"/>
                </a:solidFill>
              </a:rPr>
              <a:t>l’avenir</a:t>
            </a:r>
            <a:r>
              <a:rPr lang="en-CA" sz="1000" dirty="0">
                <a:solidFill>
                  <a:schemeClr val="bg1"/>
                </a:solidFill>
              </a:rPr>
              <a:t>?</a:t>
            </a:r>
          </a:p>
        </p:txBody>
      </p:sp>
      <p:sp>
        <p:nvSpPr>
          <p:cNvPr id="28" name="TextBox 27">
            <a:extLst>
              <a:ext uri="{FF2B5EF4-FFF2-40B4-BE49-F238E27FC236}">
                <a16:creationId xmlns:a16="http://schemas.microsoft.com/office/drawing/2014/main" id="{74FABAAD-15C8-138D-8A0E-A1658AAA6D51}"/>
              </a:ext>
            </a:extLst>
          </p:cNvPr>
          <p:cNvSpPr txBox="1"/>
          <p:nvPr/>
        </p:nvSpPr>
        <p:spPr>
          <a:xfrm>
            <a:off x="7303789" y="2990477"/>
            <a:ext cx="1352450" cy="938719"/>
          </a:xfrm>
          <a:prstGeom prst="rect">
            <a:avLst/>
          </a:prstGeom>
          <a:noFill/>
        </p:spPr>
        <p:txBody>
          <a:bodyPr wrap="square">
            <a:spAutoFit/>
          </a:bodyPr>
          <a:lstStyle/>
          <a:p>
            <a:pPr algn="ctr">
              <a:lnSpc>
                <a:spcPts val="1240"/>
              </a:lnSpc>
              <a:spcAft>
                <a:spcPts val="600"/>
              </a:spcAft>
            </a:pPr>
            <a:r>
              <a:rPr lang="en-CA" sz="1400" b="1" dirty="0" err="1">
                <a:solidFill>
                  <a:schemeClr val="bg1"/>
                </a:solidFill>
              </a:rPr>
              <a:t>Fiabilité</a:t>
            </a:r>
            <a:endParaRPr lang="en-CA" sz="1400" b="1" dirty="0">
              <a:solidFill>
                <a:schemeClr val="bg1"/>
              </a:solidFill>
            </a:endParaRPr>
          </a:p>
          <a:p>
            <a:pPr algn="ctr">
              <a:lnSpc>
                <a:spcPts val="1240"/>
              </a:lnSpc>
              <a:spcAft>
                <a:spcPts val="600"/>
              </a:spcAft>
            </a:pPr>
            <a:r>
              <a:rPr lang="en-CA" sz="1000" dirty="0">
                <a:solidFill>
                  <a:schemeClr val="bg1"/>
                </a:solidFill>
              </a:rPr>
              <a:t>Nos </a:t>
            </a:r>
            <a:r>
              <a:rPr lang="en-CA" sz="1000" dirty="0" err="1">
                <a:solidFill>
                  <a:schemeClr val="bg1"/>
                </a:solidFill>
              </a:rPr>
              <a:t>systèmes</a:t>
            </a:r>
            <a:br>
              <a:rPr lang="en-CA" sz="1000" dirty="0">
                <a:solidFill>
                  <a:schemeClr val="bg1"/>
                </a:solidFill>
              </a:rPr>
            </a:br>
            <a:r>
              <a:rPr lang="en-CA" sz="1000" dirty="0">
                <a:solidFill>
                  <a:schemeClr val="bg1"/>
                </a:solidFill>
              </a:rPr>
              <a:t>et processus</a:t>
            </a:r>
            <a:br>
              <a:rPr lang="en-CA" sz="1000" dirty="0">
                <a:solidFill>
                  <a:schemeClr val="bg1"/>
                </a:solidFill>
              </a:rPr>
            </a:br>
            <a:r>
              <a:rPr lang="en-CA" sz="1000" dirty="0" err="1">
                <a:solidFill>
                  <a:schemeClr val="bg1"/>
                </a:solidFill>
              </a:rPr>
              <a:t>cliniques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fiables</a:t>
            </a:r>
            <a:r>
              <a:rPr lang="en-CA" sz="1000" dirty="0">
                <a:solidFill>
                  <a:schemeClr val="bg1"/>
                </a:solidFill>
              </a:rPr>
              <a:t>?</a:t>
            </a:r>
          </a:p>
        </p:txBody>
      </p:sp>
      <p:sp>
        <p:nvSpPr>
          <p:cNvPr id="29" name="TextBox 28">
            <a:extLst>
              <a:ext uri="{FF2B5EF4-FFF2-40B4-BE49-F238E27FC236}">
                <a16:creationId xmlns:a16="http://schemas.microsoft.com/office/drawing/2014/main" id="{D40F2F81-19D2-9FB3-3713-45139671490F}"/>
              </a:ext>
            </a:extLst>
          </p:cNvPr>
          <p:cNvSpPr txBox="1"/>
          <p:nvPr/>
        </p:nvSpPr>
        <p:spPr>
          <a:xfrm>
            <a:off x="5381056" y="3513431"/>
            <a:ext cx="1352450" cy="630942"/>
          </a:xfrm>
          <a:prstGeom prst="rect">
            <a:avLst/>
          </a:prstGeom>
          <a:noFill/>
        </p:spPr>
        <p:txBody>
          <a:bodyPr wrap="square">
            <a:spAutoFit/>
          </a:bodyPr>
          <a:lstStyle/>
          <a:p>
            <a:pPr algn="ctr">
              <a:lnSpc>
                <a:spcPts val="1440"/>
              </a:lnSpc>
              <a:spcAft>
                <a:spcPts val="600"/>
              </a:spcAft>
            </a:pPr>
            <a:r>
              <a:rPr lang="en-CA" sz="1400" b="1" dirty="0" err="1">
                <a:solidFill>
                  <a:schemeClr val="bg1"/>
                </a:solidFill>
              </a:rPr>
              <a:t>Mesure</a:t>
            </a:r>
            <a:r>
              <a:rPr lang="en-CA" sz="1400" b="1" dirty="0">
                <a:solidFill>
                  <a:schemeClr val="bg1"/>
                </a:solidFill>
              </a:rPr>
              <a:t> et surveillance de la </a:t>
            </a:r>
            <a:r>
              <a:rPr lang="en-CA" sz="1400" b="1" dirty="0" err="1">
                <a:solidFill>
                  <a:schemeClr val="bg1"/>
                </a:solidFill>
              </a:rPr>
              <a:t>sécurité</a:t>
            </a:r>
            <a:endParaRPr lang="en-CA" sz="1000" dirty="0">
              <a:solidFill>
                <a:schemeClr val="bg1"/>
              </a:solidFill>
            </a:endParaRPr>
          </a:p>
        </p:txBody>
      </p:sp>
      <p:grpSp>
        <p:nvGrpSpPr>
          <p:cNvPr id="31" name="Group 30">
            <a:extLst>
              <a:ext uri="{FF2B5EF4-FFF2-40B4-BE49-F238E27FC236}">
                <a16:creationId xmlns:a16="http://schemas.microsoft.com/office/drawing/2014/main" id="{A895CCBC-3221-DB22-8C57-616FBBABC9C9}"/>
              </a:ext>
            </a:extLst>
          </p:cNvPr>
          <p:cNvGrpSpPr/>
          <p:nvPr/>
        </p:nvGrpSpPr>
        <p:grpSpPr>
          <a:xfrm>
            <a:off x="5353971" y="1196504"/>
            <a:ext cx="1484056" cy="1503590"/>
            <a:chOff x="5300324" y="592299"/>
            <a:chExt cx="1619159" cy="1640471"/>
          </a:xfrm>
        </p:grpSpPr>
        <p:sp>
          <p:nvSpPr>
            <p:cNvPr id="32" name="Teardrop 31">
              <a:extLst>
                <a:ext uri="{FF2B5EF4-FFF2-40B4-BE49-F238E27FC236}">
                  <a16:creationId xmlns:a16="http://schemas.microsoft.com/office/drawing/2014/main" id="{23D7A7B0-AF64-CD9B-446F-E33C69A69A63}"/>
                </a:ext>
              </a:extLst>
            </p:cNvPr>
            <p:cNvSpPr/>
            <p:nvPr/>
          </p:nvSpPr>
          <p:spPr>
            <a:xfrm rot="8100000">
              <a:off x="5300324" y="592299"/>
              <a:ext cx="1619159" cy="161916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18259F00-6036-CCF8-233A-6F191F970B5D}"/>
                </a:ext>
              </a:extLst>
            </p:cNvPr>
            <p:cNvSpPr txBox="1"/>
            <p:nvPr/>
          </p:nvSpPr>
          <p:spPr>
            <a:xfrm>
              <a:off x="5377519" y="844816"/>
              <a:ext cx="1475572" cy="1387954"/>
            </a:xfrm>
            <a:prstGeom prst="rect">
              <a:avLst/>
            </a:prstGeom>
            <a:noFill/>
          </p:spPr>
          <p:txBody>
            <a:bodyPr wrap="square">
              <a:spAutoFit/>
            </a:bodyPr>
            <a:lstStyle/>
            <a:p>
              <a:pPr algn="ctr">
                <a:lnSpc>
                  <a:spcPts val="1340"/>
                </a:lnSpc>
                <a:spcAft>
                  <a:spcPts val="600"/>
                </a:spcAft>
              </a:pPr>
              <a:r>
                <a:rPr lang="en-CA" sz="1400" b="1" dirty="0" err="1"/>
                <a:t>Préjudices</a:t>
              </a:r>
              <a:br>
                <a:rPr lang="en-CA" sz="1400" b="1" dirty="0"/>
              </a:br>
              <a:r>
                <a:rPr lang="en-CA" sz="1400" b="1" dirty="0" err="1"/>
                <a:t>passés</a:t>
              </a:r>
              <a:r>
                <a:rPr lang="en-CA" sz="1400" b="1" dirty="0"/>
                <a:t> </a:t>
              </a:r>
              <a:endParaRPr lang="en-CA" sz="1200" b="1" dirty="0"/>
            </a:p>
            <a:p>
              <a:pPr algn="ctr">
                <a:lnSpc>
                  <a:spcPts val="1240"/>
                </a:lnSpc>
                <a:spcAft>
                  <a:spcPts val="600"/>
                </a:spcAft>
              </a:pPr>
              <a:r>
                <a:rPr lang="en-CA" sz="1000" dirty="0"/>
                <a:t>Les </a:t>
              </a:r>
              <a:r>
                <a:rPr lang="en-CA" sz="1000" dirty="0" err="1"/>
                <a:t>soins</a:t>
              </a:r>
              <a:r>
                <a:rPr lang="en-CA" sz="1000" dirty="0"/>
                <a:t> </a:t>
              </a:r>
              <a:br>
                <a:rPr lang="en-CA" sz="1000" dirty="0"/>
              </a:br>
              <a:r>
                <a:rPr lang="en-CA" sz="1000" dirty="0" err="1"/>
                <a:t>étaient-ils</a:t>
              </a:r>
              <a:r>
                <a:rPr lang="en-CA" sz="1000" dirty="0"/>
                <a:t> </a:t>
              </a:r>
              <a:r>
                <a:rPr lang="en-CA" sz="1000" dirty="0" err="1"/>
                <a:t>sécuritaires</a:t>
              </a:r>
              <a:r>
                <a:rPr lang="en-CA" sz="1000" dirty="0"/>
                <a:t> </a:t>
              </a:r>
              <a:br>
                <a:rPr lang="en-CA" sz="1000" dirty="0"/>
              </a:br>
              <a:r>
                <a:rPr lang="en-CA" sz="1000" dirty="0"/>
                <a:t>dans le</a:t>
              </a:r>
              <a:br>
                <a:rPr lang="en-CA" sz="1000" dirty="0"/>
              </a:br>
              <a:r>
                <a:rPr lang="en-CA" sz="1000" dirty="0"/>
                <a:t>passé? </a:t>
              </a:r>
            </a:p>
          </p:txBody>
        </p:sp>
      </p:grpSp>
      <p:sp>
        <p:nvSpPr>
          <p:cNvPr id="30" name="Rectangle 29">
            <a:extLst>
              <a:ext uri="{FF2B5EF4-FFF2-40B4-BE49-F238E27FC236}">
                <a16:creationId xmlns:a16="http://schemas.microsoft.com/office/drawing/2014/main" id="{395A5086-C8A2-9FCB-2013-3C2548F443CA}"/>
              </a:ext>
            </a:extLst>
          </p:cNvPr>
          <p:cNvSpPr/>
          <p:nvPr/>
        </p:nvSpPr>
        <p:spPr>
          <a:xfrm>
            <a:off x="3222853" y="1139483"/>
            <a:ext cx="6053136" cy="5278385"/>
          </a:xfrm>
          <a:prstGeom prst="rect">
            <a:avLst/>
          </a:prstGeom>
          <a:solidFill>
            <a:schemeClr val="bg1">
              <a:alpha val="649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4AA725F7-127A-A869-E91C-F0E1CE239057}"/>
              </a:ext>
            </a:extLst>
          </p:cNvPr>
          <p:cNvSpPr/>
          <p:nvPr/>
        </p:nvSpPr>
        <p:spPr>
          <a:xfrm rot="16200000">
            <a:off x="6573453" y="4573422"/>
            <a:ext cx="1460673" cy="1460673"/>
          </a:xfrm>
          <a:prstGeom prst="teardrop">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9C9DC9E5-6E21-404E-8977-772A1EA98C16}"/>
              </a:ext>
            </a:extLst>
          </p:cNvPr>
          <p:cNvSpPr txBox="1"/>
          <p:nvPr/>
        </p:nvSpPr>
        <p:spPr>
          <a:xfrm>
            <a:off x="6573453" y="4771226"/>
            <a:ext cx="1352450" cy="1131079"/>
          </a:xfrm>
          <a:prstGeom prst="rect">
            <a:avLst/>
          </a:prstGeom>
          <a:noFill/>
        </p:spPr>
        <p:txBody>
          <a:bodyPr wrap="square">
            <a:spAutoFit/>
          </a:bodyPr>
          <a:lstStyle/>
          <a:p>
            <a:pPr algn="ctr">
              <a:lnSpc>
                <a:spcPts val="1340"/>
              </a:lnSpc>
              <a:spcAft>
                <a:spcPts val="600"/>
              </a:spcAft>
            </a:pPr>
            <a:r>
              <a:rPr lang="en-CA" sz="1400" b="1" dirty="0" err="1">
                <a:solidFill>
                  <a:schemeClr val="bg1"/>
                </a:solidFill>
              </a:rPr>
              <a:t>Sensibilité</a:t>
            </a:r>
            <a:r>
              <a:rPr lang="en-CA" sz="1400" b="1" dirty="0">
                <a:solidFill>
                  <a:schemeClr val="bg1"/>
                </a:solidFill>
              </a:rPr>
              <a:t> au </a:t>
            </a:r>
            <a:r>
              <a:rPr lang="en-CA" sz="1400" b="1" dirty="0" err="1">
                <a:solidFill>
                  <a:schemeClr val="bg1"/>
                </a:solidFill>
              </a:rPr>
              <a:t>déroulement</a:t>
            </a:r>
            <a:r>
              <a:rPr lang="en-CA" sz="1400" b="1" dirty="0">
                <a:solidFill>
                  <a:schemeClr val="bg1"/>
                </a:solidFill>
              </a:rPr>
              <a:t> des </a:t>
            </a:r>
            <a:r>
              <a:rPr lang="en-CA" sz="1400" b="1" dirty="0" err="1">
                <a:solidFill>
                  <a:schemeClr val="bg1"/>
                </a:solidFill>
              </a:rPr>
              <a:t>activités</a:t>
            </a:r>
            <a:r>
              <a:rPr lang="en-CA" sz="1400" b="1" dirty="0">
                <a:solidFill>
                  <a:schemeClr val="bg1"/>
                </a:solidFill>
              </a:rPr>
              <a:t> </a:t>
            </a:r>
            <a:endParaRPr lang="en-CA" sz="1200" b="1" dirty="0">
              <a:solidFill>
                <a:schemeClr val="bg1"/>
              </a:solidFill>
            </a:endParaRP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sécuritaires</a:t>
            </a:r>
            <a:br>
              <a:rPr lang="en-CA" sz="1000" dirty="0">
                <a:solidFill>
                  <a:schemeClr val="bg1"/>
                </a:solidFill>
              </a:rPr>
            </a:br>
            <a:r>
              <a:rPr lang="en-CA" sz="1000" dirty="0" err="1">
                <a:solidFill>
                  <a:schemeClr val="bg1"/>
                </a:solidFill>
              </a:rPr>
              <a:t>aujourd’hui</a:t>
            </a:r>
            <a:r>
              <a:rPr lang="en-CA" sz="1000" dirty="0">
                <a:solidFill>
                  <a:schemeClr val="bg1"/>
                </a:solidFill>
              </a:rPr>
              <a:t>?</a:t>
            </a:r>
          </a:p>
        </p:txBody>
      </p:sp>
      <p:sp>
        <p:nvSpPr>
          <p:cNvPr id="4" name="Title 3">
            <a:extLst>
              <a:ext uri="{FF2B5EF4-FFF2-40B4-BE49-F238E27FC236}">
                <a16:creationId xmlns:a16="http://schemas.microsoft.com/office/drawing/2014/main" id="{15567693-5A98-489B-5C22-3FA5E9D265EF}"/>
              </a:ext>
            </a:extLst>
          </p:cNvPr>
          <p:cNvSpPr>
            <a:spLocks noGrp="1"/>
          </p:cNvSpPr>
          <p:nvPr>
            <p:ph type="title" idx="4294967295"/>
          </p:nvPr>
        </p:nvSpPr>
        <p:spPr>
          <a:xfrm>
            <a:off x="727399" y="212184"/>
            <a:ext cx="10515600" cy="1325563"/>
          </a:xfrm>
        </p:spPr>
        <p:txBody>
          <a:bodyPr/>
          <a:lstStyle/>
          <a:p>
            <a:pPr algn="l" rtl="0"/>
            <a:r>
              <a:rPr lang="fr-ca" b="1" i="0" u="none" baseline="0" dirty="0"/>
              <a:t>Sensibilité au déroulement </a:t>
            </a:r>
            <a:br>
              <a:rPr lang="fr-CA" b="1" i="0" u="none" baseline="0" dirty="0"/>
            </a:br>
            <a:r>
              <a:rPr lang="fr-ca" b="1" i="0" u="none" baseline="0" dirty="0"/>
              <a:t>des activités</a:t>
            </a:r>
          </a:p>
        </p:txBody>
      </p:sp>
    </p:spTree>
    <p:extLst>
      <p:ext uri="{BB962C8B-B14F-4D97-AF65-F5344CB8AC3E}">
        <p14:creationId xmlns:p14="http://schemas.microsoft.com/office/powerpoint/2010/main" val="31298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E131F2-473A-68DB-4D0B-EF3764754DB0}"/>
              </a:ext>
            </a:extLst>
          </p:cNvPr>
          <p:cNvSpPr>
            <a:spLocks noGrp="1"/>
          </p:cNvSpPr>
          <p:nvPr>
            <p:ph type="sldNum" sz="quarter" idx="12"/>
          </p:nvPr>
        </p:nvSpPr>
        <p:spPr/>
        <p:txBody>
          <a:bodyPr/>
          <a:lstStyle/>
          <a:p>
            <a:pPr algn="r" rtl="0"/>
            <a:fld id="{7D0AB2B7-A222-44FF-B180-C8F0FD623967}" type="slidenum">
              <a:rPr/>
              <a:t>36</a:t>
            </a:fld>
            <a:endParaRPr lang="fr-ca"/>
          </a:p>
        </p:txBody>
      </p:sp>
      <p:pic>
        <p:nvPicPr>
          <p:cNvPr id="6" name="Picture 5" descr="Photo d’une femme qui réfléchit en se tenant le menton.">
            <a:extLst>
              <a:ext uri="{FF2B5EF4-FFF2-40B4-BE49-F238E27FC236}">
                <a16:creationId xmlns:a16="http://schemas.microsoft.com/office/drawing/2014/main" id="{E8B5C0EA-8BD4-D05D-97A9-622815C45F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80530" y="675501"/>
            <a:ext cx="3182400" cy="3182400"/>
          </a:xfrm>
          <a:prstGeom prst="rect">
            <a:avLst/>
          </a:prstGeom>
        </p:spPr>
      </p:pic>
      <p:sp>
        <p:nvSpPr>
          <p:cNvPr id="11" name="Title 4">
            <a:extLst>
              <a:ext uri="{FF2B5EF4-FFF2-40B4-BE49-F238E27FC236}">
                <a16:creationId xmlns:a16="http://schemas.microsoft.com/office/drawing/2014/main" id="{F47400BE-A8EB-0491-1D6A-783A1399B325}"/>
              </a:ext>
            </a:extLst>
          </p:cNvPr>
          <p:cNvSpPr txBox="1">
            <a:spLocks/>
          </p:cNvSpPr>
          <p:nvPr/>
        </p:nvSpPr>
        <p:spPr>
          <a:xfrm>
            <a:off x="8380530" y="198568"/>
            <a:ext cx="3182400"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16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Percevoir</a:t>
            </a:r>
          </a:p>
        </p:txBody>
      </p:sp>
      <p:sp>
        <p:nvSpPr>
          <p:cNvPr id="10" name="Title 4">
            <a:extLst>
              <a:ext uri="{FF2B5EF4-FFF2-40B4-BE49-F238E27FC236}">
                <a16:creationId xmlns:a16="http://schemas.microsoft.com/office/drawing/2014/main" id="{F66F9C4A-1FE2-ABF2-5787-F33D6CF7B343}"/>
              </a:ext>
            </a:extLst>
          </p:cNvPr>
          <p:cNvSpPr txBox="1">
            <a:spLocks/>
          </p:cNvSpPr>
          <p:nvPr/>
        </p:nvSpPr>
        <p:spPr>
          <a:xfrm>
            <a:off x="4421273" y="211334"/>
            <a:ext cx="3182524"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1600" b="1" i="0" u="none" strike="noStrike" kern="1200" cap="none" spc="0" normalizeH="0" baseline="0">
                <a:ln>
                  <a:noFill/>
                </a:ln>
                <a:solidFill>
                  <a:schemeClr val="accent1"/>
                </a:solidFill>
                <a:effectLst/>
                <a:uLnTx/>
                <a:uFillTx/>
                <a:latin typeface="Arial" panose="020B0604020202020204" pitchFamily="34" charset="0"/>
                <a:ea typeface="+mj-ea"/>
                <a:cs typeface="Arial" panose="020B0604020202020204" pitchFamily="34" charset="0"/>
              </a:rPr>
              <a:t>Écouter</a:t>
            </a:r>
          </a:p>
        </p:txBody>
      </p:sp>
      <p:pic>
        <p:nvPicPr>
          <p:cNvPr id="4" name="Picture 3" descr="Photo d’un homme portant une tenue d’aventurier. Il regarde à travers des jumelles.">
            <a:extLst>
              <a:ext uri="{FF2B5EF4-FFF2-40B4-BE49-F238E27FC236}">
                <a16:creationId xmlns:a16="http://schemas.microsoft.com/office/drawing/2014/main" id="{8F3AD19D-25D4-7849-89F9-652EC594929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2017" y="674556"/>
            <a:ext cx="3182523" cy="3177915"/>
          </a:xfrm>
          <a:prstGeom prst="rect">
            <a:avLst/>
          </a:prstGeom>
        </p:spPr>
      </p:pic>
      <p:pic>
        <p:nvPicPr>
          <p:cNvPr id="5" name="Picture 4" descr="Photo d’une femme qui a la main placée derrière l’oreille.">
            <a:extLst>
              <a:ext uri="{FF2B5EF4-FFF2-40B4-BE49-F238E27FC236}">
                <a16:creationId xmlns:a16="http://schemas.microsoft.com/office/drawing/2014/main" id="{B4AA873F-D573-22E5-DB5C-AF36B6DE0A54}"/>
              </a:ext>
            </a:extLst>
          </p:cNvPr>
          <p:cNvPicPr>
            <a:picLocks/>
          </p:cNvPicPr>
          <p:nvPr/>
        </p:nvPicPr>
        <p:blipFill>
          <a:blip r:embed="rId5">
            <a:extLst>
              <a:ext uri="{28A0092B-C50C-407E-A947-70E740481C1C}">
                <a14:useLocalDpi xmlns:a14="http://schemas.microsoft.com/office/drawing/2010/main"/>
              </a:ext>
            </a:extLst>
          </a:blip>
          <a:srcRect t="-375"/>
          <a:stretch/>
        </p:blipFill>
        <p:spPr>
          <a:xfrm>
            <a:off x="4421273" y="674555"/>
            <a:ext cx="3182524" cy="3177915"/>
          </a:xfrm>
          <a:prstGeom prst="rect">
            <a:avLst/>
          </a:prstGeom>
        </p:spPr>
      </p:pic>
      <p:sp>
        <p:nvSpPr>
          <p:cNvPr id="9" name="Title 4">
            <a:extLst>
              <a:ext uri="{FF2B5EF4-FFF2-40B4-BE49-F238E27FC236}">
                <a16:creationId xmlns:a16="http://schemas.microsoft.com/office/drawing/2014/main" id="{9E2E3A05-C83E-9185-440B-455B09CC18D1}"/>
              </a:ext>
            </a:extLst>
          </p:cNvPr>
          <p:cNvSpPr txBox="1">
            <a:spLocks/>
          </p:cNvSpPr>
          <p:nvPr/>
        </p:nvSpPr>
        <p:spPr>
          <a:xfrm>
            <a:off x="462014" y="198569"/>
            <a:ext cx="3182525"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16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Observer</a:t>
            </a:r>
          </a:p>
        </p:txBody>
      </p:sp>
      <p:sp>
        <p:nvSpPr>
          <p:cNvPr id="8" name="TextBox 7">
            <a:extLst>
              <a:ext uri="{FF2B5EF4-FFF2-40B4-BE49-F238E27FC236}">
                <a16:creationId xmlns:a16="http://schemas.microsoft.com/office/drawing/2014/main" id="{74462AB0-3B83-A338-5445-04C75A59DD0F}"/>
              </a:ext>
            </a:extLst>
          </p:cNvPr>
          <p:cNvSpPr txBox="1"/>
          <p:nvPr/>
        </p:nvSpPr>
        <p:spPr>
          <a:xfrm>
            <a:off x="376293" y="4933256"/>
            <a:ext cx="1066392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t>La </a:t>
            </a:r>
            <a:r>
              <a:rPr lang="fr-ca" b="1" i="0" u="none" baseline="0" dirty="0"/>
              <a:t>sensibilité au déroulement des activités</a:t>
            </a:r>
            <a:r>
              <a:rPr lang="fr-ca" b="0" i="0" u="none" baseline="0" dirty="0"/>
              <a:t> concerne la gestion de la sécurité au quotidien, </a:t>
            </a:r>
            <a:br>
              <a:rPr lang="fr-CA" b="0" i="0" u="none" baseline="0" dirty="0"/>
            </a:br>
            <a:r>
              <a:rPr lang="fr-ca" b="0" i="0" u="none" baseline="0" dirty="0"/>
              <a:t>heure par heure et même minute par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t>Il s’agit de recueillir des renseignements sur la sécurité en </a:t>
            </a:r>
            <a:r>
              <a:rPr lang="fr-ca" b="1" i="0" u="none" baseline="0" dirty="0">
                <a:solidFill>
                  <a:srgbClr val="3E348F"/>
                </a:solidFill>
              </a:rPr>
              <a:t>observant, en écoutant et en percevant</a:t>
            </a:r>
            <a:r>
              <a:rPr lang="fr-ca" b="0" i="0" u="none" baseline="0" dirty="0"/>
              <a:t> </a:t>
            </a:r>
            <a:br>
              <a:rPr lang="fr-CA" b="0" i="0" u="none" baseline="0" dirty="0"/>
            </a:br>
            <a:r>
              <a:rPr lang="fr-ca" b="0" i="0" u="none" baseline="0" dirty="0"/>
              <a:t>le milieu de soins, puis d’</a:t>
            </a:r>
            <a:r>
              <a:rPr lang="fr-ca" b="1" i="0" u="none" baseline="0" dirty="0">
                <a:solidFill>
                  <a:srgbClr val="3E348F"/>
                </a:solidFill>
                <a:latin typeface="Arial" panose="020B0604020202020204"/>
                <a:ea typeface="Arial" panose="020B0604020202020204"/>
                <a:cs typeface="Arial" panose="020B0604020202020204"/>
              </a:rPr>
              <a:t>agir sur la base des renseignements recueillis</a:t>
            </a:r>
            <a:r>
              <a:rPr lang="fr-ca" b="0" i="0" u="none" baseline="0" dirty="0">
                <a:solidFill>
                  <a:srgbClr val="3E348F"/>
                </a:solidFill>
                <a:latin typeface="Arial" panose="020B0604020202020204"/>
                <a:ea typeface="Arial" panose="020B0604020202020204"/>
                <a:cs typeface="Arial" panose="020B0604020202020204"/>
              </a:rPr>
              <a:t>.</a:t>
            </a:r>
          </a:p>
        </p:txBody>
      </p:sp>
      <p:sp>
        <p:nvSpPr>
          <p:cNvPr id="7" name="Title 6">
            <a:extLst>
              <a:ext uri="{FF2B5EF4-FFF2-40B4-BE49-F238E27FC236}">
                <a16:creationId xmlns:a16="http://schemas.microsoft.com/office/drawing/2014/main" id="{DDAEEEB6-CC44-8766-2113-BB6AA24EFDA0}"/>
              </a:ext>
            </a:extLst>
          </p:cNvPr>
          <p:cNvSpPr txBox="1">
            <a:spLocks noGrp="1"/>
          </p:cNvSpPr>
          <p:nvPr>
            <p:ph type="title" idx="4294967295"/>
          </p:nvPr>
        </p:nvSpPr>
        <p:spPr>
          <a:xfrm>
            <a:off x="376293" y="3996651"/>
            <a:ext cx="10749644"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panose="020B0604020202020204"/>
                <a:ea typeface="+mn-ea"/>
                <a:cs typeface="+mn-cs"/>
              </a:rPr>
              <a:t>Sensibilité au déroulement des activités : </a:t>
            </a:r>
            <a:br>
              <a:rPr kumimoji="0" lang="fr-CA" sz="3600" b="1" i="0" u="none" strike="noStrike" kern="1200" cap="none" spc="0" normalizeH="0" baseline="0" dirty="0">
                <a:ln>
                  <a:noFill/>
                </a:ln>
                <a:solidFill>
                  <a:srgbClr val="3E348F"/>
                </a:solidFill>
                <a:effectLst/>
                <a:uLnTx/>
                <a:uFillTx/>
                <a:latin typeface="Arial" panose="020B0604020202020204"/>
                <a:ea typeface="+mn-ea"/>
                <a:cs typeface="+mn-cs"/>
              </a:rPr>
            </a:br>
            <a:r>
              <a:rPr kumimoji="0" lang="fr-ca" sz="3600" b="1" i="0" u="none" strike="noStrike" kern="1200" cap="none" spc="0" normalizeH="0" baseline="0" dirty="0">
                <a:ln>
                  <a:noFill/>
                </a:ln>
                <a:solidFill>
                  <a:srgbClr val="3E348F"/>
                </a:solidFill>
                <a:effectLst/>
                <a:uLnTx/>
                <a:uFillTx/>
                <a:latin typeface="Arial" panose="020B0604020202020204"/>
                <a:ea typeface="+mn-ea"/>
                <a:cs typeface="+mn-cs"/>
              </a:rPr>
              <a:t>Nos soins sont-ils sécuritaires aujourd’hui?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3600" b="1" i="0" u="none" strike="noStrike" kern="1200" cap="none" spc="0" normalizeH="0" baseline="0" noProof="0" dirty="0">
              <a:ln>
                <a:noFill/>
              </a:ln>
              <a:solidFill>
                <a:srgbClr val="E820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39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A4D06-ED65-6533-0CED-4BDA435C5238}"/>
              </a:ext>
            </a:extLst>
          </p:cNvPr>
          <p:cNvSpPr>
            <a:spLocks noGrp="1"/>
          </p:cNvSpPr>
          <p:nvPr>
            <p:ph type="sldNum" sz="quarter" idx="12"/>
          </p:nvPr>
        </p:nvSpPr>
        <p:spPr/>
        <p:txBody>
          <a:bodyPr/>
          <a:lstStyle/>
          <a:p>
            <a:pPr algn="r" rtl="0"/>
            <a:fld id="{7D0AB2B7-A222-44FF-B180-C8F0FD623967}" type="slidenum">
              <a:rPr/>
              <a:pPr algn="r" rtl="0"/>
              <a:t>37</a:t>
            </a:fld>
            <a:endParaRPr lang="fr-ca"/>
          </a:p>
        </p:txBody>
      </p:sp>
      <p:sp>
        <p:nvSpPr>
          <p:cNvPr id="4" name="Content Placeholder 2">
            <a:extLst>
              <a:ext uri="{FF2B5EF4-FFF2-40B4-BE49-F238E27FC236}">
                <a16:creationId xmlns:a16="http://schemas.microsoft.com/office/drawing/2014/main" id="{B887ED1F-1A12-77F2-AE1C-5CA540B89B03}"/>
              </a:ext>
            </a:extLst>
          </p:cNvPr>
          <p:cNvSpPr txBox="1">
            <a:spLocks/>
          </p:cNvSpPr>
          <p:nvPr/>
        </p:nvSpPr>
        <p:spPr>
          <a:xfrm>
            <a:off x="419100" y="1340164"/>
            <a:ext cx="8864600" cy="50403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Clr>
                <a:schemeClr val="tx1"/>
              </a:buClr>
              <a:buFont typeface="Monotype Sorts" charset="0"/>
              <a:buNone/>
              <a:defRPr/>
            </a:pPr>
            <a:r>
              <a:rPr lang="fr-ca" sz="2600" b="1" i="0" u="none" baseline="0" dirty="0">
                <a:latin typeface="Arial"/>
                <a:ea typeface="Arial"/>
                <a:cs typeface="Arial"/>
              </a:rPr>
              <a:t>À l’échelle individuelle :</a:t>
            </a:r>
          </a:p>
          <a:p>
            <a:pPr algn="l" rtl="0">
              <a:lnSpc>
                <a:spcPts val="2040"/>
              </a:lnSpc>
              <a:buClr>
                <a:schemeClr val="tx1"/>
              </a:buClr>
              <a:defRPr/>
            </a:pPr>
            <a:r>
              <a:rPr lang="fr-ca" sz="1900" b="0" i="0" u="none" baseline="0" dirty="0">
                <a:latin typeface="Arial"/>
                <a:ea typeface="Arial"/>
                <a:cs typeface="Arial"/>
              </a:rPr>
              <a:t>Surveiller les bénéficiaires et les partenaires de soins afin de déceler des </a:t>
            </a:r>
            <a:br>
              <a:rPr lang="fr-CA" sz="1900" b="0" i="0" u="none" baseline="0" dirty="0">
                <a:latin typeface="Arial"/>
                <a:ea typeface="Arial"/>
                <a:cs typeface="Arial"/>
              </a:rPr>
            </a:br>
            <a:r>
              <a:rPr lang="fr-ca" sz="1900" b="0" i="0" u="none" baseline="0" dirty="0">
                <a:latin typeface="Arial"/>
                <a:ea typeface="Arial"/>
                <a:cs typeface="Arial"/>
              </a:rPr>
              <a:t>signes subtils de changement de comportement (détérioration ou amélioration).</a:t>
            </a:r>
          </a:p>
          <a:p>
            <a:pPr algn="l" rtl="0">
              <a:buClr>
                <a:schemeClr val="tx1"/>
              </a:buClr>
              <a:buFont typeface="Monotype Sorts" charset="0"/>
              <a:buNone/>
              <a:defRPr/>
            </a:pPr>
            <a:endParaRPr lang="fr-ca" sz="1900" dirty="0">
              <a:latin typeface="Arial"/>
              <a:cs typeface="Arial"/>
            </a:endParaRPr>
          </a:p>
          <a:p>
            <a:pPr algn="l" rtl="0">
              <a:buClr>
                <a:schemeClr val="tx1"/>
              </a:buClr>
              <a:buFont typeface="Monotype Sorts" charset="0"/>
              <a:buNone/>
              <a:defRPr/>
            </a:pPr>
            <a:r>
              <a:rPr lang="fr-ca" sz="2600" b="1" i="0" u="none" baseline="0" dirty="0">
                <a:latin typeface="Arial"/>
                <a:ea typeface="Arial"/>
                <a:cs typeface="Arial"/>
              </a:rPr>
              <a:t>À l’échelle de l’équipe :</a:t>
            </a:r>
          </a:p>
          <a:p>
            <a:pPr algn="l" rtl="0">
              <a:buClr>
                <a:schemeClr val="tx1"/>
              </a:buClr>
              <a:defRPr/>
            </a:pPr>
            <a:r>
              <a:rPr lang="fr-ca" sz="1900" b="0" i="0" u="none" baseline="0" dirty="0">
                <a:latin typeface="Arial"/>
                <a:ea typeface="Arial"/>
                <a:cs typeface="Arial"/>
              </a:rPr>
              <a:t>Surveiller les équipes pour déceler des signes d’absentéisme, d’apathie, </a:t>
            </a:r>
            <a:br>
              <a:rPr lang="fr-CA" sz="1900" b="0" i="0" u="none" baseline="0" dirty="0">
                <a:latin typeface="Arial"/>
                <a:ea typeface="Arial"/>
                <a:cs typeface="Arial"/>
              </a:rPr>
            </a:br>
            <a:r>
              <a:rPr lang="fr-ca" sz="1900" b="0" i="0" u="none" baseline="0" dirty="0">
                <a:latin typeface="Arial"/>
                <a:ea typeface="Arial"/>
                <a:cs typeface="Arial"/>
              </a:rPr>
              <a:t>de discorde, de fatigue ou de manquement aux normes.</a:t>
            </a:r>
            <a:br>
              <a:rPr lang="fr-ca" sz="1900" dirty="0">
                <a:latin typeface="Arial"/>
                <a:cs typeface="Arial"/>
              </a:rPr>
            </a:br>
            <a:r>
              <a:rPr lang="fr-ca" sz="1900" b="0" i="0" u="none" baseline="0" dirty="0">
                <a:latin typeface="Arial"/>
                <a:ea typeface="Arial"/>
                <a:cs typeface="Arial"/>
              </a:rPr>
              <a:t> </a:t>
            </a:r>
            <a:endParaRPr lang="fr-ca" sz="1900" dirty="0">
              <a:latin typeface="Arial"/>
              <a:cs typeface="Arial"/>
            </a:endParaRPr>
          </a:p>
          <a:p>
            <a:pPr algn="l" rtl="0">
              <a:buClr>
                <a:schemeClr val="tx1"/>
              </a:buClr>
              <a:buFont typeface="Monotype Sorts" charset="0"/>
              <a:buNone/>
              <a:defRPr/>
            </a:pPr>
            <a:r>
              <a:rPr lang="fr-ca" sz="2600" b="1" i="0" u="none" baseline="0" dirty="0">
                <a:latin typeface="Arial"/>
                <a:ea typeface="Arial"/>
                <a:cs typeface="Arial"/>
              </a:rPr>
              <a:t>À l’échelle de l’organisme :</a:t>
            </a:r>
          </a:p>
          <a:p>
            <a:pPr algn="l" rtl="0">
              <a:buClr>
                <a:schemeClr val="tx1"/>
              </a:buClr>
              <a:defRPr/>
            </a:pPr>
            <a:r>
              <a:rPr lang="fr-ca" sz="1900" b="0" i="0" u="none" baseline="0" dirty="0">
                <a:latin typeface="Arial"/>
                <a:ea typeface="Arial"/>
                <a:cs typeface="Arial"/>
              </a:rPr>
              <a:t>Être attentif à l’incidence des pénuries de personnel, à la santé et au bien-être </a:t>
            </a:r>
            <a:br>
              <a:rPr lang="fr-CA" sz="1900" b="0" i="0" u="none" baseline="0" dirty="0">
                <a:latin typeface="Arial"/>
                <a:ea typeface="Arial"/>
                <a:cs typeface="Arial"/>
              </a:rPr>
            </a:br>
            <a:r>
              <a:rPr lang="fr-ca" sz="1900" b="0" i="0" u="none" baseline="0" dirty="0">
                <a:latin typeface="Arial"/>
                <a:ea typeface="Arial"/>
                <a:cs typeface="Arial"/>
              </a:rPr>
              <a:t>du personnel, à la disponibilité des outils pour effectuer le travail, aux pannes d’équipement, aux augmentations soudaines des demandes et à une multitude d’autres problèmes potentiels.</a:t>
            </a:r>
          </a:p>
          <a:p>
            <a:pPr algn="l" rtl="0">
              <a:buClr>
                <a:schemeClr val="tx1"/>
              </a:buClr>
              <a:defRPr/>
            </a:pPr>
            <a:endParaRPr lang="fr-ca" sz="800" dirty="0">
              <a:solidFill>
                <a:srgbClr val="6A6A6A"/>
              </a:solidFill>
              <a:latin typeface="Arial"/>
              <a:cs typeface="Arial"/>
            </a:endParaRPr>
          </a:p>
          <a:p>
            <a:pPr algn="l" rtl="0">
              <a:buClr>
                <a:schemeClr val="tx1"/>
              </a:buClr>
              <a:defRPr/>
            </a:pPr>
            <a:endParaRPr lang="fr-ca" sz="200" dirty="0">
              <a:solidFill>
                <a:srgbClr val="6A6A6A"/>
              </a:solidFill>
              <a:latin typeface="Arial"/>
              <a:cs typeface="Arial"/>
            </a:endParaRPr>
          </a:p>
          <a:p>
            <a:pPr algn="ctr" rtl="0">
              <a:buClr>
                <a:schemeClr val="tx1"/>
              </a:buClr>
              <a:buFont typeface="Monotype Sorts" charset="0"/>
              <a:buNone/>
              <a:defRPr/>
            </a:pPr>
            <a:r>
              <a:rPr lang="fr-ca" sz="2400" b="1" i="1" u="none" baseline="0" dirty="0">
                <a:solidFill>
                  <a:srgbClr val="3E348F"/>
                </a:solidFill>
                <a:latin typeface="Arial"/>
                <a:ea typeface="Arial"/>
                <a:cs typeface="Arial"/>
              </a:rPr>
              <a:t>Agissez en fonction des renseignements recueillis! </a:t>
            </a:r>
            <a:endParaRPr lang="fr-ca" sz="2400" b="1" i="1" dirty="0">
              <a:solidFill>
                <a:srgbClr val="3E348F"/>
              </a:solidFill>
              <a:latin typeface="Arial"/>
              <a:cs typeface="Arial"/>
            </a:endParaRPr>
          </a:p>
        </p:txBody>
      </p:sp>
      <p:sp>
        <p:nvSpPr>
          <p:cNvPr id="3" name="Title 1">
            <a:extLst>
              <a:ext uri="{FF2B5EF4-FFF2-40B4-BE49-F238E27FC236}">
                <a16:creationId xmlns:a16="http://schemas.microsoft.com/office/drawing/2014/main" id="{3B78678D-E24B-0D2C-89EA-D87F2F913C39}"/>
              </a:ext>
            </a:extLst>
          </p:cNvPr>
          <p:cNvSpPr txBox="1">
            <a:spLocks noGrp="1" noChangeArrowheads="1"/>
          </p:cNvSpPr>
          <p:nvPr>
            <p:ph type="title" idx="4294967295"/>
          </p:nvPr>
        </p:nvSpPr>
        <p:spPr>
          <a:xfrm>
            <a:off x="419100" y="480533"/>
            <a:ext cx="10566400" cy="701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000" b="1" i="0" u="none" strike="noStrike" kern="1200" cap="none" spc="0" normalizeH="0" baseline="0">
                <a:ln>
                  <a:noFill/>
                </a:ln>
                <a:solidFill>
                  <a:srgbClr val="3E348F"/>
                </a:solidFill>
                <a:effectLst/>
                <a:uLnTx/>
                <a:uFillTx/>
                <a:latin typeface="Arial" panose="020B0604020202020204" pitchFamily="34" charset="0"/>
                <a:ea typeface="+mj-ea"/>
                <a:cs typeface="Arial" panose="020B0604020202020204" pitchFamily="34" charset="0"/>
              </a:rPr>
              <a:t>Les soins sont-ils sécuritaires aujourd’hui?</a:t>
            </a:r>
          </a:p>
        </p:txBody>
      </p:sp>
    </p:spTree>
    <p:extLst>
      <p:ext uri="{BB962C8B-B14F-4D97-AF65-F5344CB8AC3E}">
        <p14:creationId xmlns:p14="http://schemas.microsoft.com/office/powerpoint/2010/main" val="41506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pPr algn="r" rtl="0"/>
            <a:fld id="{7D0AB2B7-A222-44FF-B180-C8F0FD623967}" type="slidenum">
              <a:rPr/>
              <a:t>38</a:t>
            </a:fld>
            <a:endParaRPr lang="fr-ca"/>
          </a:p>
        </p:txBody>
      </p:sp>
      <p:sp>
        <p:nvSpPr>
          <p:cNvPr id="8" name="Content Placeholder 2">
            <a:extLst>
              <a:ext uri="{FF2B5EF4-FFF2-40B4-BE49-F238E27FC236}">
                <a16:creationId xmlns:a16="http://schemas.microsoft.com/office/drawing/2014/main" id="{7B96AE51-29C6-E6E4-32D0-1C39DF948DDF}"/>
              </a:ext>
            </a:extLst>
          </p:cNvPr>
          <p:cNvSpPr txBox="1">
            <a:spLocks/>
          </p:cNvSpPr>
          <p:nvPr/>
        </p:nvSpPr>
        <p:spPr>
          <a:xfrm>
            <a:off x="838200" y="2794369"/>
            <a:ext cx="5114194"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Clr>
                <a:schemeClr val="tx1"/>
              </a:buClr>
            </a:pPr>
            <a:r>
              <a:rPr lang="fr-ca" sz="2400" b="0" i="0" u="none" baseline="0" dirty="0"/>
              <a:t>Activité d’observation </a:t>
            </a:r>
          </a:p>
          <a:p>
            <a:pPr algn="l" rtl="0">
              <a:buClr>
                <a:schemeClr val="tx1"/>
              </a:buClr>
            </a:pPr>
            <a:r>
              <a:rPr lang="fr-ca" sz="2400" b="0" i="0" u="none" baseline="0" dirty="0"/>
              <a:t>Rondes de sécurité</a:t>
            </a:r>
          </a:p>
          <a:p>
            <a:pPr algn="l" rtl="0">
              <a:buClr>
                <a:schemeClr val="tx1"/>
              </a:buClr>
            </a:pPr>
            <a:r>
              <a:rPr lang="fr-ca" sz="2400" b="0" i="0" u="none" baseline="0" dirty="0"/>
              <a:t>Réunions opérationnelles, </a:t>
            </a:r>
            <a:br>
              <a:rPr lang="fr-CA" sz="2400" b="0" i="0" u="none" baseline="0" dirty="0"/>
            </a:br>
            <a:r>
              <a:rPr lang="fr-ca" sz="2400" b="0" i="0" u="none" baseline="0" dirty="0"/>
              <a:t>rondes et transferts structurés</a:t>
            </a:r>
          </a:p>
          <a:p>
            <a:pPr algn="l" rtl="0">
              <a:buClr>
                <a:schemeClr val="tx1"/>
              </a:buClr>
            </a:pPr>
            <a:r>
              <a:rPr lang="fr-ca" sz="2400" b="0" i="0" u="none" baseline="0" dirty="0"/>
              <a:t>Tickets de sécurité</a:t>
            </a:r>
          </a:p>
          <a:p>
            <a:pPr algn="l" rtl="0">
              <a:buClr>
                <a:schemeClr val="tx1"/>
              </a:buClr>
            </a:pPr>
            <a:endParaRPr lang="fr-ca" sz="2400" dirty="0"/>
          </a:p>
          <a:p>
            <a:pPr algn="l" rtl="0">
              <a:buClr>
                <a:schemeClr val="tx1"/>
              </a:buClr>
            </a:pPr>
            <a:endParaRPr lang="fr-ca" sz="2400" dirty="0"/>
          </a:p>
          <a:p>
            <a:pPr algn="l" rtl="0">
              <a:buClr>
                <a:schemeClr val="tx1"/>
              </a:buClr>
            </a:pPr>
            <a:endParaRPr lang="fr-ca" sz="2400" dirty="0"/>
          </a:p>
        </p:txBody>
      </p:sp>
      <p:sp>
        <p:nvSpPr>
          <p:cNvPr id="9" name="Content Placeholder 2">
            <a:extLst>
              <a:ext uri="{FF2B5EF4-FFF2-40B4-BE49-F238E27FC236}">
                <a16:creationId xmlns:a16="http://schemas.microsoft.com/office/drawing/2014/main" id="{5309F93B-6E92-9CA5-6D2E-F667B21785C9}"/>
              </a:ext>
            </a:extLst>
          </p:cNvPr>
          <p:cNvSpPr txBox="1">
            <a:spLocks/>
          </p:cNvSpPr>
          <p:nvPr/>
        </p:nvSpPr>
        <p:spPr>
          <a:xfrm>
            <a:off x="6044937" y="2794369"/>
            <a:ext cx="51141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Clr>
                <a:schemeClr val="tx1"/>
              </a:buClr>
            </a:pPr>
            <a:r>
              <a:rPr lang="fr-ca" sz="2400" b="0" i="0" u="none" baseline="0" dirty="0"/>
              <a:t>Séances d’information </a:t>
            </a:r>
            <a:br>
              <a:rPr lang="fr-CA" sz="2400" b="0" i="0" u="none" baseline="0" dirty="0"/>
            </a:br>
            <a:r>
              <a:rPr lang="fr-ca" sz="2400" b="0" i="0" u="none" baseline="0" dirty="0"/>
              <a:t>et comptes rendus</a:t>
            </a:r>
          </a:p>
          <a:p>
            <a:pPr algn="l" rtl="0">
              <a:buClr>
                <a:schemeClr val="tx1"/>
              </a:buClr>
            </a:pPr>
            <a:r>
              <a:rPr lang="fr-ca" sz="2400" b="0" i="0" u="none" baseline="0" dirty="0"/>
              <a:t>Discussions sur la sécurité </a:t>
            </a:r>
            <a:br>
              <a:rPr lang="fr-CA" sz="2400" b="0" i="0" u="none" baseline="0" dirty="0"/>
            </a:br>
            <a:r>
              <a:rPr lang="fr-ca" sz="2400" b="0" i="0" u="none" baseline="0" dirty="0"/>
              <a:t>avec le personnel et les bénéficiaires de soins</a:t>
            </a:r>
            <a:endParaRPr lang="fr-ca" sz="2400" dirty="0"/>
          </a:p>
          <a:p>
            <a:pPr algn="l" rtl="0">
              <a:buClr>
                <a:schemeClr val="tx1"/>
              </a:buClr>
            </a:pPr>
            <a:r>
              <a:rPr lang="fr-ca" sz="2400" b="0" i="0" u="none" baseline="0" dirty="0"/>
              <a:t>Entrevues avec les </a:t>
            </a:r>
            <a:br>
              <a:rPr lang="fr-CA" sz="2400" b="0" i="0" u="none" baseline="0" dirty="0"/>
            </a:br>
            <a:r>
              <a:rPr lang="fr-ca" sz="2400" b="0" i="0" u="none" baseline="0" dirty="0"/>
              <a:t>patientes et patients</a:t>
            </a:r>
          </a:p>
          <a:p>
            <a:pPr algn="l" rtl="0">
              <a:buClr>
                <a:schemeClr val="tx1"/>
              </a:buClr>
            </a:pPr>
            <a:r>
              <a:rPr lang="fr-ca" sz="2400" b="0" i="0" u="none" baseline="0" dirty="0"/>
              <a:t>Caucus de sécurité </a:t>
            </a:r>
          </a:p>
          <a:p>
            <a:pPr algn="l" rtl="0">
              <a:buClr>
                <a:schemeClr val="tx1"/>
              </a:buClr>
            </a:pPr>
            <a:endParaRPr lang="fr-ca" sz="2400" dirty="0"/>
          </a:p>
          <a:p>
            <a:pPr algn="l" rtl="0">
              <a:buClr>
                <a:schemeClr val="tx1"/>
              </a:buClr>
            </a:pPr>
            <a:endParaRPr lang="fr-ca" sz="2400"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838200" y="874876"/>
            <a:ext cx="10446984" cy="15761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développer la sensibilité </a:t>
            </a:r>
            <a:b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au déroulement des activités?</a:t>
            </a:r>
            <a:br>
              <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0C8E5340-CA2A-8E86-FE81-C709B30AE8B3}"/>
              </a:ext>
            </a:extLst>
          </p:cNvPr>
          <p:cNvGrpSpPr/>
          <p:nvPr/>
        </p:nvGrpSpPr>
        <p:grpSpPr>
          <a:xfrm>
            <a:off x="9908196" y="4399838"/>
            <a:ext cx="1959586" cy="1971992"/>
            <a:chOff x="9908196" y="4399838"/>
            <a:chExt cx="1959586" cy="1971992"/>
          </a:xfrm>
        </p:grpSpPr>
        <p:pic>
          <p:nvPicPr>
            <p:cNvPr id="7" name="Picture 6">
              <a:extLst>
                <a:ext uri="{FF2B5EF4-FFF2-40B4-BE49-F238E27FC236}">
                  <a16:creationId xmlns:a16="http://schemas.microsoft.com/office/drawing/2014/main" id="{58D7E3A4-3FB3-22AB-B528-43B2FDF46391}"/>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5" name="Picture 4">
              <a:extLst>
                <a:ext uri="{FF2B5EF4-FFF2-40B4-BE49-F238E27FC236}">
                  <a16:creationId xmlns:a16="http://schemas.microsoft.com/office/drawing/2014/main" id="{67CF618C-E24F-5AEF-48D5-DF128FEE3D9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355494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pPr algn="r" rtl="0"/>
            <a:fld id="{7D0AB2B7-A222-44FF-B180-C8F0FD623967}" type="slidenum">
              <a:rPr/>
              <a:t>39</a:t>
            </a:fld>
            <a:endParaRPr lang="fr-ca"/>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670106" y="264640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répondons-nous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actuellement</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à la question «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Les soins sont-ils sécuritaires aujourd’hui?</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p>
        </p:txBody>
      </p:sp>
      <p:grpSp>
        <p:nvGrpSpPr>
          <p:cNvPr id="8" name="Group 7">
            <a:extLst>
              <a:ext uri="{FF2B5EF4-FFF2-40B4-BE49-F238E27FC236}">
                <a16:creationId xmlns:a16="http://schemas.microsoft.com/office/drawing/2014/main" id="{48B8306E-D656-6722-607F-87347885486B}"/>
              </a:ext>
            </a:extLst>
          </p:cNvPr>
          <p:cNvGrpSpPr/>
          <p:nvPr/>
        </p:nvGrpSpPr>
        <p:grpSpPr>
          <a:xfrm>
            <a:off x="9908196" y="4399838"/>
            <a:ext cx="1959586" cy="1971992"/>
            <a:chOff x="9908196" y="4399838"/>
            <a:chExt cx="1959586" cy="1971992"/>
          </a:xfrm>
        </p:grpSpPr>
        <p:pic>
          <p:nvPicPr>
            <p:cNvPr id="9" name="Picture 8">
              <a:extLst>
                <a:ext uri="{FF2B5EF4-FFF2-40B4-BE49-F238E27FC236}">
                  <a16:creationId xmlns:a16="http://schemas.microsoft.com/office/drawing/2014/main" id="{BFE4C4F9-4378-9B4F-9A5A-736E4C06C6D9}"/>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10" name="Picture 9">
              <a:extLst>
                <a:ext uri="{FF2B5EF4-FFF2-40B4-BE49-F238E27FC236}">
                  <a16:creationId xmlns:a16="http://schemas.microsoft.com/office/drawing/2014/main" id="{2E1B8944-ACD4-41DF-4E01-ECCB3EBA51E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33540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5ED5-4B2D-8000-FC3D-0CFC1F958AB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044FC9-0700-2211-D4A2-AE997B9EB33D}"/>
              </a:ext>
            </a:extLst>
          </p:cNvPr>
          <p:cNvSpPr>
            <a:spLocks noGrp="1"/>
          </p:cNvSpPr>
          <p:nvPr>
            <p:ph idx="1"/>
          </p:nvPr>
        </p:nvSpPr>
        <p:spPr>
          <a:xfrm>
            <a:off x="838200" y="1243014"/>
            <a:ext cx="10515600" cy="4933949"/>
          </a:xfrm>
        </p:spPr>
        <p:txBody>
          <a:bodyPr vert="horz" lIns="91440" tIns="45720" rIns="91440" bIns="45720" rtlCol="0" anchor="t">
            <a:normAutofit fontScale="62500" lnSpcReduction="20000"/>
          </a:bodyPr>
          <a:lstStyle/>
          <a:p>
            <a:pPr algn="l" rtl="0">
              <a:lnSpc>
                <a:spcPct val="120000"/>
              </a:lnSpc>
              <a:buClr>
                <a:schemeClr val="tx1"/>
              </a:buClr>
            </a:pPr>
            <a:r>
              <a:rPr lang="fr-ca" sz="2400" b="1" i="0" u="none" baseline="0" dirty="0"/>
              <a:t>Anticipation et état de préparation </a:t>
            </a:r>
          </a:p>
          <a:p>
            <a:pPr lvl="1" algn="l" rtl="0">
              <a:lnSpc>
                <a:spcPct val="120000"/>
              </a:lnSpc>
              <a:buClr>
                <a:schemeClr val="tx1"/>
              </a:buClr>
            </a:pPr>
            <a:r>
              <a:rPr lang="fr-ca" b="0" i="0" u="none" baseline="0" dirty="0">
                <a:hlinkClick r:id="rId3" action="ppaction://hlinksldjump"/>
              </a:rPr>
              <a:t>Théorie</a:t>
            </a:r>
            <a:endParaRPr lang="fr-ca" dirty="0"/>
          </a:p>
          <a:p>
            <a:pPr lvl="1" algn="l" rtl="0">
              <a:lnSpc>
                <a:spcPct val="120000"/>
              </a:lnSpc>
              <a:buClr>
                <a:schemeClr val="tx1"/>
              </a:buClr>
            </a:pPr>
            <a:r>
              <a:rPr lang="fr-ca" b="0" i="0" u="none" baseline="0" dirty="0">
                <a:hlinkClick r:id="rId4" action="ppaction://hlinksldjump"/>
              </a:rPr>
              <a:t>Réflexions sur la situation actuelle </a:t>
            </a:r>
            <a:endParaRPr lang="fr-ca" dirty="0"/>
          </a:p>
          <a:p>
            <a:pPr lvl="1" algn="l" rtl="0">
              <a:lnSpc>
                <a:spcPct val="120000"/>
              </a:lnSpc>
              <a:buClr>
                <a:schemeClr val="tx1"/>
              </a:buClr>
            </a:pPr>
            <a:r>
              <a:rPr lang="fr-ca" b="0" i="0" u="none" baseline="0" dirty="0">
                <a:hlinkClick r:id="rId5" action="ppaction://hlinksldjump"/>
              </a:rPr>
              <a:t>Thème 1 : Voir différemment d’autres ensembles de données</a:t>
            </a:r>
            <a:endParaRPr lang="fr-ca" dirty="0"/>
          </a:p>
          <a:p>
            <a:pPr lvl="1" algn="l" rtl="0">
              <a:lnSpc>
                <a:spcPct val="120000"/>
              </a:lnSpc>
              <a:buClr>
                <a:schemeClr val="tx1"/>
              </a:buClr>
            </a:pPr>
            <a:r>
              <a:rPr lang="fr-ca" b="0" i="0" u="none" baseline="0" dirty="0">
                <a:hlinkClick r:id="rId6" action="ppaction://hlinksldjump"/>
              </a:rPr>
              <a:t>Thème 2 : Analyse prospective visant à cerner proactivement les problèmes de sécurité émergents et futurs</a:t>
            </a:r>
            <a:endParaRPr lang="fr-ca" dirty="0"/>
          </a:p>
          <a:p>
            <a:pPr lvl="1" algn="l" rtl="0">
              <a:lnSpc>
                <a:spcPct val="120000"/>
              </a:lnSpc>
              <a:buClr>
                <a:schemeClr val="tx1"/>
              </a:buClr>
            </a:pPr>
            <a:r>
              <a:rPr lang="fr-ca" b="0" i="0" u="none" baseline="0" dirty="0">
                <a:hlinkClick r:id="rId7" action="ppaction://hlinksldjump"/>
              </a:rPr>
              <a:t>Réflexions sur les perspectives</a:t>
            </a:r>
            <a:endParaRPr lang="fr-ca" dirty="0"/>
          </a:p>
          <a:p>
            <a:pPr algn="l" rtl="0">
              <a:lnSpc>
                <a:spcPct val="120000"/>
              </a:lnSpc>
              <a:buClr>
                <a:schemeClr val="tx1"/>
              </a:buClr>
            </a:pPr>
            <a:r>
              <a:rPr lang="fr-ca" sz="2400" b="1" i="0" u="none" baseline="0" dirty="0"/>
              <a:t>Intégration et apprentissage</a:t>
            </a:r>
          </a:p>
          <a:p>
            <a:pPr lvl="1" algn="l" rtl="0">
              <a:lnSpc>
                <a:spcPct val="120000"/>
              </a:lnSpc>
              <a:buClr>
                <a:schemeClr val="tx1"/>
              </a:buClr>
            </a:pPr>
            <a:r>
              <a:rPr lang="fr-ca" b="0" i="0" u="none" baseline="0" dirty="0">
                <a:hlinkClick r:id="rId8" action="ppaction://hlinksldjump"/>
              </a:rPr>
              <a:t>Théorie</a:t>
            </a:r>
            <a:endParaRPr lang="fr-ca" dirty="0"/>
          </a:p>
          <a:p>
            <a:pPr lvl="1" algn="l" rtl="0">
              <a:lnSpc>
                <a:spcPct val="120000"/>
              </a:lnSpc>
              <a:buClr>
                <a:schemeClr val="tx1"/>
              </a:buClr>
            </a:pPr>
            <a:r>
              <a:rPr lang="fr-ca" b="0" i="0" u="none" baseline="0" dirty="0">
                <a:hlinkClick r:id="rId9" action="ppaction://hlinksldjump"/>
              </a:rPr>
              <a:t>Réflexions sur la situation actuelle </a:t>
            </a:r>
            <a:endParaRPr lang="fr-ca" dirty="0"/>
          </a:p>
          <a:p>
            <a:pPr lvl="1" algn="l" rtl="0">
              <a:lnSpc>
                <a:spcPct val="120000"/>
              </a:lnSpc>
              <a:buClr>
                <a:schemeClr val="tx1"/>
              </a:buClr>
            </a:pPr>
            <a:r>
              <a:rPr lang="fr-ca" b="0" i="0" u="none" baseline="0" dirty="0">
                <a:hlinkClick r:id="rId10" action="ppaction://hlinksldjump"/>
              </a:rPr>
              <a:t>Thème 1 : Savoir comment susciter des commentaires et favoriser l’apprentissage</a:t>
            </a:r>
            <a:endParaRPr lang="fr-ca" dirty="0"/>
          </a:p>
          <a:p>
            <a:pPr lvl="1" algn="l" rtl="0">
              <a:lnSpc>
                <a:spcPct val="120000"/>
              </a:lnSpc>
              <a:buClr>
                <a:schemeClr val="tx1"/>
              </a:buClr>
            </a:pPr>
            <a:r>
              <a:rPr lang="fr-ca" b="0" i="0" u="none" baseline="0" dirty="0">
                <a:hlinkClick r:id="rId11" action="ppaction://hlinksldjump"/>
              </a:rPr>
              <a:t>Thème 2 : Prévenir le brouillard de l’intégration</a:t>
            </a:r>
            <a:endParaRPr lang="fr-ca" dirty="0"/>
          </a:p>
          <a:p>
            <a:pPr lvl="1" algn="l" rtl="0">
              <a:lnSpc>
                <a:spcPct val="120000"/>
              </a:lnSpc>
              <a:buClr>
                <a:schemeClr val="tx1"/>
              </a:buClr>
            </a:pPr>
            <a:r>
              <a:rPr lang="fr-ca" b="0" i="0" u="none" baseline="0" dirty="0">
                <a:hlinkClick r:id="rId12" action="ppaction://hlinksldjump"/>
              </a:rPr>
              <a:t>Réflexions sur les perspectives</a:t>
            </a:r>
            <a:endParaRPr lang="fr-ca" dirty="0"/>
          </a:p>
          <a:p>
            <a:pPr algn="l" rtl="0">
              <a:lnSpc>
                <a:spcPct val="120000"/>
              </a:lnSpc>
              <a:buClr>
                <a:schemeClr val="tx1"/>
              </a:buClr>
            </a:pPr>
            <a:r>
              <a:rPr lang="fr-ca" sz="2400" b="1" i="0" u="none" baseline="0" dirty="0">
                <a:hlinkClick r:id="rId13" action="ppaction://hlinksldjump"/>
              </a:rPr>
              <a:t>Poursuivez votre parcours vers la sécurité</a:t>
            </a:r>
            <a:endParaRPr lang="fr-ca" sz="2400" b="1" dirty="0"/>
          </a:p>
          <a:p>
            <a:pPr algn="l" rtl="0">
              <a:lnSpc>
                <a:spcPct val="120000"/>
              </a:lnSpc>
              <a:buClr>
                <a:schemeClr val="tx1"/>
              </a:buClr>
            </a:pPr>
            <a:r>
              <a:rPr lang="fr-ca" sz="2400" b="1" i="0" u="none" baseline="0" dirty="0">
                <a:hlinkClick r:id="rId14" action="ppaction://hlinksldjump"/>
              </a:rPr>
              <a:t>Ressources supplémentaires</a:t>
            </a:r>
            <a:endParaRPr lang="fr-ca" sz="2400" b="1" dirty="0"/>
          </a:p>
        </p:txBody>
      </p:sp>
      <p:sp>
        <p:nvSpPr>
          <p:cNvPr id="2" name="Title 1">
            <a:extLst>
              <a:ext uri="{FF2B5EF4-FFF2-40B4-BE49-F238E27FC236}">
                <a16:creationId xmlns:a16="http://schemas.microsoft.com/office/drawing/2014/main" id="{7EFB1821-DF30-6AAD-0355-94CCD69BB3FE}"/>
              </a:ext>
            </a:extLst>
          </p:cNvPr>
          <p:cNvSpPr txBox="1">
            <a:spLocks/>
          </p:cNvSpPr>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defRPr/>
            </a:pPr>
            <a:r>
              <a:rPr lang="fr-ca">
                <a:solidFill>
                  <a:srgbClr val="3E348F"/>
                </a:solidFill>
                <a:latin typeface="Arial"/>
                <a:cs typeface="Arial"/>
              </a:rPr>
              <a:t>Aperçu</a:t>
            </a:r>
            <a:endParaRPr lang="fr-ca" dirty="0">
              <a:solidFill>
                <a:srgbClr val="3E348F"/>
              </a:solidFill>
            </a:endParaRPr>
          </a:p>
        </p:txBody>
      </p:sp>
    </p:spTree>
    <p:extLst>
      <p:ext uri="{BB962C8B-B14F-4D97-AF65-F5344CB8AC3E}">
        <p14:creationId xmlns:p14="http://schemas.microsoft.com/office/powerpoint/2010/main" val="2262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C0D59-EFC3-FD8F-9ECB-D28B87BD6331}"/>
              </a:ext>
            </a:extLst>
          </p:cNvPr>
          <p:cNvSpPr>
            <a:spLocks noGrp="1"/>
          </p:cNvSpPr>
          <p:nvPr>
            <p:ph type="sldNum" sz="quarter" idx="12"/>
          </p:nvPr>
        </p:nvSpPr>
        <p:spPr/>
        <p:txBody>
          <a:bodyPr/>
          <a:lstStyle/>
          <a:p>
            <a:pPr algn="r" rtl="0"/>
            <a:fld id="{7D0AB2B7-A222-44FF-B180-C8F0FD623967}" type="slidenum">
              <a:rPr/>
              <a:t>40</a:t>
            </a:fld>
            <a:endParaRPr lang="fr-ca"/>
          </a:p>
        </p:txBody>
      </p:sp>
      <p:pic>
        <p:nvPicPr>
          <p:cNvPr id="7" name="Picture 6">
            <a:extLst>
              <a:ext uri="{FF2B5EF4-FFF2-40B4-BE49-F238E27FC236}">
                <a16:creationId xmlns:a16="http://schemas.microsoft.com/office/drawing/2014/main" id="{4E3634B7-A38A-EBCF-52FF-9167EBC744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540" y="1563080"/>
            <a:ext cx="5951107" cy="2803057"/>
          </a:xfrm>
          <a:prstGeom prst="rect">
            <a:avLst/>
          </a:prstGeom>
        </p:spPr>
      </p:pic>
      <p:sp>
        <p:nvSpPr>
          <p:cNvPr id="8" name="TextBox 7">
            <a:extLst>
              <a:ext uri="{FF2B5EF4-FFF2-40B4-BE49-F238E27FC236}">
                <a16:creationId xmlns:a16="http://schemas.microsoft.com/office/drawing/2014/main" id="{736C4EF3-1438-7DB8-A759-FCE136AE0C01}"/>
              </a:ext>
            </a:extLst>
          </p:cNvPr>
          <p:cNvSpPr txBox="1"/>
          <p:nvPr/>
        </p:nvSpPr>
        <p:spPr>
          <a:xfrm>
            <a:off x="1238655" y="3258141"/>
            <a:ext cx="5192077" cy="1107996"/>
          </a:xfrm>
          <a:prstGeom prst="rect">
            <a:avLst/>
          </a:prstGeom>
          <a:noFill/>
        </p:spPr>
        <p:txBody>
          <a:bodyPr wrap="square" rtlCol="0">
            <a:spAutoFit/>
          </a:bodyPr>
          <a:lstStyle/>
          <a:p>
            <a:pPr marL="342900" indent="-342900" algn="l" rtl="0">
              <a:buAutoNum type="arabicPeriod"/>
            </a:pPr>
            <a:r>
              <a:rPr lang="fr-ca" sz="1600" b="0" i="0" u="none" baseline="0" dirty="0">
                <a:solidFill>
                  <a:schemeClr val="bg1"/>
                </a:solidFill>
              </a:rPr>
              <a:t>Capacité à se concentrer sur le « travail accompli »</a:t>
            </a:r>
          </a:p>
          <a:p>
            <a:pPr marL="342900" indent="-342900" algn="l" rtl="0">
              <a:buAutoNum type="arabicPeriod"/>
            </a:pPr>
            <a:r>
              <a:rPr lang="fr-ca" sz="1600" b="0" i="0" u="none" baseline="0" dirty="0">
                <a:solidFill>
                  <a:schemeClr val="bg1"/>
                </a:solidFill>
              </a:rPr>
              <a:t>Créer un sentiment de sécurité psychologique lors du recueil de perspectives</a:t>
            </a:r>
          </a:p>
          <a:p>
            <a:endParaRPr lang="fr-ca" dirty="0"/>
          </a:p>
        </p:txBody>
      </p:sp>
      <p:sp>
        <p:nvSpPr>
          <p:cNvPr id="9" name="Title 8">
            <a:extLst>
              <a:ext uri="{FF2B5EF4-FFF2-40B4-BE49-F238E27FC236}">
                <a16:creationId xmlns:a16="http://schemas.microsoft.com/office/drawing/2014/main" id="{A72E6DA3-D5D1-CCBC-FD96-1C900DD288B5}"/>
              </a:ext>
            </a:extLst>
          </p:cNvPr>
          <p:cNvSpPr txBox="1">
            <a:spLocks noGrp="1"/>
          </p:cNvSpPr>
          <p:nvPr>
            <p:ph type="title" idx="4294967295"/>
          </p:nvPr>
        </p:nvSpPr>
        <p:spPr>
          <a:xfrm>
            <a:off x="2118267" y="2102834"/>
            <a:ext cx="4454517" cy="14388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fr-ca" sz="2500" b="1" i="0" u="none" strike="noStrike" kern="1200" cap="none" spc="0" normalizeH="0" baseline="0" dirty="0">
                <a:ln>
                  <a:noFill/>
                </a:ln>
                <a:solidFill>
                  <a:schemeClr val="bg1"/>
                </a:solidFill>
                <a:effectLst/>
                <a:uLnTx/>
                <a:uFillTx/>
                <a:latin typeface="+mn-lt"/>
                <a:ea typeface="+mn-ea"/>
                <a:cs typeface="+mn-cs"/>
              </a:rPr>
              <a:t>Sensibilité </a:t>
            </a:r>
            <a:br>
              <a:rPr kumimoji="0" lang="fr-CA" sz="2500" b="1" i="0" u="none" strike="noStrike" kern="1200" cap="none" spc="0" normalizeH="0" baseline="0" dirty="0">
                <a:ln>
                  <a:noFill/>
                </a:ln>
                <a:solidFill>
                  <a:schemeClr val="bg1"/>
                </a:solidFill>
                <a:effectLst/>
                <a:uLnTx/>
                <a:uFillTx/>
                <a:latin typeface="+mn-lt"/>
                <a:ea typeface="+mn-ea"/>
                <a:cs typeface="+mn-cs"/>
              </a:rPr>
            </a:br>
            <a:r>
              <a:rPr kumimoji="0" lang="fr-ca" sz="2500" b="1" i="0" u="none" strike="noStrike" kern="1200" cap="none" spc="0" normalizeH="0" baseline="0" dirty="0">
                <a:ln>
                  <a:noFill/>
                </a:ln>
                <a:solidFill>
                  <a:schemeClr val="bg1"/>
                </a:solidFill>
                <a:effectLst/>
                <a:uLnTx/>
                <a:uFillTx/>
                <a:latin typeface="+mn-lt"/>
                <a:ea typeface="+mn-ea"/>
                <a:cs typeface="+mn-cs"/>
              </a:rPr>
              <a:t>au déroulement </a:t>
            </a:r>
            <a:br>
              <a:rPr lang="fr-CA" sz="2500" dirty="0">
                <a:solidFill>
                  <a:schemeClr val="bg1"/>
                </a:solidFill>
                <a:latin typeface="+mn-lt"/>
                <a:ea typeface="+mn-ea"/>
                <a:cs typeface="+mn-cs"/>
              </a:rPr>
            </a:br>
            <a:r>
              <a:rPr kumimoji="0" lang="fr-ca" sz="2500" b="1" i="0" u="none" strike="noStrike" kern="1200" cap="none" spc="0" normalizeH="0" baseline="0" dirty="0">
                <a:ln>
                  <a:noFill/>
                </a:ln>
                <a:solidFill>
                  <a:schemeClr val="bg1"/>
                </a:solidFill>
                <a:effectLst/>
                <a:uLnTx/>
                <a:uFillTx/>
                <a:latin typeface="+mn-lt"/>
                <a:ea typeface="+mn-ea"/>
                <a:cs typeface="+mn-cs"/>
              </a:rPr>
              <a:t>des activités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500" b="0" i="0" u="none" strike="noStrike" kern="1200" cap="none" spc="0" normalizeH="0" baseline="0" noProof="0" dirty="0">
              <a:ln>
                <a:noFill/>
              </a:ln>
              <a:solidFill>
                <a:schemeClr val="bg1"/>
              </a:solidFill>
              <a:effectLst/>
              <a:uLnTx/>
              <a:uFillTx/>
              <a:latin typeface="+mn-lt"/>
              <a:ea typeface="+mn-ea"/>
              <a:cs typeface="+mn-cs"/>
            </a:endParaRPr>
          </a:p>
        </p:txBody>
      </p:sp>
      <p:pic>
        <p:nvPicPr>
          <p:cNvPr id="3" name="Picture 2">
            <a:extLst>
              <a:ext uri="{FF2B5EF4-FFF2-40B4-BE49-F238E27FC236}">
                <a16:creationId xmlns:a16="http://schemas.microsoft.com/office/drawing/2014/main" id="{9E06DCB2-E425-6FF7-BA5A-E108F11A8174}"/>
              </a:ext>
            </a:extLst>
          </p:cNvPr>
          <p:cNvPicPr>
            <a:picLocks noChangeAspect="1"/>
          </p:cNvPicPr>
          <p:nvPr/>
        </p:nvPicPr>
        <p:blipFill>
          <a:blip r:embed="rId3"/>
          <a:srcRect/>
          <a:stretch/>
        </p:blipFill>
        <p:spPr>
          <a:xfrm>
            <a:off x="7607200" y="1815263"/>
            <a:ext cx="3200159" cy="3224041"/>
          </a:xfrm>
          <a:prstGeom prst="rect">
            <a:avLst/>
          </a:prstGeom>
        </p:spPr>
      </p:pic>
    </p:spTree>
    <p:extLst>
      <p:ext uri="{BB962C8B-B14F-4D97-AF65-F5344CB8AC3E}">
        <p14:creationId xmlns:p14="http://schemas.microsoft.com/office/powerpoint/2010/main" val="32369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41</a:t>
            </a:fld>
            <a:endParaRPr lang="fr-ca"/>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Capacité à se concentrer sur le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travail accompli »</a:t>
            </a:r>
          </a:p>
        </p:txBody>
      </p:sp>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7361532" cy="2555348"/>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0" y="2999988"/>
            <a:ext cx="695523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2500" b="1" i="0" u="none" baseline="0" dirty="0">
                <a:solidFill>
                  <a:schemeClr val="bg1"/>
                </a:solidFill>
              </a:rPr>
              <a:t>Questions de réflexion</a:t>
            </a:r>
            <a:endParaRPr lang="fr-ca" sz="2500" spc="-15" dirty="0">
              <a:solidFill>
                <a:schemeClr val="bg1"/>
              </a:solidFill>
              <a:effectLst/>
              <a:ea typeface="Arial" panose="020B0604020202020204" pitchFamily="34" charset="0"/>
            </a:endParaRPr>
          </a:p>
          <a:p>
            <a:pPr algn="l" rtl="0">
              <a:spcBef>
                <a:spcPts val="0"/>
              </a:spcBef>
              <a:spcAft>
                <a:spcPts val="600"/>
              </a:spcAft>
              <a:defRPr/>
            </a:pPr>
            <a:r>
              <a:rPr kumimoji="0" lang="fr-ca" sz="1800" b="0" i="0" u="none" strike="noStrike" cap="none" spc="0" normalizeH="0" baseline="0" dirty="0">
                <a:ln>
                  <a:noFill/>
                </a:ln>
                <a:solidFill>
                  <a:schemeClr val="bg1"/>
                </a:solidFill>
                <a:effectLst/>
                <a:uLnTx/>
                <a:uFillTx/>
              </a:rPr>
              <a:t>Comment pouvons-nous, en tant que leaders, obtenir des commentaires sur le « travail accompli »? </a:t>
            </a:r>
          </a:p>
          <a:p>
            <a:pPr algn="l" rtl="0">
              <a:spcBef>
                <a:spcPts val="0"/>
              </a:spcBef>
              <a:spcAft>
                <a:spcPts val="600"/>
              </a:spcAft>
              <a:defRPr/>
            </a:pPr>
            <a:r>
              <a:rPr kumimoji="0" lang="fr-ca" sz="1800" b="0" i="0" u="none" strike="noStrike" cap="none" spc="0" normalizeH="0" baseline="0" dirty="0">
                <a:ln>
                  <a:noFill/>
                </a:ln>
                <a:solidFill>
                  <a:schemeClr val="bg1"/>
                </a:solidFill>
                <a:effectLst/>
                <a:uLnTx/>
                <a:uFillTx/>
              </a:rPr>
              <a:t>Que pourrions-nous faire d’autre pour tirer des enseignements </a:t>
            </a:r>
            <a:r>
              <a:rPr lang="fr-ca" sz="1800" b="0" i="0" u="none" baseline="0" dirty="0">
                <a:solidFill>
                  <a:schemeClr val="bg1"/>
                </a:solidFill>
              </a:rPr>
              <a:t>de ce que nous voyons, entendons et percevons (c’est-à-dire de ce qui peut être difficile à quantifier?) </a:t>
            </a:r>
          </a:p>
        </p:txBody>
      </p:sp>
      <p:grpSp>
        <p:nvGrpSpPr>
          <p:cNvPr id="9" name="Group 8">
            <a:extLst>
              <a:ext uri="{FF2B5EF4-FFF2-40B4-BE49-F238E27FC236}">
                <a16:creationId xmlns:a16="http://schemas.microsoft.com/office/drawing/2014/main" id="{B0D32008-3488-11FC-E50C-AFE7636566E2}"/>
              </a:ext>
            </a:extLst>
          </p:cNvPr>
          <p:cNvGrpSpPr/>
          <p:nvPr/>
        </p:nvGrpSpPr>
        <p:grpSpPr>
          <a:xfrm>
            <a:off x="9652672" y="384634"/>
            <a:ext cx="1959586" cy="1971992"/>
            <a:chOff x="9908196" y="4399838"/>
            <a:chExt cx="1959586" cy="1971992"/>
          </a:xfrm>
        </p:grpSpPr>
        <p:pic>
          <p:nvPicPr>
            <p:cNvPr id="11" name="Picture 10">
              <a:extLst>
                <a:ext uri="{FF2B5EF4-FFF2-40B4-BE49-F238E27FC236}">
                  <a16:creationId xmlns:a16="http://schemas.microsoft.com/office/drawing/2014/main" id="{1CD305A9-7BCA-B649-C7D1-A03F901F0F4D}"/>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12" name="Picture 11">
              <a:extLst>
                <a:ext uri="{FF2B5EF4-FFF2-40B4-BE49-F238E27FC236}">
                  <a16:creationId xmlns:a16="http://schemas.microsoft.com/office/drawing/2014/main" id="{636CF589-A9C2-B725-AA70-724C35CDDB8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15608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42</a:t>
            </a:fld>
            <a:endParaRPr lang="fr-ca"/>
          </a:p>
        </p:txBody>
      </p:sp>
      <p:sp>
        <p:nvSpPr>
          <p:cNvPr id="3" name="Content Placeholder 8">
            <a:extLst>
              <a:ext uri="{FF2B5EF4-FFF2-40B4-BE49-F238E27FC236}">
                <a16:creationId xmlns:a16="http://schemas.microsoft.com/office/drawing/2014/main" id="{287A7FA9-2E1B-DC8A-BA78-7C15057D73BA}"/>
              </a:ext>
            </a:extLst>
          </p:cNvPr>
          <p:cNvSpPr>
            <a:spLocks noGrp="1"/>
          </p:cNvSpPr>
          <p:nvPr>
            <p:ph idx="1"/>
          </p:nvPr>
        </p:nvSpPr>
        <p:spPr>
          <a:xfrm>
            <a:off x="838200" y="2226606"/>
            <a:ext cx="7711338" cy="4631394"/>
          </a:xfrm>
        </p:spPr>
        <p:txBody>
          <a:bodyPr>
            <a:normAutofit/>
          </a:bodyPr>
          <a:lstStyle/>
          <a:p>
            <a:pPr marL="0" marR="0" lvl="0" indent="0" algn="l" rtl="0" fontAlgn="auto">
              <a:lnSpc>
                <a:spcPct val="90000"/>
              </a:lnSpc>
              <a:spcBef>
                <a:spcPts val="0"/>
              </a:spcBef>
              <a:spcAft>
                <a:spcPts val="600"/>
              </a:spcAft>
              <a:buClr>
                <a:schemeClr val="tx1"/>
              </a:buClr>
              <a:buSzTx/>
              <a:buNone/>
              <a:tabLst/>
              <a:defRPr/>
            </a:pPr>
            <a:r>
              <a:rPr kumimoji="0" lang="fr-ca" sz="3200" b="1" i="0" u="none" strike="noStrike" cap="none" spc="0" normalizeH="0" baseline="0" dirty="0">
                <a:ln>
                  <a:noFill/>
                </a:ln>
                <a:effectLst/>
                <a:uLnTx/>
                <a:uFillTx/>
              </a:rPr>
              <a:t>Contexte</a:t>
            </a:r>
            <a:endParaRPr lang="fr-ca" sz="3200" b="1" dirty="0"/>
          </a:p>
          <a:p>
            <a:pPr algn="l" rtl="0">
              <a:spcBef>
                <a:spcPts val="0"/>
              </a:spcBef>
              <a:spcAft>
                <a:spcPts val="600"/>
              </a:spcAft>
              <a:buClr>
                <a:schemeClr val="tx1"/>
              </a:buClr>
              <a:defRPr/>
            </a:pPr>
            <a:r>
              <a:rPr kumimoji="0" lang="fr-ca" sz="1600" b="0" i="0" u="none" strike="noStrike" cap="none" spc="0" normalizeH="0" baseline="0" dirty="0">
                <a:ln>
                  <a:noFill/>
                </a:ln>
                <a:effectLst/>
                <a:uLnTx/>
                <a:uFillTx/>
              </a:rPr>
              <a:t>Par « travail accompli », nous entendons la manière </a:t>
            </a:r>
            <a:r>
              <a:rPr lang="fr-ca" sz="1600" b="0" i="0" u="none" baseline="0" dirty="0"/>
              <a:t>dont</a:t>
            </a:r>
            <a:r>
              <a:rPr kumimoji="0" lang="fr-ca" sz="1600" b="0" i="0" u="none" strike="noStrike" cap="none" spc="0" normalizeH="0" baseline="0" dirty="0">
                <a:ln>
                  <a:noFill/>
                </a:ln>
                <a:effectLst/>
                <a:uLnTx/>
                <a:uFillTx/>
              </a:rPr>
              <a:t> les soins de santé sont dispensés </a:t>
            </a:r>
            <a:r>
              <a:rPr lang="fr-ca" sz="1600" b="0" i="0" u="none" baseline="0" dirty="0"/>
              <a:t>heure par heure, quart de travail par quart de travail.</a:t>
            </a:r>
            <a:br>
              <a:rPr kumimoji="0" lang="fr-ca" sz="1600" b="0" i="0" u="none" strike="noStrike" cap="none" spc="0" normalizeH="0" baseline="0" noProof="0" dirty="0">
                <a:ln>
                  <a:noFill/>
                </a:ln>
                <a:effectLst/>
                <a:uLnTx/>
                <a:uFillTx/>
              </a:rPr>
            </a:br>
            <a:r>
              <a:rPr kumimoji="0" lang="fr-ca" sz="1600" b="0" i="0" u="none" strike="noStrike" cap="none" spc="0" normalizeH="0" baseline="0" dirty="0">
                <a:ln>
                  <a:noFill/>
                </a:ln>
                <a:effectLst/>
                <a:uLnTx/>
                <a:uFillTx/>
              </a:rPr>
              <a:t> </a:t>
            </a:r>
          </a:p>
          <a:p>
            <a:pPr algn="l" rtl="0">
              <a:spcBef>
                <a:spcPts val="0"/>
              </a:spcBef>
              <a:spcAft>
                <a:spcPts val="600"/>
              </a:spcAft>
              <a:buClr>
                <a:schemeClr val="tx1"/>
              </a:buClr>
              <a:defRPr/>
            </a:pPr>
            <a:r>
              <a:rPr kumimoji="0" lang="fr-ca" sz="1600" b="0" i="0" u="none" strike="noStrike" cap="none" spc="0" normalizeH="0" baseline="0" dirty="0">
                <a:ln>
                  <a:noFill/>
                </a:ln>
                <a:effectLst/>
                <a:uLnTx/>
                <a:uFillTx/>
              </a:rPr>
              <a:t>Nous recueillons des commentaires importants sur la </a:t>
            </a:r>
            <a:r>
              <a:rPr lang="fr-ca" sz="1600" b="0" i="0" u="none" baseline="0" dirty="0"/>
              <a:t>sécurité :</a:t>
            </a:r>
          </a:p>
          <a:p>
            <a:pPr lvl="1" algn="l" rtl="0">
              <a:spcBef>
                <a:spcPts val="0"/>
              </a:spcBef>
              <a:spcAft>
                <a:spcPts val="600"/>
              </a:spcAft>
              <a:buClr>
                <a:schemeClr val="tx1"/>
              </a:buClr>
              <a:buFont typeface="Courier New" panose="02070309020205020404" pitchFamily="49" charset="0"/>
              <a:buChar char="o"/>
              <a:defRPr/>
            </a:pPr>
            <a:r>
              <a:rPr kumimoji="0" lang="fr-ca" sz="1600" b="0" i="0" u="none" strike="noStrike" cap="none" spc="0" normalizeH="0" baseline="0" dirty="0">
                <a:ln>
                  <a:noFill/>
                </a:ln>
                <a:effectLst/>
                <a:uLnTx/>
                <a:uFillTx/>
              </a:rPr>
              <a:t>en discutant;</a:t>
            </a:r>
          </a:p>
          <a:p>
            <a:pPr lvl="1" algn="l" rtl="0">
              <a:spcBef>
                <a:spcPts val="0"/>
              </a:spcBef>
              <a:spcAft>
                <a:spcPts val="600"/>
              </a:spcAft>
              <a:buClr>
                <a:schemeClr val="tx1"/>
              </a:buClr>
              <a:buFont typeface="Courier New" panose="02070309020205020404" pitchFamily="49" charset="0"/>
              <a:buChar char="o"/>
              <a:defRPr/>
            </a:pPr>
            <a:r>
              <a:rPr kumimoji="0" lang="fr-ca" sz="1600" b="0" i="0" u="none" strike="noStrike" cap="none" spc="0" normalizeH="0" baseline="0" dirty="0">
                <a:ln>
                  <a:noFill/>
                </a:ln>
                <a:effectLst/>
                <a:uLnTx/>
                <a:uFillTx/>
              </a:rPr>
              <a:t>en observant;</a:t>
            </a:r>
          </a:p>
          <a:p>
            <a:pPr lvl="1" algn="l" rtl="0">
              <a:spcBef>
                <a:spcPts val="0"/>
              </a:spcBef>
              <a:spcAft>
                <a:spcPts val="600"/>
              </a:spcAft>
              <a:buClr>
                <a:schemeClr val="tx1"/>
              </a:buClr>
              <a:buFont typeface="Courier New" panose="02070309020205020404" pitchFamily="49" charset="0"/>
              <a:buChar char="o"/>
              <a:defRPr/>
            </a:pPr>
            <a:r>
              <a:rPr kumimoji="0" lang="fr-ca" sz="1600" b="0" i="0" u="none" strike="noStrike" cap="none" spc="0" normalizeH="0" baseline="0" dirty="0">
                <a:ln>
                  <a:noFill/>
                </a:ln>
                <a:effectLst/>
                <a:uLnTx/>
                <a:uFillTx/>
              </a:rPr>
              <a:t>en écoutant; </a:t>
            </a:r>
          </a:p>
          <a:p>
            <a:pPr lvl="1" algn="l" rtl="0">
              <a:spcBef>
                <a:spcPts val="0"/>
              </a:spcBef>
              <a:spcAft>
                <a:spcPts val="600"/>
              </a:spcAft>
              <a:buClr>
                <a:schemeClr val="tx1"/>
              </a:buClr>
              <a:buFont typeface="Courier New" panose="02070309020205020404" pitchFamily="49" charset="0"/>
              <a:buChar char="o"/>
              <a:defRPr/>
            </a:pPr>
            <a:r>
              <a:rPr kumimoji="0" lang="fr-ca" sz="1600" b="0" i="0" u="none" strike="noStrike" cap="none" spc="0" normalizeH="0" baseline="0" dirty="0">
                <a:ln>
                  <a:noFill/>
                </a:ln>
                <a:effectLst/>
                <a:uLnTx/>
                <a:uFillTx/>
              </a:rPr>
              <a:t>en prêtant attention à la manière dont les soins sont prodigués.</a:t>
            </a:r>
            <a:endParaRPr kumimoji="0" lang="fr-CA" sz="1600" b="0" i="0" u="none" strike="noStrike" cap="none" spc="0" normalizeH="0" baseline="0" dirty="0">
              <a:ln>
                <a:noFill/>
              </a:ln>
              <a:effectLst/>
              <a:uLnTx/>
              <a:uFillTx/>
            </a:endParaRPr>
          </a:p>
          <a:p>
            <a:pPr lvl="1" algn="l" rtl="0">
              <a:spcBef>
                <a:spcPts val="0"/>
              </a:spcBef>
              <a:spcAft>
                <a:spcPts val="600"/>
              </a:spcAft>
              <a:buClr>
                <a:schemeClr val="tx1"/>
              </a:buClr>
              <a:buFont typeface="Courier New" panose="02070309020205020404" pitchFamily="49" charset="0"/>
              <a:buChar char="o"/>
              <a:defRPr/>
            </a:pPr>
            <a:endParaRPr kumimoji="0" lang="fr-ca" sz="1600" b="0" i="0" u="none" strike="noStrike" cap="none" spc="0" normalizeH="0" baseline="0" dirty="0">
              <a:ln>
                <a:noFill/>
              </a:ln>
              <a:effectLst/>
              <a:uLnTx/>
              <a:uFillTx/>
            </a:endParaRPr>
          </a:p>
          <a:p>
            <a:pPr algn="l" rtl="0">
              <a:spcBef>
                <a:spcPts val="0"/>
              </a:spcBef>
              <a:spcAft>
                <a:spcPts val="600"/>
              </a:spcAft>
              <a:buClr>
                <a:schemeClr val="tx1"/>
              </a:buClr>
              <a:defRPr/>
            </a:pPr>
            <a:r>
              <a:rPr kumimoji="0" lang="fr-ca" sz="1600" b="0" i="0" u="none" strike="noStrike" cap="none" spc="0" normalizeH="0" baseline="0" dirty="0">
                <a:ln>
                  <a:noFill/>
                </a:ln>
                <a:effectLst/>
                <a:uLnTx/>
                <a:uFillTx/>
              </a:rPr>
              <a:t>Ce que nous voyons, entendons et percevons est aussi important que les indicateurs que nous suivons et dont nous rendons compte.</a:t>
            </a:r>
            <a:br>
              <a:rPr kumimoji="0" lang="fr-ca" sz="1600" b="0" i="0" u="none" strike="noStrike" cap="none" spc="0" normalizeH="0" baseline="0" noProof="0" dirty="0">
                <a:ln>
                  <a:noFill/>
                </a:ln>
                <a:effectLst/>
                <a:uLnTx/>
                <a:uFillTx/>
              </a:rPr>
            </a:br>
            <a:r>
              <a:rPr kumimoji="0" lang="fr-ca" sz="1600" b="0" i="0" u="none" strike="noStrike" cap="none" spc="0" normalizeH="0" baseline="0" dirty="0">
                <a:ln>
                  <a:noFill/>
                </a:ln>
                <a:effectLst/>
                <a:uLnTx/>
                <a:uFillTx/>
              </a:rPr>
              <a:t> </a:t>
            </a:r>
          </a:p>
          <a:p>
            <a:pPr marL="0" indent="0" algn="l" rtl="0">
              <a:buClr>
                <a:schemeClr val="tx1"/>
              </a:buClr>
              <a:buNone/>
            </a:pPr>
            <a:endParaRPr lang="fr-ca" dirty="0"/>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Capacité à se concentrer sur le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travail accompli »</a:t>
            </a:r>
          </a:p>
        </p:txBody>
      </p:sp>
      <p:grpSp>
        <p:nvGrpSpPr>
          <p:cNvPr id="5" name="Group 4">
            <a:extLst>
              <a:ext uri="{FF2B5EF4-FFF2-40B4-BE49-F238E27FC236}">
                <a16:creationId xmlns:a16="http://schemas.microsoft.com/office/drawing/2014/main" id="{E217CACF-18A9-D596-6EE7-9361CD95C183}"/>
              </a:ext>
            </a:extLst>
          </p:cNvPr>
          <p:cNvGrpSpPr/>
          <p:nvPr/>
        </p:nvGrpSpPr>
        <p:grpSpPr>
          <a:xfrm>
            <a:off x="9652672" y="384634"/>
            <a:ext cx="1959586" cy="1971992"/>
            <a:chOff x="9908196" y="4399838"/>
            <a:chExt cx="1959586" cy="1971992"/>
          </a:xfrm>
        </p:grpSpPr>
        <p:pic>
          <p:nvPicPr>
            <p:cNvPr id="7" name="Picture 6">
              <a:extLst>
                <a:ext uri="{FF2B5EF4-FFF2-40B4-BE49-F238E27FC236}">
                  <a16:creationId xmlns:a16="http://schemas.microsoft.com/office/drawing/2014/main" id="{1BFCF005-072F-6875-1ACC-80F6AEE3897E}"/>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8" name="Picture 7">
              <a:extLst>
                <a:ext uri="{FF2B5EF4-FFF2-40B4-BE49-F238E27FC236}">
                  <a16:creationId xmlns:a16="http://schemas.microsoft.com/office/drawing/2014/main" id="{F7937182-EE16-0E4F-A5C7-E7F15CD95EE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1061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43</a:t>
            </a:fld>
            <a:endParaRPr lang="fr-ca"/>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2500" b="1" i="0" u="none" baseline="0">
                <a:solidFill>
                  <a:schemeClr val="bg1"/>
                </a:solidFill>
              </a:rPr>
              <a:t>Question de réflexion</a:t>
            </a:r>
            <a:endParaRPr lang="fr-ca" sz="2500" spc="-15" dirty="0">
              <a:solidFill>
                <a:schemeClr val="bg1"/>
              </a:solidFill>
              <a:effectLst/>
              <a:ea typeface="Arial" panose="020B0604020202020204" pitchFamily="34" charset="0"/>
            </a:endParaRPr>
          </a:p>
          <a:p>
            <a:pPr algn="l" rtl="0">
              <a:spcBef>
                <a:spcPts val="0"/>
              </a:spcBef>
              <a:spcAft>
                <a:spcPts val="600"/>
              </a:spcAft>
              <a:defRPr/>
            </a:pPr>
            <a:r>
              <a:rPr kumimoji="0" lang="fr-ca" sz="1800" b="0" i="0" u="none" strike="noStrike" cap="none" spc="0" normalizeH="0" baseline="0">
                <a:ln>
                  <a:noFill/>
                </a:ln>
                <a:solidFill>
                  <a:schemeClr val="bg1"/>
                </a:solidFill>
                <a:effectLst/>
                <a:uLnTx/>
                <a:uFillTx/>
              </a:rPr>
              <a:t>Comment pouvons-nous, en tant que leaders, recueillir des commentaires sur le « travail accompli »? </a:t>
            </a:r>
          </a:p>
          <a:p>
            <a:pPr algn="l" rtl="0">
              <a:spcBef>
                <a:spcPts val="0"/>
              </a:spcBef>
              <a:spcAft>
                <a:spcPts val="600"/>
              </a:spcAft>
              <a:defRPr/>
            </a:pPr>
            <a:r>
              <a:rPr kumimoji="0" lang="fr-ca" sz="1800" b="0" i="0" u="none" strike="noStrike" cap="none" spc="0" normalizeH="0" baseline="0">
                <a:ln>
                  <a:noFill/>
                </a:ln>
                <a:solidFill>
                  <a:schemeClr val="bg1"/>
                </a:solidFill>
                <a:effectLst/>
                <a:uLnTx/>
                <a:uFillTx/>
              </a:rPr>
              <a:t>Que pourrions-nous faire d’autre pour tirer des enseignements </a:t>
            </a:r>
            <a:r>
              <a:rPr lang="fr-ca" sz="1800" b="0" i="0" u="none" baseline="0">
                <a:solidFill>
                  <a:schemeClr val="bg1"/>
                </a:solidFill>
              </a:rPr>
              <a:t>de ce que nous voyons, entendons et percevons (c’est-à-dire de ce qui ne peut pas être présenté sous forme de chiffre?) </a:t>
            </a:r>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85305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rtl="0" fontAlgn="auto">
              <a:lnSpc>
                <a:spcPct val="90000"/>
              </a:lnSpc>
              <a:spcBef>
                <a:spcPts val="0"/>
              </a:spcBef>
              <a:spcAft>
                <a:spcPts val="600"/>
              </a:spcAft>
              <a:buClrTx/>
              <a:buSzTx/>
              <a:buNone/>
              <a:tabLst/>
              <a:defRPr/>
            </a:pPr>
            <a:endParaRPr kumimoji="0" lang="fr-ca" sz="2400" b="0" i="0" u="none" strike="noStrike" cap="none" spc="0" normalizeH="0" baseline="0" noProof="0" dirty="0">
              <a:ln>
                <a:noFill/>
              </a:ln>
              <a:effectLst/>
              <a:uLnTx/>
              <a:uFillTx/>
            </a:endParaRPr>
          </a:p>
          <a:p>
            <a:pPr marL="0" indent="0" algn="l" rtl="0">
              <a:spcBef>
                <a:spcPts val="0"/>
              </a:spcBef>
              <a:spcAft>
                <a:spcPts val="600"/>
              </a:spcAft>
              <a:buNone/>
              <a:defRPr/>
            </a:pPr>
            <a:r>
              <a:rPr lang="fr-ca" sz="2500" b="1" i="0" u="none" baseline="0" dirty="0">
                <a:solidFill>
                  <a:schemeClr val="bg1"/>
                </a:solidFill>
              </a:rPr>
              <a:t>Ce thème vous invite à : </a:t>
            </a:r>
            <a:endParaRPr lang="fr-ca" sz="2500" dirty="0">
              <a:solidFill>
                <a:schemeClr val="bg1"/>
              </a:solidFill>
            </a:endParaRPr>
          </a:p>
          <a:p>
            <a:pPr marR="0" lvl="0" algn="l" rtl="0" fontAlgn="auto">
              <a:lnSpc>
                <a:spcPct val="90000"/>
              </a:lnSpc>
              <a:spcBef>
                <a:spcPts val="0"/>
              </a:spcBef>
              <a:spcAft>
                <a:spcPts val="600"/>
              </a:spcAft>
              <a:buClrTx/>
              <a:buSzTx/>
              <a:tabLst/>
              <a:defRPr/>
            </a:pPr>
            <a:r>
              <a:rPr kumimoji="0" lang="fr-ca" sz="1800" b="0" i="0" u="none" strike="noStrike" cap="none" spc="0" normalizeH="0" baseline="0" dirty="0">
                <a:ln>
                  <a:noFill/>
                </a:ln>
                <a:solidFill>
                  <a:schemeClr val="bg1"/>
                </a:solidFill>
                <a:effectLst/>
                <a:uLnTx/>
                <a:uFillTx/>
              </a:rPr>
              <a:t>réfléchir à la façon dont vous, en tant que leaders, </a:t>
            </a:r>
            <a:br>
              <a:rPr kumimoji="0" lang="fr-CA" sz="1800" b="0" i="0" u="none" strike="noStrike" cap="none" spc="0" normalizeH="0" baseline="0" dirty="0">
                <a:ln>
                  <a:noFill/>
                </a:ln>
                <a:solidFill>
                  <a:schemeClr val="bg1"/>
                </a:solidFill>
                <a:effectLst/>
                <a:uLnTx/>
                <a:uFillTx/>
              </a:rPr>
            </a:br>
            <a:r>
              <a:rPr kumimoji="0" lang="fr-ca" sz="1800" b="0" i="0" u="none" strike="noStrike" cap="none" spc="0" normalizeH="0" baseline="0" dirty="0">
                <a:ln>
                  <a:noFill/>
                </a:ln>
                <a:solidFill>
                  <a:schemeClr val="bg1"/>
                </a:solidFill>
                <a:effectLst/>
                <a:uLnTx/>
                <a:uFillTx/>
              </a:rPr>
              <a:t>recueillez des commentaires sur le « travail accompli »;</a:t>
            </a:r>
          </a:p>
          <a:p>
            <a:pPr marR="0" lvl="0" algn="l" rtl="0" fontAlgn="auto">
              <a:lnSpc>
                <a:spcPct val="90000"/>
              </a:lnSpc>
              <a:spcBef>
                <a:spcPts val="0"/>
              </a:spcBef>
              <a:spcAft>
                <a:spcPts val="600"/>
              </a:spcAft>
              <a:buClrTx/>
              <a:buSzTx/>
              <a:tabLst/>
              <a:defRPr/>
            </a:pPr>
            <a:r>
              <a:rPr kumimoji="0" lang="fr-ca" sz="1800" b="0" i="0" u="none" strike="noStrike" cap="none" spc="0" normalizeH="0" baseline="0" dirty="0">
                <a:ln>
                  <a:noFill/>
                </a:ln>
                <a:solidFill>
                  <a:schemeClr val="bg1"/>
                </a:solidFill>
                <a:effectLst/>
                <a:uLnTx/>
                <a:uFillTx/>
              </a:rPr>
              <a:t>entamer une conversation sur ce que vous pouvez faire d’autre pour vous mettre à l’écoute, observer et prêter attention aux soins tels qu’ils sont réellement dispensés.</a:t>
            </a:r>
            <a:endParaRPr lang="fr-ca" sz="1800" b="0" i="0" u="none" strike="noStrike" cap="none" spc="0" normalizeH="0" baseline="0" noProof="0" dirty="0">
              <a:ln>
                <a:noFill/>
              </a:ln>
              <a:solidFill>
                <a:schemeClr val="bg1"/>
              </a:solidFill>
              <a:effectLst/>
              <a:uLnTx/>
              <a:uFillTx/>
              <a:cs typeface="Calibri"/>
            </a:endParaRP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Capacité à se concentrer sur le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travail accompli »</a:t>
            </a:r>
          </a:p>
        </p:txBody>
      </p:sp>
      <p:grpSp>
        <p:nvGrpSpPr>
          <p:cNvPr id="2" name="Group 1">
            <a:extLst>
              <a:ext uri="{FF2B5EF4-FFF2-40B4-BE49-F238E27FC236}">
                <a16:creationId xmlns:a16="http://schemas.microsoft.com/office/drawing/2014/main" id="{6D5BC951-D9D9-1926-3961-FF570C042105}"/>
              </a:ext>
            </a:extLst>
          </p:cNvPr>
          <p:cNvGrpSpPr/>
          <p:nvPr/>
        </p:nvGrpSpPr>
        <p:grpSpPr>
          <a:xfrm>
            <a:off x="9652672" y="384634"/>
            <a:ext cx="1959586" cy="1971992"/>
            <a:chOff x="9908196" y="4399838"/>
            <a:chExt cx="1959586" cy="1971992"/>
          </a:xfrm>
        </p:grpSpPr>
        <p:pic>
          <p:nvPicPr>
            <p:cNvPr id="3" name="Picture 2">
              <a:extLst>
                <a:ext uri="{FF2B5EF4-FFF2-40B4-BE49-F238E27FC236}">
                  <a16:creationId xmlns:a16="http://schemas.microsoft.com/office/drawing/2014/main" id="{7135F4C8-27E8-9756-05B6-3DD70001B698}"/>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8" name="Picture 7">
              <a:extLst>
                <a:ext uri="{FF2B5EF4-FFF2-40B4-BE49-F238E27FC236}">
                  <a16:creationId xmlns:a16="http://schemas.microsoft.com/office/drawing/2014/main" id="{B8B0863A-32B8-7DA4-C540-73EE89E107E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6705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44</a:t>
            </a:fld>
            <a:endParaRPr lang="fr-ca"/>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80907" y="2639612"/>
            <a:ext cx="7709775" cy="2363459"/>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759872" cy="221314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rtl="0" fontAlgn="auto">
              <a:lnSpc>
                <a:spcPct val="90000"/>
              </a:lnSpc>
              <a:spcBef>
                <a:spcPts val="0"/>
              </a:spcBef>
              <a:spcAft>
                <a:spcPts val="600"/>
              </a:spcAft>
              <a:buClrTx/>
              <a:buSzTx/>
              <a:buNone/>
              <a:tabLst/>
              <a:defRPr/>
            </a:pPr>
            <a:endParaRPr kumimoji="0" lang="fr-ca" sz="2400" b="0" i="0" u="none" strike="noStrike" cap="none" spc="0" normalizeH="0" baseline="0" noProof="0" dirty="0">
              <a:ln>
                <a:noFill/>
              </a:ln>
              <a:effectLst/>
              <a:uLnTx/>
              <a:uFillTx/>
            </a:endParaRPr>
          </a:p>
          <a:p>
            <a:pPr marL="0" marR="0" lvl="0" indent="0" algn="l" rtl="0" fontAlgn="auto">
              <a:lnSpc>
                <a:spcPct val="90000"/>
              </a:lnSpc>
              <a:spcBef>
                <a:spcPts val="0"/>
              </a:spcBef>
              <a:spcAft>
                <a:spcPts val="600"/>
              </a:spcAft>
              <a:buClrTx/>
              <a:buSzTx/>
              <a:buNone/>
              <a:tabLst/>
              <a:defRPr/>
            </a:pPr>
            <a:r>
              <a:rPr lang="fr-ca" sz="2500" b="1" i="0" u="none" baseline="0" dirty="0">
                <a:solidFill>
                  <a:schemeClr val="bg1"/>
                </a:solidFill>
              </a:rPr>
              <a:t>Question de réflexion</a:t>
            </a:r>
          </a:p>
          <a:p>
            <a:pPr marL="0" indent="0" algn="l" rtl="0">
              <a:lnSpc>
                <a:spcPct val="90000"/>
              </a:lnSpc>
              <a:spcBef>
                <a:spcPts val="0"/>
              </a:spcBef>
              <a:spcAft>
                <a:spcPts val="600"/>
              </a:spcAft>
              <a:buNone/>
              <a:defRPr/>
            </a:pPr>
            <a:r>
              <a:rPr lang="fr-ca" sz="1800" b="0" i="0" u="none" baseline="0" dirty="0">
                <a:solidFill>
                  <a:schemeClr val="bg1"/>
                </a:solidFill>
              </a:rPr>
              <a:t>Comment pouvons-nous, en tant que leaders, créer un espace psychologiquement sécuritaire permettant de voir, d’entendre </a:t>
            </a:r>
            <a:br>
              <a:rPr lang="fr-CA" sz="1800" b="0" i="0" u="none" baseline="0" dirty="0">
                <a:solidFill>
                  <a:schemeClr val="bg1"/>
                </a:solidFill>
              </a:rPr>
            </a:br>
            <a:r>
              <a:rPr lang="fr-ca" sz="1800" b="0" i="0" u="none" baseline="0" dirty="0">
                <a:solidFill>
                  <a:schemeClr val="bg1"/>
                </a:solidFill>
              </a:rPr>
              <a:t>et de percevoir des données sur la sécurité provenant des patientes et patients, des familles, des partenaires de soins </a:t>
            </a:r>
            <a:br>
              <a:rPr lang="fr-CA" sz="1800" b="0" i="0" u="none" baseline="0" dirty="0">
                <a:solidFill>
                  <a:schemeClr val="bg1"/>
                </a:solidFill>
              </a:rPr>
            </a:br>
            <a:r>
              <a:rPr lang="fr-ca" sz="1800" b="0" i="0" u="none" baseline="0" dirty="0">
                <a:solidFill>
                  <a:schemeClr val="bg1"/>
                </a:solidFill>
              </a:rPr>
              <a:t>et du personnel, et qui reflètent les sentiments des personnes qui reçoivent et dispensent des soins dans l’organisme?</a:t>
            </a:r>
          </a:p>
        </p:txBody>
      </p:sp>
      <p:sp>
        <p:nvSpPr>
          <p:cNvPr id="3" name="Title 1">
            <a:extLst>
              <a:ext uri="{FF2B5EF4-FFF2-40B4-BE49-F238E27FC236}">
                <a16:creationId xmlns:a16="http://schemas.microsoft.com/office/drawing/2014/main" id="{B1DC0B96-7D39-58F6-3FC5-F1571066A19C}"/>
              </a:ext>
            </a:extLst>
          </p:cNvPr>
          <p:cNvSpPr txBox="1">
            <a:spLocks noGrp="1"/>
          </p:cNvSpPr>
          <p:nvPr>
            <p:ph type="title" idx="4294967295"/>
          </p:nvPr>
        </p:nvSpPr>
        <p:spPr>
          <a:xfrm>
            <a:off x="838201" y="384634"/>
            <a:ext cx="8876572"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Créer un sentiment de sécurité psychologique lors du recueil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de perspectives</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4C537EA2-2E1F-FC75-4DCD-AAF92006FEE5}"/>
              </a:ext>
            </a:extLst>
          </p:cNvPr>
          <p:cNvGrpSpPr/>
          <p:nvPr/>
        </p:nvGrpSpPr>
        <p:grpSpPr>
          <a:xfrm>
            <a:off x="9652672" y="384634"/>
            <a:ext cx="1959586" cy="1971992"/>
            <a:chOff x="9908196" y="4399838"/>
            <a:chExt cx="1959586" cy="1971992"/>
          </a:xfrm>
        </p:grpSpPr>
        <p:pic>
          <p:nvPicPr>
            <p:cNvPr id="5" name="Picture 4">
              <a:extLst>
                <a:ext uri="{FF2B5EF4-FFF2-40B4-BE49-F238E27FC236}">
                  <a16:creationId xmlns:a16="http://schemas.microsoft.com/office/drawing/2014/main" id="{A17C6841-1DEB-D254-D59D-0EC736FF496C}"/>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7" name="Picture 6">
              <a:extLst>
                <a:ext uri="{FF2B5EF4-FFF2-40B4-BE49-F238E27FC236}">
                  <a16:creationId xmlns:a16="http://schemas.microsoft.com/office/drawing/2014/main" id="{3B68D6FE-2DBF-94BC-D524-446EE3FEFA4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62147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45</a:t>
            </a:fld>
            <a:endParaRPr lang="fr-ca"/>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gn="l" rtl="0">
              <a:lnSpc>
                <a:spcPct val="120000"/>
              </a:lnSpc>
              <a:spcAft>
                <a:spcPts val="0"/>
              </a:spcAft>
              <a:buFont typeface="Arial" panose="020B0604020202020204" pitchFamily="34" charset="0"/>
              <a:buNone/>
            </a:pPr>
            <a:r>
              <a:rPr lang="fr-ca" sz="2500" b="1" i="0" u="none" baseline="0">
                <a:solidFill>
                  <a:schemeClr val="bg1"/>
                </a:solidFill>
              </a:rPr>
              <a:t>Question de réflexion</a:t>
            </a:r>
            <a:endParaRPr lang="fr-ca" sz="2500" spc="-15" dirty="0">
              <a:solidFill>
                <a:schemeClr val="bg1"/>
              </a:solidFill>
              <a:effectLst/>
              <a:ea typeface="Arial" panose="020B0604020202020204" pitchFamily="34" charset="0"/>
            </a:endParaRPr>
          </a:p>
          <a:p>
            <a:pPr algn="l" rtl="0">
              <a:spcBef>
                <a:spcPts val="0"/>
              </a:spcBef>
              <a:spcAft>
                <a:spcPts val="600"/>
              </a:spcAft>
              <a:defRPr/>
            </a:pPr>
            <a:r>
              <a:rPr kumimoji="0" lang="fr-ca" sz="1800" b="0" i="0" u="none" strike="noStrike" cap="none" spc="0" normalizeH="0" baseline="0">
                <a:ln>
                  <a:noFill/>
                </a:ln>
                <a:solidFill>
                  <a:schemeClr val="bg1"/>
                </a:solidFill>
                <a:effectLst/>
                <a:uLnTx/>
                <a:uFillTx/>
              </a:rPr>
              <a:t>Comment pouvons-nous, en tant que leaders, recueillir des commentaires sur le « travail accompli »? </a:t>
            </a:r>
          </a:p>
          <a:p>
            <a:pPr algn="l" rtl="0">
              <a:spcBef>
                <a:spcPts val="0"/>
              </a:spcBef>
              <a:spcAft>
                <a:spcPts val="600"/>
              </a:spcAft>
              <a:defRPr/>
            </a:pPr>
            <a:r>
              <a:rPr kumimoji="0" lang="fr-ca" sz="1800" b="0" i="0" u="none" strike="noStrike" cap="none" spc="0" normalizeH="0" baseline="0">
                <a:ln>
                  <a:noFill/>
                </a:ln>
                <a:solidFill>
                  <a:schemeClr val="bg1"/>
                </a:solidFill>
                <a:effectLst/>
                <a:uLnTx/>
                <a:uFillTx/>
              </a:rPr>
              <a:t>Que pourrions-nous faire d’autre pour tirer des enseignements </a:t>
            </a:r>
            <a:r>
              <a:rPr lang="fr-ca" sz="1800" b="0" i="0" u="none" baseline="0">
                <a:solidFill>
                  <a:schemeClr val="bg1"/>
                </a:solidFill>
              </a:rPr>
              <a:t>de ce que nous voyons, entendons et percevons (c’est-à-dire de ce qui ne peut pas être présenté sous forme de chiffre?) </a:t>
            </a:r>
          </a:p>
        </p:txBody>
      </p:sp>
      <p:sp>
        <p:nvSpPr>
          <p:cNvPr id="3" name="Content Placeholder 8">
            <a:extLst>
              <a:ext uri="{FF2B5EF4-FFF2-40B4-BE49-F238E27FC236}">
                <a16:creationId xmlns:a16="http://schemas.microsoft.com/office/drawing/2014/main" id="{7A967F7A-9546-313E-BC13-1C92430A2DED}"/>
              </a:ext>
            </a:extLst>
          </p:cNvPr>
          <p:cNvSpPr>
            <a:spLocks noGrp="1"/>
          </p:cNvSpPr>
          <p:nvPr>
            <p:ph idx="1"/>
          </p:nvPr>
        </p:nvSpPr>
        <p:spPr>
          <a:xfrm>
            <a:off x="899261" y="2459062"/>
            <a:ext cx="8876109" cy="4631394"/>
          </a:xfrm>
        </p:spPr>
        <p:txBody>
          <a:bodyPr>
            <a:normAutofit/>
          </a:bodyPr>
          <a:lstStyle/>
          <a:p>
            <a:pPr marL="0" marR="0" lvl="0" indent="0" algn="l" rtl="0" fontAlgn="auto">
              <a:lnSpc>
                <a:spcPct val="90000"/>
              </a:lnSpc>
              <a:spcBef>
                <a:spcPts val="0"/>
              </a:spcBef>
              <a:spcAft>
                <a:spcPts val="600"/>
              </a:spcAft>
              <a:buClr>
                <a:schemeClr val="tx1"/>
              </a:buClr>
              <a:buSzTx/>
              <a:buNone/>
              <a:tabLst/>
              <a:defRPr/>
            </a:pPr>
            <a:r>
              <a:rPr lang="fr-ca" sz="3200" b="1" i="0" u="none" baseline="0" dirty="0"/>
              <a:t>Contexte</a:t>
            </a:r>
          </a:p>
          <a:p>
            <a:pPr marR="0" lvl="0" algn="l" rtl="0" fontAlgn="auto">
              <a:lnSpc>
                <a:spcPct val="100000"/>
              </a:lnSpc>
              <a:spcBef>
                <a:spcPts val="0"/>
              </a:spcBef>
              <a:spcAft>
                <a:spcPts val="600"/>
              </a:spcAft>
              <a:buClr>
                <a:schemeClr val="tx1"/>
              </a:buClr>
              <a:buSzTx/>
              <a:tabLst/>
              <a:defRPr/>
            </a:pPr>
            <a:r>
              <a:rPr kumimoji="0" lang="fr-ca" sz="1600" b="0" i="0" u="none" strike="noStrike" kern="1200" cap="none" spc="0" normalizeH="0" baseline="0" dirty="0">
                <a:ln>
                  <a:noFill/>
                </a:ln>
                <a:effectLst/>
                <a:uLnTx/>
                <a:uFillTx/>
                <a:ea typeface="+mn-ea"/>
                <a:cs typeface="+mn-cs"/>
              </a:rPr>
              <a:t>Créer une « sécurité d’inclusion » est la première étape pour instaurer un sentiment </a:t>
            </a:r>
            <a:br>
              <a:rPr kumimoji="0" lang="fr-CA" sz="1600" b="0" i="0" u="none" strike="noStrike" kern="1200" cap="none" spc="0" normalizeH="0" baseline="0" dirty="0">
                <a:ln>
                  <a:noFill/>
                </a:ln>
                <a:effectLst/>
                <a:uLnTx/>
                <a:uFillTx/>
                <a:ea typeface="+mn-ea"/>
                <a:cs typeface="+mn-cs"/>
              </a:rPr>
            </a:br>
            <a:r>
              <a:rPr kumimoji="0" lang="fr-ca" sz="1600" b="0" i="0" u="none" strike="noStrike" kern="1200" cap="none" spc="0" normalizeH="0" baseline="0" dirty="0">
                <a:ln>
                  <a:noFill/>
                </a:ln>
                <a:effectLst/>
                <a:uLnTx/>
                <a:uFillTx/>
                <a:ea typeface="+mn-ea"/>
                <a:cs typeface="+mn-cs"/>
              </a:rPr>
              <a:t>de sécurité psychologique. </a:t>
            </a:r>
          </a:p>
          <a:p>
            <a:pPr marR="0" lvl="0" algn="l" rtl="0" fontAlgn="auto">
              <a:lnSpc>
                <a:spcPct val="100000"/>
              </a:lnSpc>
              <a:spcBef>
                <a:spcPts val="0"/>
              </a:spcBef>
              <a:spcAft>
                <a:spcPts val="600"/>
              </a:spcAft>
              <a:buClr>
                <a:schemeClr val="tx1"/>
              </a:buClr>
              <a:buSzTx/>
              <a:tabLst/>
              <a:defRPr/>
            </a:pPr>
            <a:r>
              <a:rPr kumimoji="0" lang="fr-ca" sz="1600" b="0" i="0" u="none" strike="noStrike" kern="1200" cap="none" spc="0" normalizeH="0" baseline="0" dirty="0">
                <a:ln>
                  <a:noFill/>
                </a:ln>
                <a:effectLst/>
                <a:uLnTx/>
                <a:uFillTx/>
                <a:ea typeface="+mn-ea"/>
                <a:cs typeface="+mn-cs"/>
              </a:rPr>
              <a:t>Le manque de sécurité d’inclusion signifie parfois que les leaders n’entendent que les préoccupations et les expériences d’un groupe démographique limité de patientes et patients, de familles, de partenaires de soins et de membres du personnel en matière de sécurité. </a:t>
            </a:r>
          </a:p>
          <a:p>
            <a:pPr marR="0" lvl="0" algn="l" rtl="0" fontAlgn="auto">
              <a:lnSpc>
                <a:spcPct val="100000"/>
              </a:lnSpc>
              <a:spcBef>
                <a:spcPts val="0"/>
              </a:spcBef>
              <a:spcAft>
                <a:spcPts val="600"/>
              </a:spcAft>
              <a:buClr>
                <a:schemeClr val="tx1"/>
              </a:buClr>
              <a:buSzTx/>
              <a:tabLst/>
              <a:defRPr/>
            </a:pPr>
            <a:r>
              <a:rPr lang="fr-ca" sz="1600" b="0" i="0" u="none" baseline="0" dirty="0"/>
              <a:t>En tant que leaders, nous devons prêter attention à des formes plus vastes de renseignements sur la sécurité afin que tout le monde (y compris les personnes rarement entendues) puisse s’exprimer et contribuer à rendre les soins plus sûrs. </a:t>
            </a:r>
          </a:p>
          <a:p>
            <a:pPr marL="0" indent="0" algn="l" rtl="0">
              <a:buClr>
                <a:schemeClr val="tx1"/>
              </a:buClr>
              <a:buNone/>
            </a:pPr>
            <a:endParaRPr lang="fr-ca" dirty="0"/>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8725503"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Créer un sentiment de sécurité psychologique lors du recueil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de perspectives</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816C6570-83F3-CDDD-A151-1A3519E0F75D}"/>
              </a:ext>
            </a:extLst>
          </p:cNvPr>
          <p:cNvGrpSpPr/>
          <p:nvPr/>
        </p:nvGrpSpPr>
        <p:grpSpPr>
          <a:xfrm>
            <a:off x="9652672" y="384634"/>
            <a:ext cx="1959586" cy="1971992"/>
            <a:chOff x="9908196" y="4399838"/>
            <a:chExt cx="1959586" cy="1971992"/>
          </a:xfrm>
        </p:grpSpPr>
        <p:pic>
          <p:nvPicPr>
            <p:cNvPr id="5" name="Picture 4">
              <a:extLst>
                <a:ext uri="{FF2B5EF4-FFF2-40B4-BE49-F238E27FC236}">
                  <a16:creationId xmlns:a16="http://schemas.microsoft.com/office/drawing/2014/main" id="{FEEC54EF-316C-5703-0847-FC4759527A9C}"/>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9" name="Picture 8">
              <a:extLst>
                <a:ext uri="{FF2B5EF4-FFF2-40B4-BE49-F238E27FC236}">
                  <a16:creationId xmlns:a16="http://schemas.microsoft.com/office/drawing/2014/main" id="{910869C4-87CC-FF18-F5A0-B7C4F14A449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34759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pPr algn="r" rtl="0"/>
            <a:fld id="{7D0AB2B7-A222-44FF-B180-C8F0FD623967}" type="slidenum">
              <a:rPr/>
              <a:t>46</a:t>
            </a:fld>
            <a:endParaRPr lang="fr-ca"/>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75083" y="2767745"/>
            <a:ext cx="7869024" cy="21706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3" name="Title 1">
            <a:extLst>
              <a:ext uri="{FF2B5EF4-FFF2-40B4-BE49-F238E27FC236}">
                <a16:creationId xmlns:a16="http://schemas.microsoft.com/office/drawing/2014/main" id="{787A529D-4873-12A4-D6FE-E3972C331048}"/>
              </a:ext>
            </a:extLst>
          </p:cNvPr>
          <p:cNvSpPr txBox="1">
            <a:spLocks noGrp="1"/>
          </p:cNvSpPr>
          <p:nvPr>
            <p:ph type="title" idx="4294967295"/>
          </p:nvPr>
        </p:nvSpPr>
        <p:spPr>
          <a:xfrm>
            <a:off x="838200" y="384634"/>
            <a:ext cx="8107777"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Créer un sentiment de sécurité psychologique lors du recueil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de perspectives</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596948"/>
            <a:ext cx="729147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rtl="0" fontAlgn="auto">
              <a:lnSpc>
                <a:spcPct val="90000"/>
              </a:lnSpc>
              <a:spcBef>
                <a:spcPts val="0"/>
              </a:spcBef>
              <a:spcAft>
                <a:spcPts val="600"/>
              </a:spcAft>
              <a:buClrTx/>
              <a:buSzTx/>
              <a:buNone/>
              <a:tabLst/>
              <a:defRPr/>
            </a:pPr>
            <a:endParaRPr kumimoji="0" lang="fr-ca" sz="2400" b="0" i="0" u="none" strike="noStrike" cap="none" spc="0" normalizeH="0" baseline="0" noProof="0" dirty="0">
              <a:ln>
                <a:noFill/>
              </a:ln>
              <a:effectLst/>
              <a:uLnTx/>
              <a:uFillTx/>
            </a:endParaRPr>
          </a:p>
          <a:p>
            <a:pPr marL="0" indent="0" algn="l" rtl="0">
              <a:spcBef>
                <a:spcPts val="0"/>
              </a:spcBef>
              <a:spcAft>
                <a:spcPts val="600"/>
              </a:spcAft>
              <a:buNone/>
              <a:defRPr/>
            </a:pPr>
            <a:r>
              <a:rPr lang="fr-ca" sz="2500" b="1" i="0" u="none" baseline="0" dirty="0">
                <a:solidFill>
                  <a:schemeClr val="bg1"/>
                </a:solidFill>
              </a:rPr>
              <a:t>Ce thème du nuage de sécurité vous invite à : </a:t>
            </a:r>
            <a:endParaRPr lang="fr-ca" sz="2500" dirty="0">
              <a:solidFill>
                <a:schemeClr val="bg1"/>
              </a:solidFill>
            </a:endParaRPr>
          </a:p>
          <a:p>
            <a:pPr marL="0" indent="0" algn="l" rtl="0">
              <a:lnSpc>
                <a:spcPct val="90000"/>
              </a:lnSpc>
              <a:spcAft>
                <a:spcPts val="600"/>
              </a:spcAft>
              <a:buNone/>
              <a:defRPr/>
            </a:pPr>
            <a:r>
              <a:rPr lang="fr-ca" sz="2000" b="0" i="0" u="none" baseline="0" dirty="0">
                <a:solidFill>
                  <a:schemeClr val="bg1"/>
                </a:solidFill>
              </a:rPr>
              <a:t>envisager d’élargir votre approche pour entendre des préoccupations et des expériences diversifiées en matière de sécurité, propres aux personnes qui dispensent et reçoivent des soins.</a:t>
            </a:r>
            <a:endParaRPr lang="fr-ca" sz="2000" dirty="0">
              <a:solidFill>
                <a:schemeClr val="bg1"/>
              </a:solidFill>
            </a:endParaRPr>
          </a:p>
        </p:txBody>
      </p:sp>
      <p:grpSp>
        <p:nvGrpSpPr>
          <p:cNvPr id="2" name="Group 1">
            <a:extLst>
              <a:ext uri="{FF2B5EF4-FFF2-40B4-BE49-F238E27FC236}">
                <a16:creationId xmlns:a16="http://schemas.microsoft.com/office/drawing/2014/main" id="{FA0A0838-E4A3-DDF8-8E5A-299F86B84BD4}"/>
              </a:ext>
            </a:extLst>
          </p:cNvPr>
          <p:cNvGrpSpPr/>
          <p:nvPr/>
        </p:nvGrpSpPr>
        <p:grpSpPr>
          <a:xfrm>
            <a:off x="9652672" y="384634"/>
            <a:ext cx="1959586" cy="1971992"/>
            <a:chOff x="9908196" y="4399838"/>
            <a:chExt cx="1959586" cy="1971992"/>
          </a:xfrm>
        </p:grpSpPr>
        <p:pic>
          <p:nvPicPr>
            <p:cNvPr id="5" name="Picture 4">
              <a:extLst>
                <a:ext uri="{FF2B5EF4-FFF2-40B4-BE49-F238E27FC236}">
                  <a16:creationId xmlns:a16="http://schemas.microsoft.com/office/drawing/2014/main" id="{CA46D453-0266-A04F-511A-7B336FC9DA8C}"/>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7" name="Picture 6">
              <a:extLst>
                <a:ext uri="{FF2B5EF4-FFF2-40B4-BE49-F238E27FC236}">
                  <a16:creationId xmlns:a16="http://schemas.microsoft.com/office/drawing/2014/main" id="{8F7FB72C-6C0D-817A-4256-F85D54574C9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Tree>
    <p:extLst>
      <p:ext uri="{BB962C8B-B14F-4D97-AF65-F5344CB8AC3E}">
        <p14:creationId xmlns:p14="http://schemas.microsoft.com/office/powerpoint/2010/main" val="37538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8FFF7E-DB26-81FB-F644-02B43E504378}"/>
              </a:ext>
            </a:extLst>
          </p:cNvPr>
          <p:cNvGrpSpPr/>
          <p:nvPr/>
        </p:nvGrpSpPr>
        <p:grpSpPr>
          <a:xfrm>
            <a:off x="9908196" y="4406788"/>
            <a:ext cx="1959586" cy="1971992"/>
            <a:chOff x="9908196" y="4399838"/>
            <a:chExt cx="1959586" cy="1971992"/>
          </a:xfrm>
        </p:grpSpPr>
        <p:pic>
          <p:nvPicPr>
            <p:cNvPr id="6" name="Picture 5">
              <a:extLst>
                <a:ext uri="{FF2B5EF4-FFF2-40B4-BE49-F238E27FC236}">
                  <a16:creationId xmlns:a16="http://schemas.microsoft.com/office/drawing/2014/main" id="{E1467160-2CEA-3BFB-AA8C-F021DA0896BC}"/>
                </a:ext>
              </a:extLst>
            </p:cNvPr>
            <p:cNvPicPr>
              <a:picLocks noChangeAspect="1"/>
            </p:cNvPicPr>
            <p:nvPr/>
          </p:nvPicPr>
          <p:blipFill>
            <a:blip r:embed="rId3"/>
            <a:srcRect/>
            <a:stretch/>
          </p:blipFill>
          <p:spPr>
            <a:xfrm>
              <a:off x="9908196" y="4399838"/>
              <a:ext cx="1959586" cy="1849589"/>
            </a:xfrm>
            <a:prstGeom prst="rect">
              <a:avLst/>
            </a:prstGeom>
            <a:effectLst/>
          </p:spPr>
        </p:pic>
        <p:pic>
          <p:nvPicPr>
            <p:cNvPr id="7" name="Picture 6">
              <a:extLst>
                <a:ext uri="{FF2B5EF4-FFF2-40B4-BE49-F238E27FC236}">
                  <a16:creationId xmlns:a16="http://schemas.microsoft.com/office/drawing/2014/main" id="{56C1D370-3B7F-6240-A056-3CEA65821DB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098751" y="5654279"/>
              <a:ext cx="712235" cy="717551"/>
            </a:xfrm>
            <a:prstGeom prst="rect">
              <a:avLst/>
            </a:prstGeom>
          </p:spPr>
        </p:pic>
      </p:grpSp>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pPr algn="r" rtl="0"/>
            <a:fld id="{7D0AB2B7-A222-44FF-B180-C8F0FD623967}" type="slidenum">
              <a:rPr/>
              <a:t>47</a:t>
            </a:fld>
            <a:endParaRPr lang="fr-ca"/>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212785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pouvons-nous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Les soins sont-ils sécuritaires aujourd’hui?</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2571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30456-6A60-4FB7-35B2-289D2216E31B}"/>
              </a:ext>
            </a:extLst>
          </p:cNvPr>
          <p:cNvSpPr>
            <a:spLocks noGrp="1"/>
          </p:cNvSpPr>
          <p:nvPr>
            <p:ph type="sldNum" sz="quarter" idx="12"/>
          </p:nvPr>
        </p:nvSpPr>
        <p:spPr/>
        <p:txBody>
          <a:bodyPr/>
          <a:lstStyle/>
          <a:p>
            <a:pPr algn="r" rtl="0"/>
            <a:fld id="{7D0AB2B7-A222-44FF-B180-C8F0FD623967}" type="slidenum">
              <a:rPr/>
              <a:t>48</a:t>
            </a:fld>
            <a:endParaRPr lang="fr-ca"/>
          </a:p>
        </p:txBody>
      </p:sp>
      <p:sp>
        <p:nvSpPr>
          <p:cNvPr id="3" name="Title 2">
            <a:extLst>
              <a:ext uri="{FF2B5EF4-FFF2-40B4-BE49-F238E27FC236}">
                <a16:creationId xmlns:a16="http://schemas.microsoft.com/office/drawing/2014/main" id="{203FD245-D03C-5079-15D4-39B04CFAE02A}"/>
              </a:ext>
            </a:extLst>
          </p:cNvPr>
          <p:cNvSpPr>
            <a:spLocks noGrp="1"/>
          </p:cNvSpPr>
          <p:nvPr>
            <p:ph type="title" idx="4294967295"/>
          </p:nvPr>
        </p:nvSpPr>
        <p:spPr>
          <a:xfrm>
            <a:off x="884794" y="-590877"/>
            <a:ext cx="10515600" cy="1325563"/>
          </a:xfrm>
        </p:spPr>
        <p:txBody>
          <a:bodyPr vert="horz" lIns="91440" tIns="45720" rIns="91440" bIns="45720" rtlCol="0" anchor="b">
            <a:normAutofit/>
          </a:bodyPr>
          <a:lstStyle/>
          <a:p>
            <a:pPr algn="l" rtl="0"/>
            <a:r>
              <a:rPr lang="fr-ca" b="1" i="0" u="none" baseline="0" dirty="0"/>
              <a:t>Anticipation et état de préparation</a:t>
            </a:r>
          </a:p>
        </p:txBody>
      </p:sp>
      <p:sp>
        <p:nvSpPr>
          <p:cNvPr id="21" name="Oval 20">
            <a:extLst>
              <a:ext uri="{FF2B5EF4-FFF2-40B4-BE49-F238E27FC236}">
                <a16:creationId xmlns:a16="http://schemas.microsoft.com/office/drawing/2014/main" id="{9B8EE2A7-8B6C-9A47-FCFA-3ABF38D8B753}"/>
              </a:ext>
            </a:extLst>
          </p:cNvPr>
          <p:cNvSpPr/>
          <p:nvPr/>
        </p:nvSpPr>
        <p:spPr>
          <a:xfrm>
            <a:off x="4213235" y="1799437"/>
            <a:ext cx="3736181" cy="373618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a:extLst>
              <a:ext uri="{FF2B5EF4-FFF2-40B4-BE49-F238E27FC236}">
                <a16:creationId xmlns:a16="http://schemas.microsoft.com/office/drawing/2014/main" id="{179798AD-B471-7E2B-AF8A-76C23BB68151}"/>
              </a:ext>
            </a:extLst>
          </p:cNvPr>
          <p:cNvSpPr/>
          <p:nvPr/>
        </p:nvSpPr>
        <p:spPr>
          <a:xfrm rot="13055500">
            <a:off x="7255958" y="2448282"/>
            <a:ext cx="1460673" cy="1460673"/>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7" name="Teardrop 36">
            <a:extLst>
              <a:ext uri="{FF2B5EF4-FFF2-40B4-BE49-F238E27FC236}">
                <a16:creationId xmlns:a16="http://schemas.microsoft.com/office/drawing/2014/main" id="{7A681089-D272-AC07-361D-767734DDF59A}"/>
              </a:ext>
            </a:extLst>
          </p:cNvPr>
          <p:cNvSpPr/>
          <p:nvPr/>
        </p:nvSpPr>
        <p:spPr>
          <a:xfrm rot="16200000">
            <a:off x="6573453" y="4311754"/>
            <a:ext cx="1460673" cy="1460673"/>
          </a:xfrm>
          <a:prstGeom prst="teardrop">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29552A72-A436-C838-7446-FC1D9B2082CE}"/>
              </a:ext>
            </a:extLst>
          </p:cNvPr>
          <p:cNvSpPr/>
          <p:nvPr/>
        </p:nvSpPr>
        <p:spPr>
          <a:xfrm>
            <a:off x="5350990" y="2863079"/>
            <a:ext cx="1460673" cy="146067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0" name="Teardrop 39">
            <a:extLst>
              <a:ext uri="{FF2B5EF4-FFF2-40B4-BE49-F238E27FC236}">
                <a16:creationId xmlns:a16="http://schemas.microsoft.com/office/drawing/2014/main" id="{E344A624-0C26-650D-68F0-CAA5B86768AD}"/>
              </a:ext>
            </a:extLst>
          </p:cNvPr>
          <p:cNvSpPr/>
          <p:nvPr/>
        </p:nvSpPr>
        <p:spPr>
          <a:xfrm rot="2918646">
            <a:off x="3448166" y="2521427"/>
            <a:ext cx="1460673" cy="1460673"/>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C9DC4073-5258-94D6-D852-D95C957DF6CC}"/>
              </a:ext>
            </a:extLst>
          </p:cNvPr>
          <p:cNvSpPr txBox="1"/>
          <p:nvPr/>
        </p:nvSpPr>
        <p:spPr>
          <a:xfrm>
            <a:off x="3516538" y="2845859"/>
            <a:ext cx="1352450" cy="810478"/>
          </a:xfrm>
          <a:prstGeom prst="rect">
            <a:avLst/>
          </a:prstGeom>
          <a:noFill/>
        </p:spPr>
        <p:txBody>
          <a:bodyPr wrap="square">
            <a:spAutoFit/>
          </a:bodyPr>
          <a:lstStyle/>
          <a:p>
            <a:pPr algn="ctr">
              <a:lnSpc>
                <a:spcPts val="1340"/>
              </a:lnSpc>
              <a:spcAft>
                <a:spcPts val="600"/>
              </a:spcAft>
            </a:pPr>
            <a:r>
              <a:rPr lang="en-CA" sz="1300" b="1" dirty="0" err="1"/>
              <a:t>Intégration</a:t>
            </a:r>
            <a:r>
              <a:rPr lang="en-CA" sz="1300" b="1" dirty="0"/>
              <a:t> et </a:t>
            </a:r>
            <a:r>
              <a:rPr lang="en-CA" sz="1300" b="1" dirty="0" err="1"/>
              <a:t>apprentissage</a:t>
            </a:r>
            <a:r>
              <a:rPr lang="en-CA" sz="1300" b="1" dirty="0"/>
              <a:t> </a:t>
            </a:r>
          </a:p>
          <a:p>
            <a:pPr algn="ctr">
              <a:lnSpc>
                <a:spcPts val="1240"/>
              </a:lnSpc>
              <a:spcAft>
                <a:spcPts val="600"/>
              </a:spcAft>
            </a:pPr>
            <a:r>
              <a:rPr lang="en-CA" sz="1000" dirty="0" err="1"/>
              <a:t>Répondons</a:t>
            </a:r>
            <a:r>
              <a:rPr lang="en-CA" sz="1000" dirty="0"/>
              <a:t>-nous</a:t>
            </a:r>
            <a:br>
              <a:rPr lang="en-CA" sz="1000" dirty="0"/>
            </a:br>
            <a:r>
              <a:rPr lang="en-CA" sz="1000" dirty="0" err="1"/>
              <a:t>mieux</a:t>
            </a:r>
            <a:r>
              <a:rPr lang="en-CA" sz="1000" dirty="0"/>
              <a:t> aux </a:t>
            </a:r>
            <a:r>
              <a:rPr lang="en-CA" sz="1000" dirty="0" err="1"/>
              <a:t>besoins</a:t>
            </a:r>
            <a:r>
              <a:rPr lang="en-CA" sz="1000" dirty="0"/>
              <a:t>?</a:t>
            </a:r>
          </a:p>
        </p:txBody>
      </p:sp>
      <p:sp>
        <p:nvSpPr>
          <p:cNvPr id="43" name="TextBox 42">
            <a:extLst>
              <a:ext uri="{FF2B5EF4-FFF2-40B4-BE49-F238E27FC236}">
                <a16:creationId xmlns:a16="http://schemas.microsoft.com/office/drawing/2014/main" id="{EE712B60-F70B-0077-E1F8-AF4E8A327017}"/>
              </a:ext>
            </a:extLst>
          </p:cNvPr>
          <p:cNvSpPr txBox="1"/>
          <p:nvPr/>
        </p:nvSpPr>
        <p:spPr>
          <a:xfrm>
            <a:off x="6573453" y="4509558"/>
            <a:ext cx="1352450" cy="1131079"/>
          </a:xfrm>
          <a:prstGeom prst="rect">
            <a:avLst/>
          </a:prstGeom>
          <a:noFill/>
        </p:spPr>
        <p:txBody>
          <a:bodyPr wrap="square">
            <a:spAutoFit/>
          </a:bodyPr>
          <a:lstStyle/>
          <a:p>
            <a:pPr algn="ctr">
              <a:lnSpc>
                <a:spcPts val="1340"/>
              </a:lnSpc>
              <a:spcAft>
                <a:spcPts val="600"/>
              </a:spcAft>
            </a:pPr>
            <a:r>
              <a:rPr lang="en-CA" sz="1400" b="1" dirty="0" err="1">
                <a:solidFill>
                  <a:schemeClr val="bg1"/>
                </a:solidFill>
              </a:rPr>
              <a:t>Sensibilité</a:t>
            </a:r>
            <a:r>
              <a:rPr lang="en-CA" sz="1400" b="1" dirty="0">
                <a:solidFill>
                  <a:schemeClr val="bg1"/>
                </a:solidFill>
              </a:rPr>
              <a:t> au </a:t>
            </a:r>
            <a:r>
              <a:rPr lang="en-CA" sz="1400" b="1" dirty="0" err="1">
                <a:solidFill>
                  <a:schemeClr val="bg1"/>
                </a:solidFill>
              </a:rPr>
              <a:t>déroulement</a:t>
            </a:r>
            <a:r>
              <a:rPr lang="en-CA" sz="1400" b="1" dirty="0">
                <a:solidFill>
                  <a:schemeClr val="bg1"/>
                </a:solidFill>
              </a:rPr>
              <a:t> des </a:t>
            </a:r>
            <a:r>
              <a:rPr lang="en-CA" sz="1400" b="1" dirty="0" err="1">
                <a:solidFill>
                  <a:schemeClr val="bg1"/>
                </a:solidFill>
              </a:rPr>
              <a:t>activités</a:t>
            </a:r>
            <a:r>
              <a:rPr lang="en-CA" sz="1400" b="1" dirty="0">
                <a:solidFill>
                  <a:schemeClr val="bg1"/>
                </a:solidFill>
              </a:rPr>
              <a:t> </a:t>
            </a:r>
            <a:endParaRPr lang="en-CA" sz="1200" b="1" dirty="0">
              <a:solidFill>
                <a:schemeClr val="bg1"/>
              </a:solidFill>
            </a:endParaRP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sécuritaires</a:t>
            </a:r>
            <a:br>
              <a:rPr lang="en-CA" sz="1000" dirty="0">
                <a:solidFill>
                  <a:schemeClr val="bg1"/>
                </a:solidFill>
              </a:rPr>
            </a:br>
            <a:r>
              <a:rPr lang="en-CA" sz="1000" dirty="0" err="1">
                <a:solidFill>
                  <a:schemeClr val="bg1"/>
                </a:solidFill>
              </a:rPr>
              <a:t>aujourd’hui</a:t>
            </a:r>
            <a:r>
              <a:rPr lang="en-CA" sz="1000" dirty="0">
                <a:solidFill>
                  <a:schemeClr val="bg1"/>
                </a:solidFill>
              </a:rPr>
              <a:t>?</a:t>
            </a:r>
          </a:p>
        </p:txBody>
      </p:sp>
      <p:sp>
        <p:nvSpPr>
          <p:cNvPr id="44" name="TextBox 43">
            <a:extLst>
              <a:ext uri="{FF2B5EF4-FFF2-40B4-BE49-F238E27FC236}">
                <a16:creationId xmlns:a16="http://schemas.microsoft.com/office/drawing/2014/main" id="{D1156BAD-8D5D-5AEE-DDDD-52A4772229EB}"/>
              </a:ext>
            </a:extLst>
          </p:cNvPr>
          <p:cNvSpPr txBox="1"/>
          <p:nvPr/>
        </p:nvSpPr>
        <p:spPr>
          <a:xfrm>
            <a:off x="7303789" y="2728809"/>
            <a:ext cx="1352450" cy="938719"/>
          </a:xfrm>
          <a:prstGeom prst="rect">
            <a:avLst/>
          </a:prstGeom>
          <a:noFill/>
        </p:spPr>
        <p:txBody>
          <a:bodyPr wrap="square">
            <a:spAutoFit/>
          </a:bodyPr>
          <a:lstStyle/>
          <a:p>
            <a:pPr algn="ctr">
              <a:lnSpc>
                <a:spcPts val="1240"/>
              </a:lnSpc>
              <a:spcAft>
                <a:spcPts val="600"/>
              </a:spcAft>
            </a:pPr>
            <a:r>
              <a:rPr lang="en-CA" sz="1400" b="1" dirty="0" err="1">
                <a:solidFill>
                  <a:schemeClr val="bg1"/>
                </a:solidFill>
              </a:rPr>
              <a:t>Fiabilité</a:t>
            </a:r>
            <a:endParaRPr lang="en-CA" sz="1400" b="1" dirty="0">
              <a:solidFill>
                <a:schemeClr val="bg1"/>
              </a:solidFill>
            </a:endParaRPr>
          </a:p>
          <a:p>
            <a:pPr algn="ctr">
              <a:lnSpc>
                <a:spcPts val="1240"/>
              </a:lnSpc>
              <a:spcAft>
                <a:spcPts val="600"/>
              </a:spcAft>
            </a:pPr>
            <a:r>
              <a:rPr lang="en-CA" sz="1000" dirty="0">
                <a:solidFill>
                  <a:schemeClr val="bg1"/>
                </a:solidFill>
              </a:rPr>
              <a:t>Nos </a:t>
            </a:r>
            <a:r>
              <a:rPr lang="en-CA" sz="1000" dirty="0" err="1">
                <a:solidFill>
                  <a:schemeClr val="bg1"/>
                </a:solidFill>
              </a:rPr>
              <a:t>systèmes</a:t>
            </a:r>
            <a:br>
              <a:rPr lang="en-CA" sz="1000" dirty="0">
                <a:solidFill>
                  <a:schemeClr val="bg1"/>
                </a:solidFill>
              </a:rPr>
            </a:br>
            <a:r>
              <a:rPr lang="en-CA" sz="1000" dirty="0">
                <a:solidFill>
                  <a:schemeClr val="bg1"/>
                </a:solidFill>
              </a:rPr>
              <a:t>et processus</a:t>
            </a:r>
            <a:br>
              <a:rPr lang="en-CA" sz="1000" dirty="0">
                <a:solidFill>
                  <a:schemeClr val="bg1"/>
                </a:solidFill>
              </a:rPr>
            </a:br>
            <a:r>
              <a:rPr lang="en-CA" sz="1000" dirty="0" err="1">
                <a:solidFill>
                  <a:schemeClr val="bg1"/>
                </a:solidFill>
              </a:rPr>
              <a:t>cliniques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fiables</a:t>
            </a:r>
            <a:r>
              <a:rPr lang="en-CA" sz="1000" dirty="0">
                <a:solidFill>
                  <a:schemeClr val="bg1"/>
                </a:solidFill>
              </a:rPr>
              <a:t>?</a:t>
            </a:r>
          </a:p>
        </p:txBody>
      </p:sp>
      <p:sp>
        <p:nvSpPr>
          <p:cNvPr id="45" name="TextBox 44">
            <a:extLst>
              <a:ext uri="{FF2B5EF4-FFF2-40B4-BE49-F238E27FC236}">
                <a16:creationId xmlns:a16="http://schemas.microsoft.com/office/drawing/2014/main" id="{50845CCA-2077-6CFD-6D5E-C4CDF5C773D1}"/>
              </a:ext>
            </a:extLst>
          </p:cNvPr>
          <p:cNvSpPr txBox="1"/>
          <p:nvPr/>
        </p:nvSpPr>
        <p:spPr>
          <a:xfrm>
            <a:off x="5381056" y="3251763"/>
            <a:ext cx="1352450" cy="630942"/>
          </a:xfrm>
          <a:prstGeom prst="rect">
            <a:avLst/>
          </a:prstGeom>
          <a:noFill/>
        </p:spPr>
        <p:txBody>
          <a:bodyPr wrap="square">
            <a:spAutoFit/>
          </a:bodyPr>
          <a:lstStyle/>
          <a:p>
            <a:pPr algn="ctr">
              <a:lnSpc>
                <a:spcPts val="1440"/>
              </a:lnSpc>
              <a:spcAft>
                <a:spcPts val="600"/>
              </a:spcAft>
            </a:pPr>
            <a:r>
              <a:rPr lang="en-CA" sz="1400" b="1" dirty="0" err="1">
                <a:solidFill>
                  <a:schemeClr val="bg1"/>
                </a:solidFill>
              </a:rPr>
              <a:t>Mesure</a:t>
            </a:r>
            <a:r>
              <a:rPr lang="en-CA" sz="1400" b="1" dirty="0">
                <a:solidFill>
                  <a:schemeClr val="bg1"/>
                </a:solidFill>
              </a:rPr>
              <a:t> et surveillance de la </a:t>
            </a:r>
            <a:r>
              <a:rPr lang="en-CA" sz="1400" b="1" dirty="0" err="1">
                <a:solidFill>
                  <a:schemeClr val="bg1"/>
                </a:solidFill>
              </a:rPr>
              <a:t>sécurité</a:t>
            </a:r>
            <a:endParaRPr lang="en-CA" sz="1000" dirty="0">
              <a:solidFill>
                <a:schemeClr val="bg1"/>
              </a:solidFill>
            </a:endParaRPr>
          </a:p>
        </p:txBody>
      </p:sp>
      <p:grpSp>
        <p:nvGrpSpPr>
          <p:cNvPr id="47" name="Group 46">
            <a:extLst>
              <a:ext uri="{FF2B5EF4-FFF2-40B4-BE49-F238E27FC236}">
                <a16:creationId xmlns:a16="http://schemas.microsoft.com/office/drawing/2014/main" id="{FDA5563A-DAE1-D6F7-0214-4583CDCF273C}"/>
              </a:ext>
            </a:extLst>
          </p:cNvPr>
          <p:cNvGrpSpPr/>
          <p:nvPr/>
        </p:nvGrpSpPr>
        <p:grpSpPr>
          <a:xfrm>
            <a:off x="5353971" y="934836"/>
            <a:ext cx="1484056" cy="1503590"/>
            <a:chOff x="5300324" y="592299"/>
            <a:chExt cx="1619159" cy="1640471"/>
          </a:xfrm>
        </p:grpSpPr>
        <p:sp>
          <p:nvSpPr>
            <p:cNvPr id="48" name="Teardrop 47">
              <a:extLst>
                <a:ext uri="{FF2B5EF4-FFF2-40B4-BE49-F238E27FC236}">
                  <a16:creationId xmlns:a16="http://schemas.microsoft.com/office/drawing/2014/main" id="{77A21EBE-0519-F363-3FFD-C8E986DF30ED}"/>
                </a:ext>
              </a:extLst>
            </p:cNvPr>
            <p:cNvSpPr/>
            <p:nvPr/>
          </p:nvSpPr>
          <p:spPr>
            <a:xfrm rot="8100000">
              <a:off x="5300324" y="592299"/>
              <a:ext cx="1619159" cy="161916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TextBox 48">
              <a:extLst>
                <a:ext uri="{FF2B5EF4-FFF2-40B4-BE49-F238E27FC236}">
                  <a16:creationId xmlns:a16="http://schemas.microsoft.com/office/drawing/2014/main" id="{68E2AC8A-4502-870C-F7A9-65CDD36D6140}"/>
                </a:ext>
              </a:extLst>
            </p:cNvPr>
            <p:cNvSpPr txBox="1"/>
            <p:nvPr/>
          </p:nvSpPr>
          <p:spPr>
            <a:xfrm>
              <a:off x="5377519" y="844816"/>
              <a:ext cx="1475572" cy="1387954"/>
            </a:xfrm>
            <a:prstGeom prst="rect">
              <a:avLst/>
            </a:prstGeom>
            <a:noFill/>
          </p:spPr>
          <p:txBody>
            <a:bodyPr wrap="square">
              <a:spAutoFit/>
            </a:bodyPr>
            <a:lstStyle/>
            <a:p>
              <a:pPr algn="ctr">
                <a:lnSpc>
                  <a:spcPts val="1340"/>
                </a:lnSpc>
                <a:spcAft>
                  <a:spcPts val="600"/>
                </a:spcAft>
              </a:pPr>
              <a:r>
                <a:rPr lang="en-CA" sz="1400" b="1" dirty="0" err="1"/>
                <a:t>Préjudices</a:t>
              </a:r>
              <a:br>
                <a:rPr lang="en-CA" sz="1400" b="1" dirty="0"/>
              </a:br>
              <a:r>
                <a:rPr lang="en-CA" sz="1400" b="1" dirty="0" err="1"/>
                <a:t>passés</a:t>
              </a:r>
              <a:r>
                <a:rPr lang="en-CA" sz="1400" b="1" dirty="0"/>
                <a:t> </a:t>
              </a:r>
              <a:endParaRPr lang="en-CA" sz="1200" b="1" dirty="0"/>
            </a:p>
            <a:p>
              <a:pPr algn="ctr">
                <a:lnSpc>
                  <a:spcPts val="1240"/>
                </a:lnSpc>
                <a:spcAft>
                  <a:spcPts val="600"/>
                </a:spcAft>
              </a:pPr>
              <a:r>
                <a:rPr lang="en-CA" sz="1000" dirty="0"/>
                <a:t>Les </a:t>
              </a:r>
              <a:r>
                <a:rPr lang="en-CA" sz="1000" dirty="0" err="1"/>
                <a:t>soins</a:t>
              </a:r>
              <a:r>
                <a:rPr lang="en-CA" sz="1000" dirty="0"/>
                <a:t> </a:t>
              </a:r>
              <a:br>
                <a:rPr lang="en-CA" sz="1000" dirty="0"/>
              </a:br>
              <a:r>
                <a:rPr lang="en-CA" sz="1000" dirty="0" err="1"/>
                <a:t>étaient-ils</a:t>
              </a:r>
              <a:r>
                <a:rPr lang="en-CA" sz="1000" dirty="0"/>
                <a:t> </a:t>
              </a:r>
              <a:r>
                <a:rPr lang="en-CA" sz="1000" dirty="0" err="1"/>
                <a:t>sécuritaires</a:t>
              </a:r>
              <a:r>
                <a:rPr lang="en-CA" sz="1000" dirty="0"/>
                <a:t> </a:t>
              </a:r>
              <a:br>
                <a:rPr lang="en-CA" sz="1000" dirty="0"/>
              </a:br>
              <a:r>
                <a:rPr lang="en-CA" sz="1000" dirty="0"/>
                <a:t>dans le</a:t>
              </a:r>
              <a:br>
                <a:rPr lang="en-CA" sz="1000" dirty="0"/>
              </a:br>
              <a:r>
                <a:rPr lang="en-CA" sz="1000" dirty="0"/>
                <a:t>passé? </a:t>
              </a:r>
            </a:p>
          </p:txBody>
        </p:sp>
      </p:grpSp>
      <p:sp>
        <p:nvSpPr>
          <p:cNvPr id="46" name="Rectangle 45">
            <a:extLst>
              <a:ext uri="{FF2B5EF4-FFF2-40B4-BE49-F238E27FC236}">
                <a16:creationId xmlns:a16="http://schemas.microsoft.com/office/drawing/2014/main" id="{D8CDFCE4-336C-79D5-0316-60AA52BFBBE8}"/>
              </a:ext>
            </a:extLst>
          </p:cNvPr>
          <p:cNvSpPr/>
          <p:nvPr/>
        </p:nvSpPr>
        <p:spPr>
          <a:xfrm>
            <a:off x="3069431" y="869967"/>
            <a:ext cx="6053136" cy="5298071"/>
          </a:xfrm>
          <a:prstGeom prst="rect">
            <a:avLst/>
          </a:prstGeom>
          <a:solidFill>
            <a:schemeClr val="bg1">
              <a:alpha val="649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ardrop 38">
            <a:extLst>
              <a:ext uri="{FF2B5EF4-FFF2-40B4-BE49-F238E27FC236}">
                <a16:creationId xmlns:a16="http://schemas.microsoft.com/office/drawing/2014/main" id="{F9D307E0-F330-3A5E-508F-2B8A166BF3E4}"/>
              </a:ext>
            </a:extLst>
          </p:cNvPr>
          <p:cNvSpPr/>
          <p:nvPr/>
        </p:nvSpPr>
        <p:spPr>
          <a:xfrm>
            <a:off x="4178502" y="4340052"/>
            <a:ext cx="1460673" cy="1460673"/>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19C68A36-BBAB-788E-14A2-06C3B0A442FC}"/>
              </a:ext>
            </a:extLst>
          </p:cNvPr>
          <p:cNvSpPr txBox="1"/>
          <p:nvPr/>
        </p:nvSpPr>
        <p:spPr>
          <a:xfrm>
            <a:off x="4245200" y="4538133"/>
            <a:ext cx="1352450" cy="1131079"/>
          </a:xfrm>
          <a:prstGeom prst="rect">
            <a:avLst/>
          </a:prstGeom>
          <a:noFill/>
        </p:spPr>
        <p:txBody>
          <a:bodyPr wrap="square">
            <a:spAutoFit/>
          </a:bodyPr>
          <a:lstStyle/>
          <a:p>
            <a:pPr algn="ctr">
              <a:lnSpc>
                <a:spcPts val="1340"/>
              </a:lnSpc>
              <a:spcAft>
                <a:spcPts val="600"/>
              </a:spcAft>
            </a:pPr>
            <a:r>
              <a:rPr lang="en-CA" sz="1400" b="1" dirty="0">
                <a:solidFill>
                  <a:schemeClr val="bg1"/>
                </a:solidFill>
              </a:rPr>
              <a:t>Anticipation et état de preparation</a:t>
            </a: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seront-ils</a:t>
            </a:r>
            <a:br>
              <a:rPr lang="en-CA" sz="1000" dirty="0">
                <a:solidFill>
                  <a:schemeClr val="bg1"/>
                </a:solidFill>
              </a:rPr>
            </a:br>
            <a:r>
              <a:rPr lang="en-CA" sz="1000" dirty="0" err="1">
                <a:solidFill>
                  <a:schemeClr val="bg1"/>
                </a:solidFill>
              </a:rPr>
              <a:t>sécuritaires</a:t>
            </a:r>
            <a:br>
              <a:rPr lang="en-CA" sz="1000" dirty="0">
                <a:solidFill>
                  <a:schemeClr val="bg1"/>
                </a:solidFill>
              </a:rPr>
            </a:br>
            <a:r>
              <a:rPr lang="en-CA" sz="1000" dirty="0">
                <a:solidFill>
                  <a:schemeClr val="bg1"/>
                </a:solidFill>
              </a:rPr>
              <a:t>à </a:t>
            </a:r>
            <a:r>
              <a:rPr lang="en-CA" sz="1000" dirty="0" err="1">
                <a:solidFill>
                  <a:schemeClr val="bg1"/>
                </a:solidFill>
              </a:rPr>
              <a:t>l’avenir</a:t>
            </a:r>
            <a:r>
              <a:rPr lang="en-CA" sz="1000" dirty="0">
                <a:solidFill>
                  <a:schemeClr val="bg1"/>
                </a:solidFill>
              </a:rPr>
              <a:t>?</a:t>
            </a:r>
          </a:p>
        </p:txBody>
      </p:sp>
    </p:spTree>
    <p:extLst>
      <p:ext uri="{BB962C8B-B14F-4D97-AF65-F5344CB8AC3E}">
        <p14:creationId xmlns:p14="http://schemas.microsoft.com/office/powerpoint/2010/main" val="36072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pPr algn="r" rtl="0"/>
            <a:fld id="{7D0AB2B7-A222-44FF-B180-C8F0FD623967}" type="slidenum">
              <a:rPr/>
              <a:t>49</a:t>
            </a:fld>
            <a:endParaRPr lang="fr-ca"/>
          </a:p>
        </p:txBody>
      </p:sp>
      <p:sp>
        <p:nvSpPr>
          <p:cNvPr id="12" name="Oval 11">
            <a:extLst>
              <a:ext uri="{FF2B5EF4-FFF2-40B4-BE49-F238E27FC236}">
                <a16:creationId xmlns:a16="http://schemas.microsoft.com/office/drawing/2014/main" id="{9BEA977A-7519-40A3-00A5-BB77CC391CD7}"/>
              </a:ext>
            </a:extLst>
          </p:cNvPr>
          <p:cNvSpPr/>
          <p:nvPr/>
        </p:nvSpPr>
        <p:spPr>
          <a:xfrm>
            <a:off x="7152096" y="1902701"/>
            <a:ext cx="2917007" cy="2917007"/>
          </a:xfrm>
          <a:prstGeom prst="ellipse">
            <a:avLst/>
          </a:prstGeom>
          <a:solidFill>
            <a:srgbClr val="15A9A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ca" sz="2000" b="0" i="0" u="none" baseline="0" dirty="0">
                <a:solidFill>
                  <a:schemeClr val="bg1"/>
                </a:solidFill>
              </a:rPr>
              <a:t>« Patine là où le palet se dirige, et non pas là où il était. »</a:t>
            </a:r>
          </a:p>
          <a:p>
            <a:pPr algn="ctr" rtl="0"/>
            <a:endParaRPr lang="fr-ca" sz="1600" dirty="0">
              <a:solidFill>
                <a:schemeClr val="bg1"/>
              </a:solidFill>
            </a:endParaRPr>
          </a:p>
          <a:p>
            <a:pPr algn="ctr" rtl="0"/>
            <a:r>
              <a:rPr lang="fr-ca" sz="1600" b="0" i="0" u="none" baseline="0" dirty="0">
                <a:solidFill>
                  <a:schemeClr val="bg1"/>
                </a:solidFill>
              </a:rPr>
              <a:t>– Wayne Gretzky </a:t>
            </a:r>
          </a:p>
        </p:txBody>
      </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7" y="2421344"/>
            <a:ext cx="6058428" cy="187972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ts val="0"/>
              </a:spcBef>
              <a:buClr>
                <a:schemeClr val="tx1"/>
              </a:buClr>
              <a:buNone/>
            </a:pPr>
            <a:r>
              <a:rPr lang="fr-ca" sz="1800" b="0" i="0" u="none" kern="1200" baseline="0" dirty="0">
                <a:solidFill>
                  <a:schemeClr val="tx1"/>
                </a:solidFill>
                <a:latin typeface="+mn-lt"/>
                <a:ea typeface="+mn-ea"/>
                <a:cs typeface="+mn-cs"/>
              </a:rPr>
              <a:t>L’</a:t>
            </a:r>
            <a:r>
              <a:rPr lang="fr-ca" sz="1800" b="1" i="0" u="none" kern="1200" baseline="0" dirty="0">
                <a:solidFill>
                  <a:schemeClr val="tx1"/>
                </a:solidFill>
                <a:latin typeface="+mn-lt"/>
                <a:ea typeface="+mn-ea"/>
                <a:cs typeface="+mn-cs"/>
              </a:rPr>
              <a:t>anticipation et l’état de préparation</a:t>
            </a:r>
            <a:r>
              <a:rPr lang="fr-ca" sz="1800" b="0" i="0" u="none" kern="1200" baseline="0" dirty="0"/>
              <a:t> </a:t>
            </a:r>
            <a:r>
              <a:rPr lang="fr-ca" sz="1800" b="0" i="0" u="none" baseline="0" dirty="0"/>
              <a:t>portent sur la recherche des sources de préjudices potentiels et sur les efforts pour mieux les surmonter.</a:t>
            </a:r>
          </a:p>
          <a:p>
            <a:pPr marL="0" indent="0" algn="l" rtl="0">
              <a:spcBef>
                <a:spcPts val="0"/>
              </a:spcBef>
              <a:buClr>
                <a:schemeClr val="tx1"/>
              </a:buClr>
              <a:buNone/>
            </a:pPr>
            <a:endParaRPr lang="fr-ca" sz="1800" dirty="0"/>
          </a:p>
          <a:p>
            <a:pPr marL="0" indent="0" algn="l" rtl="0">
              <a:spcBef>
                <a:spcPts val="0"/>
              </a:spcBef>
              <a:buClr>
                <a:schemeClr val="tx1"/>
              </a:buClr>
              <a:buNone/>
            </a:pPr>
            <a:r>
              <a:rPr lang="fr-ca" sz="1800" b="0" i="0" u="none" baseline="0" dirty="0"/>
              <a:t>N’attendez pas qu’un incident survienne pour essayer d’améliorer la sécurité.</a:t>
            </a:r>
            <a:br>
              <a:rPr lang="fr-ca" sz="1800" dirty="0"/>
            </a:br>
            <a:endParaRPr lang="fr-ca" sz="1800" dirty="0"/>
          </a:p>
          <a:p>
            <a:pPr marL="0" indent="0" algn="l" rtl="0">
              <a:buClr>
                <a:schemeClr val="tx1"/>
              </a:buClr>
              <a:buNone/>
            </a:pPr>
            <a:endParaRPr lang="fr-ca"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2"/>
            <a:ext cx="10446984" cy="1394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a:ln>
                  <a:noFill/>
                </a:ln>
                <a:solidFill>
                  <a:srgbClr val="3E348F"/>
                </a:solidFill>
                <a:effectLst/>
                <a:uLnTx/>
                <a:uFillTx/>
                <a:latin typeface="Arial"/>
                <a:ea typeface="+mj-ea"/>
                <a:cs typeface="Arial"/>
              </a:rPr>
              <a:t>Anticipation </a:t>
            </a:r>
            <a:r>
              <a:rPr lang="fr-ca" sz="3600" b="1" i="0" u="none" baseline="0">
                <a:solidFill>
                  <a:srgbClr val="3E348F"/>
                </a:solidFill>
                <a:latin typeface="Arial"/>
                <a:ea typeface="Arial"/>
                <a:cs typeface="Arial"/>
              </a:rPr>
              <a:t>et</a:t>
            </a:r>
            <a:r>
              <a:rPr kumimoji="0" lang="fr-ca" sz="3600" b="1" i="0" u="none" strike="noStrike" kern="1200" cap="none" spc="0" normalizeH="0" baseline="0">
                <a:ln>
                  <a:noFill/>
                </a:ln>
                <a:solidFill>
                  <a:srgbClr val="3E348F"/>
                </a:solidFill>
                <a:effectLst/>
                <a:uLnTx/>
                <a:uFillTx/>
                <a:latin typeface="Arial"/>
                <a:ea typeface="+mj-ea"/>
                <a:cs typeface="Arial"/>
              </a:rPr>
              <a:t> état de préparation</a:t>
            </a:r>
            <a:br>
              <a:rPr kumimoji="0" lang="fr-ca" sz="3600" b="1" i="0" u="none" strike="noStrike" kern="1200" cap="none" spc="0" normalizeH="0" baseline="0" noProof="0" dirty="0">
                <a:ln>
                  <a:noFill/>
                </a:ln>
                <a:solidFill>
                  <a:srgbClr val="3E348F"/>
                </a:solidFill>
                <a:effectLst/>
                <a:uLnTx/>
                <a:uFillTx/>
                <a:latin typeface="Arial"/>
                <a:ea typeface="+mj-ea"/>
                <a:cs typeface="Arial"/>
              </a:rPr>
            </a:br>
            <a:r>
              <a:rPr kumimoji="0" lang="fr-ca" sz="3600" b="0" i="0" u="none" strike="noStrike" kern="1200" cap="none" spc="0" normalizeH="0" baseline="0">
                <a:ln>
                  <a:noFill/>
                </a:ln>
                <a:solidFill>
                  <a:srgbClr val="3E348F"/>
                </a:solidFill>
                <a:effectLst/>
                <a:uLnTx/>
                <a:uFillTx/>
                <a:latin typeface="Arial"/>
                <a:ea typeface="+mj-ea"/>
                <a:cs typeface="Arial"/>
              </a:rPr>
              <a:t>Les soins seront-ils sécuritaires à l’avenir? </a:t>
            </a:r>
            <a:endParaRPr kumimoji="0" lang="fr-ca" sz="36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13" name="Group 12">
            <a:extLst>
              <a:ext uri="{FF2B5EF4-FFF2-40B4-BE49-F238E27FC236}">
                <a16:creationId xmlns:a16="http://schemas.microsoft.com/office/drawing/2014/main" id="{EB37618D-BAA0-66E8-F841-F566F6B753C1}"/>
              </a:ext>
            </a:extLst>
          </p:cNvPr>
          <p:cNvGrpSpPr/>
          <p:nvPr/>
        </p:nvGrpSpPr>
        <p:grpSpPr>
          <a:xfrm>
            <a:off x="9908196" y="4399838"/>
            <a:ext cx="1959586" cy="1981258"/>
            <a:chOff x="9908196" y="4399838"/>
            <a:chExt cx="1959586" cy="1981258"/>
          </a:xfrm>
        </p:grpSpPr>
        <p:pic>
          <p:nvPicPr>
            <p:cNvPr id="7" name="Picture 6">
              <a:extLst>
                <a:ext uri="{FF2B5EF4-FFF2-40B4-BE49-F238E27FC236}">
                  <a16:creationId xmlns:a16="http://schemas.microsoft.com/office/drawing/2014/main" id="{4FF7D4F0-34FF-1563-7210-D941412F9318}"/>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11" name="Picture 10">
              <a:extLst>
                <a:ext uri="{FF2B5EF4-FFF2-40B4-BE49-F238E27FC236}">
                  <a16:creationId xmlns:a16="http://schemas.microsoft.com/office/drawing/2014/main" id="{018E51B6-40DC-3E79-9F5B-20A9AA6AA039}"/>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249878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D7C2E0-46B1-8355-ACC5-4F3345FE7A5D}"/>
              </a:ext>
            </a:extLst>
          </p:cNvPr>
          <p:cNvSpPr>
            <a:spLocks noGrp="1"/>
          </p:cNvSpPr>
          <p:nvPr>
            <p:ph type="sldNum" sz="quarter" idx="12"/>
          </p:nvPr>
        </p:nvSpPr>
        <p:spPr/>
        <p:txBody>
          <a:bodyPr/>
          <a:lstStyle/>
          <a:p>
            <a:pPr algn="r" rtl="0"/>
            <a:fld id="{7D0AB2B7-A222-44FF-B180-C8F0FD623967}" type="slidenum">
              <a:rPr/>
              <a:t>5</a:t>
            </a:fld>
            <a:endParaRPr lang="fr-ca"/>
          </a:p>
        </p:txBody>
      </p:sp>
      <p:sp>
        <p:nvSpPr>
          <p:cNvPr id="6" name="TextBox 5">
            <a:extLst>
              <a:ext uri="{FF2B5EF4-FFF2-40B4-BE49-F238E27FC236}">
                <a16:creationId xmlns:a16="http://schemas.microsoft.com/office/drawing/2014/main" id="{48B81232-9609-C01F-49A1-C28A20726942}"/>
              </a:ext>
            </a:extLst>
          </p:cNvPr>
          <p:cNvSpPr txBox="1"/>
          <p:nvPr/>
        </p:nvSpPr>
        <p:spPr>
          <a:xfrm>
            <a:off x="838200" y="3771270"/>
            <a:ext cx="5536504" cy="1061829"/>
          </a:xfrm>
          <a:prstGeom prst="rect">
            <a:avLst/>
          </a:prstGeom>
          <a:noFill/>
        </p:spPr>
        <p:txBody>
          <a:bodyPr wrap="square" rtlCol="0">
            <a:spAutoFit/>
          </a:bodyPr>
          <a:lstStyle/>
          <a:p>
            <a:pPr algn="l" rtl="0"/>
            <a:r>
              <a:rPr lang="fr-ca" sz="1500" b="0" i="0" u="none" baseline="0" dirty="0">
                <a:hlinkClick r:id="rId4">
                  <a:extLst>
                    <a:ext uri="{A12FA001-AC4F-418D-AE19-62706E023703}">
                      <ahyp:hlinkClr xmlns:ahyp="http://schemas.microsoft.com/office/drawing/2018/hyperlinkcolor" val="tx"/>
                    </a:ext>
                  </a:extLst>
                </a:hlinkClick>
              </a:rPr>
              <a:t>The </a:t>
            </a:r>
            <a:r>
              <a:rPr lang="fr-ca" sz="1500" b="0" i="0" u="none" baseline="0" dirty="0" err="1">
                <a:hlinkClick r:id="rId4">
                  <a:extLst>
                    <a:ext uri="{A12FA001-AC4F-418D-AE19-62706E023703}">
                      <ahyp:hlinkClr xmlns:ahyp="http://schemas.microsoft.com/office/drawing/2018/hyperlinkcolor" val="tx"/>
                    </a:ext>
                  </a:extLst>
                </a:hlinkClick>
              </a:rPr>
              <a:t>measurement</a:t>
            </a:r>
            <a:r>
              <a:rPr lang="fr-ca" sz="1500" b="0" i="0" u="none" baseline="0" dirty="0">
                <a:hlinkClick r:id="rId4">
                  <a:extLst>
                    <a:ext uri="{A12FA001-AC4F-418D-AE19-62706E023703}">
                      <ahyp:hlinkClr xmlns:ahyp="http://schemas.microsoft.com/office/drawing/2018/hyperlinkcolor" val="tx"/>
                    </a:ext>
                  </a:extLst>
                </a:hlinkClick>
              </a:rPr>
              <a:t> and </a:t>
            </a:r>
            <a:br>
              <a:rPr lang="fr-ca" sz="1500" dirty="0">
                <a:hlinkClick r:id="rId4">
                  <a:extLst>
                    <a:ext uri="{A12FA001-AC4F-418D-AE19-62706E023703}">
                      <ahyp:hlinkClr xmlns:ahyp="http://schemas.microsoft.com/office/drawing/2018/hyperlinkcolor" val="tx"/>
                    </a:ext>
                  </a:extLst>
                </a:hlinkClick>
              </a:rPr>
            </a:br>
            <a:r>
              <a:rPr lang="fr-ca" sz="1500" b="0" i="0" u="none" baseline="0" dirty="0">
                <a:hlinkClick r:id="rId4">
                  <a:extLst>
                    <a:ext uri="{A12FA001-AC4F-418D-AE19-62706E023703}">
                      <ahyp:hlinkClr xmlns:ahyp="http://schemas.microsoft.com/office/drawing/2018/hyperlinkcolor" val="tx"/>
                    </a:ext>
                  </a:extLst>
                </a:hlinkClick>
              </a:rPr>
              <a:t>monitoring of </a:t>
            </a:r>
            <a:r>
              <a:rPr lang="fr-ca" sz="1500" b="0" i="0" u="none" baseline="0" dirty="0" err="1">
                <a:hlinkClick r:id="rId4">
                  <a:extLst>
                    <a:ext uri="{A12FA001-AC4F-418D-AE19-62706E023703}">
                      <ahyp:hlinkClr xmlns:ahyp="http://schemas.microsoft.com/office/drawing/2018/hyperlinkcolor" val="tx"/>
                    </a:ext>
                  </a:extLst>
                </a:hlinkClick>
              </a:rPr>
              <a:t>safety</a:t>
            </a:r>
            <a:r>
              <a:rPr lang="fr-ca" sz="1500" b="0" i="0" u="none" baseline="0" dirty="0">
                <a:hlinkClick r:id="rId4">
                  <a:extLst>
                    <a:ext uri="{A12FA001-AC4F-418D-AE19-62706E023703}">
                      <ahyp:hlinkClr xmlns:ahyp="http://schemas.microsoft.com/office/drawing/2018/hyperlinkcolor" val="tx"/>
                    </a:ext>
                  </a:extLst>
                </a:hlinkClick>
              </a:rPr>
              <a:t> – </a:t>
            </a:r>
            <a:br>
              <a:rPr lang="fr-ca" sz="1500" dirty="0">
                <a:hlinkClick r:id="rId4">
                  <a:extLst>
                    <a:ext uri="{A12FA001-AC4F-418D-AE19-62706E023703}">
                      <ahyp:hlinkClr xmlns:ahyp="http://schemas.microsoft.com/office/drawing/2018/hyperlinkcolor" val="tx"/>
                    </a:ext>
                  </a:extLst>
                </a:hlinkClick>
              </a:rPr>
            </a:br>
            <a:r>
              <a:rPr lang="fr-ca" sz="1500" b="0" i="0" u="none" baseline="0" dirty="0">
                <a:hlinkClick r:id="rId4">
                  <a:extLst>
                    <a:ext uri="{A12FA001-AC4F-418D-AE19-62706E023703}">
                      <ahyp:hlinkClr xmlns:ahyp="http://schemas.microsoft.com/office/drawing/2018/hyperlinkcolor" val="tx"/>
                    </a:ext>
                  </a:extLst>
                </a:hlinkClick>
              </a:rPr>
              <a:t>The </a:t>
            </a:r>
            <a:r>
              <a:rPr lang="fr-ca" sz="1500" b="0" i="0" u="none" baseline="0" dirty="0" err="1">
                <a:hlinkClick r:id="rId4">
                  <a:extLst>
                    <a:ext uri="{A12FA001-AC4F-418D-AE19-62706E023703}">
                      <ahyp:hlinkClr xmlns:ahyp="http://schemas.microsoft.com/office/drawing/2018/hyperlinkcolor" val="tx"/>
                    </a:ext>
                  </a:extLst>
                </a:hlinkClick>
              </a:rPr>
              <a:t>Health</a:t>
            </a:r>
            <a:r>
              <a:rPr lang="fr-ca" sz="1500" b="0" i="0" u="none" baseline="0" dirty="0">
                <a:hlinkClick r:id="rId4">
                  <a:extLst>
                    <a:ext uri="{A12FA001-AC4F-418D-AE19-62706E023703}">
                      <ahyp:hlinkClr xmlns:ahyp="http://schemas.microsoft.com/office/drawing/2018/hyperlinkcolor" val="tx"/>
                    </a:ext>
                  </a:extLst>
                </a:hlinkClick>
              </a:rPr>
              <a:t> </a:t>
            </a:r>
            <a:r>
              <a:rPr lang="fr-ca" sz="1500" b="0" i="0" u="none" baseline="0" dirty="0" err="1">
                <a:hlinkClick r:id="rId4">
                  <a:extLst>
                    <a:ext uri="{A12FA001-AC4F-418D-AE19-62706E023703}">
                      <ahyp:hlinkClr xmlns:ahyp="http://schemas.microsoft.com/office/drawing/2018/hyperlinkcolor" val="tx"/>
                    </a:ext>
                  </a:extLst>
                </a:hlinkClick>
              </a:rPr>
              <a:t>Foundation</a:t>
            </a:r>
            <a:r>
              <a:rPr lang="fr-ca" sz="1500" b="0" i="0" u="sng" baseline="0" dirty="0">
                <a:hlinkClick r:id="rId4">
                  <a:extLst>
                    <a:ext uri="{A12FA001-AC4F-418D-AE19-62706E023703}">
                      <ahyp:hlinkClr xmlns:ahyp="http://schemas.microsoft.com/office/drawing/2018/hyperlinkcolor" val="tx"/>
                    </a:ext>
                  </a:extLst>
                </a:hlinkClick>
              </a:rPr>
              <a:t> </a:t>
            </a:r>
            <a:r>
              <a:rPr lang="fr-ca" sz="1500" b="0" i="0" baseline="0" dirty="0">
                <a:hlinkClick r:id="rId4">
                  <a:extLst>
                    <a:ext uri="{A12FA001-AC4F-418D-AE19-62706E023703}">
                      <ahyp:hlinkClr xmlns:ahyp="http://schemas.microsoft.com/office/drawing/2018/hyperlinkcolor" val="tx"/>
                    </a:ext>
                  </a:extLst>
                </a:hlinkClick>
              </a:rPr>
              <a:t>(en anglais)</a:t>
            </a:r>
            <a:endParaRPr lang="fr-ca" sz="1500" dirty="0"/>
          </a:p>
          <a:p>
            <a:endParaRPr lang="fr-ca" dirty="0"/>
          </a:p>
        </p:txBody>
      </p:sp>
      <p:sp>
        <p:nvSpPr>
          <p:cNvPr id="3" name="Title 3">
            <a:extLst>
              <a:ext uri="{FF2B5EF4-FFF2-40B4-BE49-F238E27FC236}">
                <a16:creationId xmlns:a16="http://schemas.microsoft.com/office/drawing/2014/main" id="{C9CD475D-E4DB-E4B5-ADD7-1BC1519FD576}"/>
              </a:ext>
            </a:extLst>
          </p:cNvPr>
          <p:cNvSpPr txBox="1">
            <a:spLocks noGrp="1"/>
          </p:cNvSpPr>
          <p:nvPr>
            <p:ph type="title" idx="4294967295"/>
          </p:nvPr>
        </p:nvSpPr>
        <p:spPr>
          <a:xfrm>
            <a:off x="838200" y="850509"/>
            <a:ext cx="4472836" cy="257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r-ca" sz="4400" b="1" i="0" u="none" strike="noStrike" kern="1200" cap="none" spc="0" normalizeH="0" baseline="0" dirty="0">
                <a:ln>
                  <a:noFill/>
                </a:ln>
                <a:solidFill>
                  <a:schemeClr val="accent1"/>
                </a:solidFill>
                <a:effectLst/>
                <a:uLnTx/>
                <a:uFillTx/>
                <a:latin typeface="Arial"/>
                <a:ea typeface="+mj-ea"/>
                <a:cs typeface="Arial"/>
              </a:rPr>
              <a:t>Cadre de mesure et de surveillance </a:t>
            </a:r>
            <a:br>
              <a:rPr kumimoji="0" lang="fr-CA" sz="4400" b="1" i="0" u="none" strike="noStrike" kern="1200" cap="none" spc="0" normalizeH="0" baseline="0" dirty="0">
                <a:ln>
                  <a:noFill/>
                </a:ln>
                <a:solidFill>
                  <a:schemeClr val="accent1"/>
                </a:solidFill>
                <a:effectLst/>
                <a:uLnTx/>
                <a:uFillTx/>
                <a:latin typeface="Arial"/>
                <a:ea typeface="+mj-ea"/>
                <a:cs typeface="Arial"/>
              </a:rPr>
            </a:br>
            <a:r>
              <a:rPr kumimoji="0" lang="fr-ca" sz="4400" b="1" i="0" u="none" strike="noStrike" kern="1200" cap="none" spc="0" normalizeH="0" baseline="0" dirty="0">
                <a:ln>
                  <a:noFill/>
                </a:ln>
                <a:solidFill>
                  <a:schemeClr val="accent1"/>
                </a:solidFill>
                <a:effectLst/>
                <a:uLnTx/>
                <a:uFillTx/>
                <a:latin typeface="Arial"/>
                <a:ea typeface="+mj-ea"/>
                <a:cs typeface="Arial"/>
              </a:rPr>
              <a:t>de la sécurité</a:t>
            </a:r>
            <a:br>
              <a:rPr kumimoji="0" lang="fr-ca" sz="4400" b="1" i="0" u="none" strike="noStrike" kern="1200" cap="none" spc="0" normalizeH="0" baseline="0" noProof="0" dirty="0">
                <a:ln>
                  <a:noFill/>
                </a:ln>
                <a:solidFill>
                  <a:schemeClr val="accent1"/>
                </a:solidFill>
                <a:effectLst/>
                <a:uLnTx/>
                <a:uFillTx/>
                <a:latin typeface="Arial"/>
                <a:ea typeface="+mj-ea"/>
                <a:cs typeface="Arial"/>
              </a:rPr>
            </a:br>
            <a:endParaRPr kumimoji="0" lang="fr-ca" sz="4400" b="1" i="0" u="none" strike="noStrike" kern="1200" cap="none" spc="0" normalizeH="0" baseline="0" noProof="0" dirty="0">
              <a:ln>
                <a:noFill/>
              </a:ln>
              <a:solidFill>
                <a:schemeClr val="accent1"/>
              </a:solidFill>
              <a:effectLst/>
              <a:uLnTx/>
              <a:uFillTx/>
              <a:latin typeface="Arial"/>
              <a:ea typeface="+mj-ea"/>
              <a:cs typeface="Arial"/>
            </a:endParaRPr>
          </a:p>
        </p:txBody>
      </p:sp>
      <p:grpSp>
        <p:nvGrpSpPr>
          <p:cNvPr id="90" name="Group 89">
            <a:extLst>
              <a:ext uri="{FF2B5EF4-FFF2-40B4-BE49-F238E27FC236}">
                <a16:creationId xmlns:a16="http://schemas.microsoft.com/office/drawing/2014/main" id="{394C338B-B1FA-B635-2599-58CD0813E09C}"/>
              </a:ext>
            </a:extLst>
          </p:cNvPr>
          <p:cNvGrpSpPr/>
          <p:nvPr/>
        </p:nvGrpSpPr>
        <p:grpSpPr>
          <a:xfrm>
            <a:off x="5465387" y="941239"/>
            <a:ext cx="5268465" cy="4865889"/>
            <a:chOff x="5465387" y="941239"/>
            <a:chExt cx="5268465" cy="4865889"/>
          </a:xfrm>
        </p:grpSpPr>
        <p:sp>
          <p:nvSpPr>
            <p:cNvPr id="89" name="Oval 88">
              <a:extLst>
                <a:ext uri="{FF2B5EF4-FFF2-40B4-BE49-F238E27FC236}">
                  <a16:creationId xmlns:a16="http://schemas.microsoft.com/office/drawing/2014/main" id="{D0553BF6-8EF0-A977-C3AE-279685220AFB}"/>
                </a:ext>
              </a:extLst>
            </p:cNvPr>
            <p:cNvSpPr/>
            <p:nvPr/>
          </p:nvSpPr>
          <p:spPr>
            <a:xfrm>
              <a:off x="6230456" y="1805840"/>
              <a:ext cx="3736181" cy="373618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ardrop 68">
              <a:extLst>
                <a:ext uri="{FF2B5EF4-FFF2-40B4-BE49-F238E27FC236}">
                  <a16:creationId xmlns:a16="http://schemas.microsoft.com/office/drawing/2014/main" id="{7C1B1404-25D6-F907-F01F-C2BD1BC65174}"/>
                </a:ext>
              </a:extLst>
            </p:cNvPr>
            <p:cNvSpPr/>
            <p:nvPr/>
          </p:nvSpPr>
          <p:spPr>
            <a:xfrm rot="13055500">
              <a:off x="9273179" y="2454685"/>
              <a:ext cx="1460673" cy="1460673"/>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72" name="Teardrop 71">
              <a:extLst>
                <a:ext uri="{FF2B5EF4-FFF2-40B4-BE49-F238E27FC236}">
                  <a16:creationId xmlns:a16="http://schemas.microsoft.com/office/drawing/2014/main" id="{DE7D2102-F418-295E-821B-08B1464B9143}"/>
                </a:ext>
              </a:extLst>
            </p:cNvPr>
            <p:cNvSpPr/>
            <p:nvPr/>
          </p:nvSpPr>
          <p:spPr>
            <a:xfrm rot="16200000">
              <a:off x="8590674" y="4318157"/>
              <a:ext cx="1460673" cy="1460673"/>
            </a:xfrm>
            <a:prstGeom prst="teardrop">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78" name="Oval 77">
              <a:extLst>
                <a:ext uri="{FF2B5EF4-FFF2-40B4-BE49-F238E27FC236}">
                  <a16:creationId xmlns:a16="http://schemas.microsoft.com/office/drawing/2014/main" id="{863F7880-52ED-0A33-52A1-74120A9EEC50}"/>
                </a:ext>
              </a:extLst>
            </p:cNvPr>
            <p:cNvSpPr/>
            <p:nvPr/>
          </p:nvSpPr>
          <p:spPr>
            <a:xfrm>
              <a:off x="7368211" y="2869482"/>
              <a:ext cx="1460673" cy="146067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75" name="Teardrop 74">
              <a:extLst>
                <a:ext uri="{FF2B5EF4-FFF2-40B4-BE49-F238E27FC236}">
                  <a16:creationId xmlns:a16="http://schemas.microsoft.com/office/drawing/2014/main" id="{2AEC364C-4446-DA94-16B4-A5915E83B218}"/>
                </a:ext>
              </a:extLst>
            </p:cNvPr>
            <p:cNvSpPr/>
            <p:nvPr/>
          </p:nvSpPr>
          <p:spPr>
            <a:xfrm>
              <a:off x="6195723" y="4346455"/>
              <a:ext cx="1460673" cy="1460673"/>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81" name="Teardrop 80">
              <a:extLst>
                <a:ext uri="{FF2B5EF4-FFF2-40B4-BE49-F238E27FC236}">
                  <a16:creationId xmlns:a16="http://schemas.microsoft.com/office/drawing/2014/main" id="{C543B06A-8114-8718-7837-AF6904690FBB}"/>
                </a:ext>
              </a:extLst>
            </p:cNvPr>
            <p:cNvSpPr/>
            <p:nvPr/>
          </p:nvSpPr>
          <p:spPr>
            <a:xfrm rot="2918646">
              <a:off x="5465387" y="2527830"/>
              <a:ext cx="1460673" cy="1460673"/>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grpSp>
          <p:nvGrpSpPr>
            <p:cNvPr id="65" name="Group 64">
              <a:extLst>
                <a:ext uri="{FF2B5EF4-FFF2-40B4-BE49-F238E27FC236}">
                  <a16:creationId xmlns:a16="http://schemas.microsoft.com/office/drawing/2014/main" id="{3C118F10-F823-16A3-FBD6-5DC43D0E55AE}"/>
                </a:ext>
              </a:extLst>
            </p:cNvPr>
            <p:cNvGrpSpPr/>
            <p:nvPr/>
          </p:nvGrpSpPr>
          <p:grpSpPr>
            <a:xfrm>
              <a:off x="5533759" y="941239"/>
              <a:ext cx="5139701" cy="4734376"/>
              <a:chOff x="3295618" y="592299"/>
              <a:chExt cx="5607600" cy="5165376"/>
            </a:xfrm>
          </p:grpSpPr>
          <p:sp>
            <p:nvSpPr>
              <p:cNvPr id="66" name="Teardrop 65">
                <a:extLst>
                  <a:ext uri="{FF2B5EF4-FFF2-40B4-BE49-F238E27FC236}">
                    <a16:creationId xmlns:a16="http://schemas.microsoft.com/office/drawing/2014/main" id="{84494A28-BA33-552E-E12F-903FED57A9D8}"/>
                  </a:ext>
                </a:extLst>
              </p:cNvPr>
              <p:cNvSpPr/>
              <p:nvPr/>
            </p:nvSpPr>
            <p:spPr>
              <a:xfrm rot="8100000">
                <a:off x="5300324" y="592299"/>
                <a:ext cx="1619159" cy="161916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7" name="TextBox 66">
                <a:extLst>
                  <a:ext uri="{FF2B5EF4-FFF2-40B4-BE49-F238E27FC236}">
                    <a16:creationId xmlns:a16="http://schemas.microsoft.com/office/drawing/2014/main" id="{713FFB54-4B6C-2FDD-17C9-C69DD427ED37}"/>
                  </a:ext>
                </a:extLst>
              </p:cNvPr>
              <p:cNvSpPr txBox="1"/>
              <p:nvPr/>
            </p:nvSpPr>
            <p:spPr>
              <a:xfrm>
                <a:off x="5377519" y="844816"/>
                <a:ext cx="1475572" cy="1387954"/>
              </a:xfrm>
              <a:prstGeom prst="rect">
                <a:avLst/>
              </a:prstGeom>
              <a:noFill/>
            </p:spPr>
            <p:txBody>
              <a:bodyPr wrap="square">
                <a:spAutoFit/>
              </a:bodyPr>
              <a:lstStyle/>
              <a:p>
                <a:pPr algn="ctr">
                  <a:lnSpc>
                    <a:spcPts val="1340"/>
                  </a:lnSpc>
                  <a:spcAft>
                    <a:spcPts val="600"/>
                  </a:spcAft>
                </a:pPr>
                <a:r>
                  <a:rPr lang="en-CA" sz="1400" b="1" dirty="0" err="1"/>
                  <a:t>Préjudices</a:t>
                </a:r>
                <a:br>
                  <a:rPr lang="en-CA" sz="1400" b="1" dirty="0"/>
                </a:br>
                <a:r>
                  <a:rPr lang="en-CA" sz="1400" b="1" dirty="0" err="1"/>
                  <a:t>passés</a:t>
                </a:r>
                <a:r>
                  <a:rPr lang="en-CA" sz="1400" b="1" dirty="0"/>
                  <a:t> </a:t>
                </a:r>
                <a:endParaRPr lang="en-CA" sz="1200" b="1" dirty="0"/>
              </a:p>
              <a:p>
                <a:pPr algn="ctr">
                  <a:lnSpc>
                    <a:spcPts val="1240"/>
                  </a:lnSpc>
                  <a:spcAft>
                    <a:spcPts val="600"/>
                  </a:spcAft>
                </a:pPr>
                <a:r>
                  <a:rPr lang="en-CA" sz="1000" dirty="0"/>
                  <a:t>Les </a:t>
                </a:r>
                <a:r>
                  <a:rPr lang="en-CA" sz="1000" dirty="0" err="1"/>
                  <a:t>soins</a:t>
                </a:r>
                <a:r>
                  <a:rPr lang="en-CA" sz="1000" dirty="0"/>
                  <a:t> </a:t>
                </a:r>
                <a:br>
                  <a:rPr lang="en-CA" sz="1000" dirty="0"/>
                </a:br>
                <a:r>
                  <a:rPr lang="en-CA" sz="1000" dirty="0" err="1"/>
                  <a:t>étaient-ils</a:t>
                </a:r>
                <a:r>
                  <a:rPr lang="en-CA" sz="1000" dirty="0"/>
                  <a:t> </a:t>
                </a:r>
                <a:r>
                  <a:rPr lang="en-CA" sz="1000" dirty="0" err="1"/>
                  <a:t>sécuritaires</a:t>
                </a:r>
                <a:r>
                  <a:rPr lang="en-CA" sz="1000" dirty="0"/>
                  <a:t> </a:t>
                </a:r>
                <a:br>
                  <a:rPr lang="en-CA" sz="1000" dirty="0"/>
                </a:br>
                <a:r>
                  <a:rPr lang="en-CA" sz="1000" dirty="0"/>
                  <a:t>dans le</a:t>
                </a:r>
                <a:br>
                  <a:rPr lang="en-CA" sz="1000" dirty="0"/>
                </a:br>
                <a:r>
                  <a:rPr lang="en-CA" sz="1000" dirty="0"/>
                  <a:t>passé? </a:t>
                </a:r>
              </a:p>
            </p:txBody>
          </p:sp>
          <p:sp>
            <p:nvSpPr>
              <p:cNvPr id="84" name="TextBox 83">
                <a:extLst>
                  <a:ext uri="{FF2B5EF4-FFF2-40B4-BE49-F238E27FC236}">
                    <a16:creationId xmlns:a16="http://schemas.microsoft.com/office/drawing/2014/main" id="{F786A136-0F2E-8C04-533C-F529508D234B}"/>
                  </a:ext>
                </a:extLst>
              </p:cNvPr>
              <p:cNvSpPr txBox="1"/>
              <p:nvPr/>
            </p:nvSpPr>
            <p:spPr>
              <a:xfrm>
                <a:off x="3295618" y="2677294"/>
                <a:ext cx="1475572" cy="884261"/>
              </a:xfrm>
              <a:prstGeom prst="rect">
                <a:avLst/>
              </a:prstGeom>
              <a:noFill/>
            </p:spPr>
            <p:txBody>
              <a:bodyPr wrap="square">
                <a:spAutoFit/>
              </a:bodyPr>
              <a:lstStyle/>
              <a:p>
                <a:pPr algn="ctr">
                  <a:lnSpc>
                    <a:spcPts val="1340"/>
                  </a:lnSpc>
                  <a:spcAft>
                    <a:spcPts val="600"/>
                  </a:spcAft>
                </a:pPr>
                <a:r>
                  <a:rPr lang="en-CA" sz="1300" b="1" dirty="0" err="1"/>
                  <a:t>Intégration</a:t>
                </a:r>
                <a:r>
                  <a:rPr lang="en-CA" sz="1300" b="1" dirty="0"/>
                  <a:t> et </a:t>
                </a:r>
                <a:r>
                  <a:rPr lang="en-CA" sz="1300" b="1" dirty="0" err="1"/>
                  <a:t>apprentissage</a:t>
                </a:r>
                <a:r>
                  <a:rPr lang="en-CA" sz="1300" b="1" dirty="0"/>
                  <a:t> </a:t>
                </a:r>
              </a:p>
              <a:p>
                <a:pPr algn="ctr">
                  <a:lnSpc>
                    <a:spcPts val="1240"/>
                  </a:lnSpc>
                  <a:spcAft>
                    <a:spcPts val="600"/>
                  </a:spcAft>
                </a:pPr>
                <a:r>
                  <a:rPr lang="en-CA" sz="1000" dirty="0" err="1"/>
                  <a:t>Répondons</a:t>
                </a:r>
                <a:r>
                  <a:rPr lang="en-CA" sz="1000" dirty="0"/>
                  <a:t>-nous</a:t>
                </a:r>
                <a:br>
                  <a:rPr lang="en-CA" sz="1000" dirty="0"/>
                </a:br>
                <a:r>
                  <a:rPr lang="en-CA" sz="1000" dirty="0" err="1"/>
                  <a:t>mieux</a:t>
                </a:r>
                <a:r>
                  <a:rPr lang="en-CA" sz="1000" dirty="0"/>
                  <a:t> aux </a:t>
                </a:r>
                <a:r>
                  <a:rPr lang="en-CA" sz="1000" dirty="0" err="1"/>
                  <a:t>besoins</a:t>
                </a:r>
                <a:r>
                  <a:rPr lang="en-CA" sz="1000" dirty="0"/>
                  <a:t>?</a:t>
                </a:r>
              </a:p>
            </p:txBody>
          </p:sp>
          <p:sp>
            <p:nvSpPr>
              <p:cNvPr id="85" name="TextBox 84">
                <a:extLst>
                  <a:ext uri="{FF2B5EF4-FFF2-40B4-BE49-F238E27FC236}">
                    <a16:creationId xmlns:a16="http://schemas.microsoft.com/office/drawing/2014/main" id="{2FFA3EDE-DEF9-EB6C-3EC5-361813678217}"/>
                  </a:ext>
                </a:extLst>
              </p:cNvPr>
              <p:cNvSpPr txBox="1"/>
              <p:nvPr/>
            </p:nvSpPr>
            <p:spPr>
              <a:xfrm>
                <a:off x="4090615" y="4523627"/>
                <a:ext cx="1475572" cy="1234048"/>
              </a:xfrm>
              <a:prstGeom prst="rect">
                <a:avLst/>
              </a:prstGeom>
              <a:noFill/>
            </p:spPr>
            <p:txBody>
              <a:bodyPr wrap="square">
                <a:spAutoFit/>
              </a:bodyPr>
              <a:lstStyle/>
              <a:p>
                <a:pPr algn="ctr">
                  <a:lnSpc>
                    <a:spcPts val="1340"/>
                  </a:lnSpc>
                  <a:spcAft>
                    <a:spcPts val="600"/>
                  </a:spcAft>
                </a:pPr>
                <a:r>
                  <a:rPr lang="en-CA" sz="1400" b="1" dirty="0">
                    <a:solidFill>
                      <a:schemeClr val="bg1"/>
                    </a:solidFill>
                  </a:rPr>
                  <a:t>Anticipation et état de preparation</a:t>
                </a: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seront-ils</a:t>
                </a:r>
                <a:br>
                  <a:rPr lang="en-CA" sz="1000" dirty="0">
                    <a:solidFill>
                      <a:schemeClr val="bg1"/>
                    </a:solidFill>
                  </a:rPr>
                </a:br>
                <a:r>
                  <a:rPr lang="en-CA" sz="1000" dirty="0" err="1">
                    <a:solidFill>
                      <a:schemeClr val="bg1"/>
                    </a:solidFill>
                  </a:rPr>
                  <a:t>sécuritaires</a:t>
                </a:r>
                <a:br>
                  <a:rPr lang="en-CA" sz="1000" dirty="0">
                    <a:solidFill>
                      <a:schemeClr val="bg1"/>
                    </a:solidFill>
                  </a:rPr>
                </a:br>
                <a:r>
                  <a:rPr lang="en-CA" sz="1000" dirty="0">
                    <a:solidFill>
                      <a:schemeClr val="bg1"/>
                    </a:solidFill>
                  </a:rPr>
                  <a:t>à </a:t>
                </a:r>
                <a:r>
                  <a:rPr lang="en-CA" sz="1000" dirty="0" err="1">
                    <a:solidFill>
                      <a:schemeClr val="bg1"/>
                    </a:solidFill>
                  </a:rPr>
                  <a:t>l’avenir</a:t>
                </a:r>
                <a:r>
                  <a:rPr lang="en-CA" sz="1000" dirty="0">
                    <a:solidFill>
                      <a:schemeClr val="bg1"/>
                    </a:solidFill>
                  </a:rPr>
                  <a:t>?</a:t>
                </a:r>
              </a:p>
            </p:txBody>
          </p:sp>
          <p:sp>
            <p:nvSpPr>
              <p:cNvPr id="86" name="TextBox 85">
                <a:extLst>
                  <a:ext uri="{FF2B5EF4-FFF2-40B4-BE49-F238E27FC236}">
                    <a16:creationId xmlns:a16="http://schemas.microsoft.com/office/drawing/2014/main" id="{30AEB2BF-2DC5-AA5E-C3DA-D8C5F3F4E428}"/>
                  </a:ext>
                </a:extLst>
              </p:cNvPr>
              <p:cNvSpPr txBox="1"/>
              <p:nvPr/>
            </p:nvSpPr>
            <p:spPr>
              <a:xfrm>
                <a:off x="6630823" y="4492450"/>
                <a:ext cx="1475572" cy="1234048"/>
              </a:xfrm>
              <a:prstGeom prst="rect">
                <a:avLst/>
              </a:prstGeom>
              <a:noFill/>
            </p:spPr>
            <p:txBody>
              <a:bodyPr wrap="square">
                <a:spAutoFit/>
              </a:bodyPr>
              <a:lstStyle/>
              <a:p>
                <a:pPr algn="ctr">
                  <a:lnSpc>
                    <a:spcPts val="1340"/>
                  </a:lnSpc>
                  <a:spcAft>
                    <a:spcPts val="600"/>
                  </a:spcAft>
                </a:pPr>
                <a:r>
                  <a:rPr lang="en-CA" sz="1400" b="1" dirty="0" err="1">
                    <a:solidFill>
                      <a:schemeClr val="bg1"/>
                    </a:solidFill>
                  </a:rPr>
                  <a:t>Sensibilité</a:t>
                </a:r>
                <a:r>
                  <a:rPr lang="en-CA" sz="1400" b="1" dirty="0">
                    <a:solidFill>
                      <a:schemeClr val="bg1"/>
                    </a:solidFill>
                  </a:rPr>
                  <a:t> au </a:t>
                </a:r>
                <a:r>
                  <a:rPr lang="en-CA" sz="1400" b="1" dirty="0" err="1">
                    <a:solidFill>
                      <a:schemeClr val="bg1"/>
                    </a:solidFill>
                  </a:rPr>
                  <a:t>déroulement</a:t>
                </a:r>
                <a:r>
                  <a:rPr lang="en-CA" sz="1400" b="1" dirty="0">
                    <a:solidFill>
                      <a:schemeClr val="bg1"/>
                    </a:solidFill>
                  </a:rPr>
                  <a:t> des </a:t>
                </a:r>
                <a:r>
                  <a:rPr lang="en-CA" sz="1400" b="1" dirty="0" err="1">
                    <a:solidFill>
                      <a:schemeClr val="bg1"/>
                    </a:solidFill>
                  </a:rPr>
                  <a:t>activités</a:t>
                </a:r>
                <a:r>
                  <a:rPr lang="en-CA" sz="1400" b="1" dirty="0">
                    <a:solidFill>
                      <a:schemeClr val="bg1"/>
                    </a:solidFill>
                  </a:rPr>
                  <a:t> </a:t>
                </a:r>
                <a:endParaRPr lang="en-CA" sz="1200" b="1" dirty="0">
                  <a:solidFill>
                    <a:schemeClr val="bg1"/>
                  </a:solidFill>
                </a:endParaRP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sécuritaires</a:t>
                </a:r>
                <a:br>
                  <a:rPr lang="en-CA" sz="1000" dirty="0">
                    <a:solidFill>
                      <a:schemeClr val="bg1"/>
                    </a:solidFill>
                  </a:rPr>
                </a:br>
                <a:r>
                  <a:rPr lang="en-CA" sz="1000" dirty="0" err="1">
                    <a:solidFill>
                      <a:schemeClr val="bg1"/>
                    </a:solidFill>
                  </a:rPr>
                  <a:t>aujourd’hui</a:t>
                </a:r>
                <a:r>
                  <a:rPr lang="en-CA" sz="1000" dirty="0">
                    <a:solidFill>
                      <a:schemeClr val="bg1"/>
                    </a:solidFill>
                  </a:rPr>
                  <a:t>?</a:t>
                </a:r>
              </a:p>
            </p:txBody>
          </p:sp>
          <p:sp>
            <p:nvSpPr>
              <p:cNvPr id="87" name="TextBox 86">
                <a:extLst>
                  <a:ext uri="{FF2B5EF4-FFF2-40B4-BE49-F238E27FC236}">
                    <a16:creationId xmlns:a16="http://schemas.microsoft.com/office/drawing/2014/main" id="{6EC977D8-05CB-3891-21A4-D35CEEB6055A}"/>
                  </a:ext>
                </a:extLst>
              </p:cNvPr>
              <p:cNvSpPr txBox="1"/>
              <p:nvPr/>
            </p:nvSpPr>
            <p:spPr>
              <a:xfrm>
                <a:off x="7427646" y="2549589"/>
                <a:ext cx="1475572" cy="1024176"/>
              </a:xfrm>
              <a:prstGeom prst="rect">
                <a:avLst/>
              </a:prstGeom>
              <a:noFill/>
            </p:spPr>
            <p:txBody>
              <a:bodyPr wrap="square">
                <a:spAutoFit/>
              </a:bodyPr>
              <a:lstStyle/>
              <a:p>
                <a:pPr algn="ctr">
                  <a:lnSpc>
                    <a:spcPts val="1240"/>
                  </a:lnSpc>
                  <a:spcAft>
                    <a:spcPts val="600"/>
                  </a:spcAft>
                </a:pPr>
                <a:r>
                  <a:rPr lang="en-CA" sz="1400" b="1" dirty="0" err="1">
                    <a:solidFill>
                      <a:schemeClr val="bg1"/>
                    </a:solidFill>
                  </a:rPr>
                  <a:t>Fiabilité</a:t>
                </a:r>
                <a:endParaRPr lang="en-CA" sz="1400" b="1" dirty="0">
                  <a:solidFill>
                    <a:schemeClr val="bg1"/>
                  </a:solidFill>
                </a:endParaRPr>
              </a:p>
              <a:p>
                <a:pPr algn="ctr">
                  <a:lnSpc>
                    <a:spcPts val="1240"/>
                  </a:lnSpc>
                  <a:spcAft>
                    <a:spcPts val="600"/>
                  </a:spcAft>
                </a:pPr>
                <a:r>
                  <a:rPr lang="en-CA" sz="1000" dirty="0">
                    <a:solidFill>
                      <a:schemeClr val="bg1"/>
                    </a:solidFill>
                  </a:rPr>
                  <a:t>Nos </a:t>
                </a:r>
                <a:r>
                  <a:rPr lang="en-CA" sz="1000" dirty="0" err="1">
                    <a:solidFill>
                      <a:schemeClr val="bg1"/>
                    </a:solidFill>
                  </a:rPr>
                  <a:t>systèmes</a:t>
                </a:r>
                <a:br>
                  <a:rPr lang="en-CA" sz="1000" dirty="0">
                    <a:solidFill>
                      <a:schemeClr val="bg1"/>
                    </a:solidFill>
                  </a:rPr>
                </a:br>
                <a:r>
                  <a:rPr lang="en-CA" sz="1000" dirty="0">
                    <a:solidFill>
                      <a:schemeClr val="bg1"/>
                    </a:solidFill>
                  </a:rPr>
                  <a:t>et processus</a:t>
                </a:r>
                <a:br>
                  <a:rPr lang="en-CA" sz="1000" dirty="0">
                    <a:solidFill>
                      <a:schemeClr val="bg1"/>
                    </a:solidFill>
                  </a:rPr>
                </a:br>
                <a:r>
                  <a:rPr lang="en-CA" sz="1000" dirty="0" err="1">
                    <a:solidFill>
                      <a:schemeClr val="bg1"/>
                    </a:solidFill>
                  </a:rPr>
                  <a:t>cliniques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fiables</a:t>
                </a:r>
                <a:r>
                  <a:rPr lang="en-CA" sz="1000" dirty="0">
                    <a:solidFill>
                      <a:schemeClr val="bg1"/>
                    </a:solidFill>
                  </a:rPr>
                  <a:t>?</a:t>
                </a:r>
              </a:p>
            </p:txBody>
          </p:sp>
          <p:sp>
            <p:nvSpPr>
              <p:cNvPr id="88" name="TextBox 87">
                <a:extLst>
                  <a:ext uri="{FF2B5EF4-FFF2-40B4-BE49-F238E27FC236}">
                    <a16:creationId xmlns:a16="http://schemas.microsoft.com/office/drawing/2014/main" id="{7AEE211D-07E3-5C37-895C-A885504D6A00}"/>
                  </a:ext>
                </a:extLst>
              </p:cNvPr>
              <p:cNvSpPr txBox="1"/>
              <p:nvPr/>
            </p:nvSpPr>
            <p:spPr>
              <a:xfrm>
                <a:off x="5329875" y="3120150"/>
                <a:ext cx="1475572" cy="688381"/>
              </a:xfrm>
              <a:prstGeom prst="rect">
                <a:avLst/>
              </a:prstGeom>
              <a:noFill/>
            </p:spPr>
            <p:txBody>
              <a:bodyPr wrap="square">
                <a:spAutoFit/>
              </a:bodyPr>
              <a:lstStyle/>
              <a:p>
                <a:pPr algn="ctr">
                  <a:lnSpc>
                    <a:spcPts val="1440"/>
                  </a:lnSpc>
                  <a:spcAft>
                    <a:spcPts val="600"/>
                  </a:spcAft>
                </a:pPr>
                <a:r>
                  <a:rPr lang="en-CA" sz="1400" b="1" dirty="0" err="1">
                    <a:solidFill>
                      <a:schemeClr val="bg1"/>
                    </a:solidFill>
                  </a:rPr>
                  <a:t>Mesure</a:t>
                </a:r>
                <a:r>
                  <a:rPr lang="en-CA" sz="1400" b="1" dirty="0">
                    <a:solidFill>
                      <a:schemeClr val="bg1"/>
                    </a:solidFill>
                  </a:rPr>
                  <a:t> et surveillance de la </a:t>
                </a:r>
                <a:r>
                  <a:rPr lang="en-CA" sz="1400" b="1" dirty="0" err="1">
                    <a:solidFill>
                      <a:schemeClr val="bg1"/>
                    </a:solidFill>
                  </a:rPr>
                  <a:t>sécurité</a:t>
                </a:r>
                <a:endParaRPr lang="en-CA" sz="1000" dirty="0">
                  <a:solidFill>
                    <a:schemeClr val="bg1"/>
                  </a:solidFill>
                </a:endParaRPr>
              </a:p>
            </p:txBody>
          </p:sp>
        </p:grpSp>
      </p:grpSp>
    </p:spTree>
    <p:extLst>
      <p:ext uri="{BB962C8B-B14F-4D97-AF65-F5344CB8AC3E}">
        <p14:creationId xmlns:p14="http://schemas.microsoft.com/office/powerpoint/2010/main" val="39515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pPr algn="r" rtl="0"/>
            <a:fld id="{7D0AB2B7-A222-44FF-B180-C8F0FD623967}" type="slidenum">
              <a:rPr/>
              <a:t>50</a:t>
            </a:fld>
            <a:endParaRPr lang="fr-ca"/>
          </a:p>
        </p:txBody>
      </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6" y="2177212"/>
            <a:ext cx="7684028" cy="3886685"/>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Clr>
                <a:schemeClr val="tx1"/>
              </a:buClr>
              <a:buNone/>
            </a:pPr>
            <a:r>
              <a:rPr lang="fr-ca" sz="1800" b="1" i="0" u="none" baseline="0" dirty="0"/>
              <a:t>Il est primordial de surveiller la sécurité </a:t>
            </a:r>
          </a:p>
          <a:p>
            <a:pPr marL="0" indent="0" algn="l" rtl="0">
              <a:buClr>
                <a:schemeClr val="tx1"/>
              </a:buClr>
              <a:buNone/>
            </a:pPr>
            <a:r>
              <a:rPr lang="fr-ca" sz="1800" b="0" i="0" u="none" baseline="0" dirty="0"/>
              <a:t>Il est nécessaire, pour favoriser l’anticipation et l’état de préparation, d’adopter des méthodes formelles et informelles de recueil d’informations sur la sécurité pour comprendre comment les soins et services de santé de première ligne sont dispensés. Ces informations doivent ensuite être traduites en actions et en interventions rapides pour anticiper et atténuer les risques. </a:t>
            </a:r>
          </a:p>
          <a:p>
            <a:pPr marL="0" indent="0" algn="l" rtl="0">
              <a:buClr>
                <a:schemeClr val="tx1"/>
              </a:buClr>
              <a:buNone/>
            </a:pPr>
            <a:endParaRPr lang="fr-ca" sz="1800" dirty="0"/>
          </a:p>
          <a:p>
            <a:pPr marL="0" indent="0" algn="l" rtl="0">
              <a:buClr>
                <a:schemeClr val="tx1"/>
              </a:buClr>
              <a:buNone/>
            </a:pPr>
            <a:r>
              <a:rPr lang="fr-ca" sz="1800" b="1" i="0" u="none" baseline="0" dirty="0"/>
              <a:t>Anticipation et mesures/approches proactives en matière de sécurité </a:t>
            </a:r>
          </a:p>
          <a:p>
            <a:pPr marL="0" indent="0" algn="l" rtl="0">
              <a:buClr>
                <a:schemeClr val="tx1"/>
              </a:buClr>
              <a:buNone/>
            </a:pPr>
            <a:r>
              <a:rPr lang="fr-ca" sz="1800" b="0" i="0" u="none" baseline="0" dirty="0"/>
              <a:t>Il est recommandé d’éviter les seuls indicateurs retardés afin de privilégier une combinaison d’indicateurs retardés et avancés. Remarque : il y a moins d’exemples d’indicateurs d’anticipation et d’état de préparation dans les études de santé par rapport aux quatre autres domaines.</a:t>
            </a:r>
          </a:p>
          <a:p>
            <a:pPr marL="0" indent="0" algn="l" rtl="0">
              <a:buClr>
                <a:schemeClr val="tx1"/>
              </a:buClr>
              <a:buNone/>
            </a:pPr>
            <a:endParaRPr lang="fr-ca"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3"/>
            <a:ext cx="10446984" cy="798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Valeur de l’anticipation et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de l’état de préparation</a:t>
            </a:r>
          </a:p>
        </p:txBody>
      </p:sp>
      <p:grpSp>
        <p:nvGrpSpPr>
          <p:cNvPr id="6" name="Group 5">
            <a:extLst>
              <a:ext uri="{FF2B5EF4-FFF2-40B4-BE49-F238E27FC236}">
                <a16:creationId xmlns:a16="http://schemas.microsoft.com/office/drawing/2014/main" id="{9BCEDDE2-15B6-10FE-D7E3-1CBA768A07CE}"/>
              </a:ext>
            </a:extLst>
          </p:cNvPr>
          <p:cNvGrpSpPr/>
          <p:nvPr/>
        </p:nvGrpSpPr>
        <p:grpSpPr>
          <a:xfrm>
            <a:off x="9908196" y="4399838"/>
            <a:ext cx="1959586" cy="1981258"/>
            <a:chOff x="9908196" y="4399838"/>
            <a:chExt cx="1959586" cy="1981258"/>
          </a:xfrm>
        </p:grpSpPr>
        <p:pic>
          <p:nvPicPr>
            <p:cNvPr id="7" name="Picture 6">
              <a:extLst>
                <a:ext uri="{FF2B5EF4-FFF2-40B4-BE49-F238E27FC236}">
                  <a16:creationId xmlns:a16="http://schemas.microsoft.com/office/drawing/2014/main" id="{7CEC628E-EA88-8AFB-2718-D9CE492FEDD5}"/>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8" name="Picture 7">
              <a:extLst>
                <a:ext uri="{FF2B5EF4-FFF2-40B4-BE49-F238E27FC236}">
                  <a16:creationId xmlns:a16="http://schemas.microsoft.com/office/drawing/2014/main" id="{27077218-F5C5-73FE-7F1B-92AC33DF70F2}"/>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1933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pPr algn="r" rtl="0"/>
            <a:fld id="{7D0AB2B7-A222-44FF-B180-C8F0FD623967}" type="slidenum">
              <a:rPr/>
              <a:t>51</a:t>
            </a:fld>
            <a:endParaRPr lang="fr-ca"/>
          </a:p>
        </p:txBody>
      </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52396"/>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répondons-nous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aujourd’hui</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à la question «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Les soins </a:t>
            </a:r>
            <a:r>
              <a:rPr kumimoji="0" lang="fr-ca" sz="4400" b="1" i="0" u="none" strike="noStrike" kern="1200" cap="none" spc="0" normalizeH="0" baseline="0" dirty="0" err="1">
                <a:ln>
                  <a:noFill/>
                </a:ln>
                <a:solidFill>
                  <a:srgbClr val="3E348F"/>
                </a:solidFill>
                <a:effectLst/>
                <a:uLnTx/>
                <a:uFillTx/>
                <a:latin typeface="Arial" panose="020B0604020202020204" pitchFamily="34" charset="0"/>
                <a:ea typeface="+mj-ea"/>
                <a:cs typeface="Arial" panose="020B0604020202020204" pitchFamily="34" charset="0"/>
              </a:rPr>
              <a:t>seront-ils</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sécuritaires à l’avenir?</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br>
              <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p>
        </p:txBody>
      </p:sp>
      <p:grpSp>
        <p:nvGrpSpPr>
          <p:cNvPr id="4" name="Group 3">
            <a:extLst>
              <a:ext uri="{FF2B5EF4-FFF2-40B4-BE49-F238E27FC236}">
                <a16:creationId xmlns:a16="http://schemas.microsoft.com/office/drawing/2014/main" id="{12926DFF-59A1-3DE3-9DFA-F78D5CD556EC}"/>
              </a:ext>
            </a:extLst>
          </p:cNvPr>
          <p:cNvGrpSpPr/>
          <p:nvPr/>
        </p:nvGrpSpPr>
        <p:grpSpPr>
          <a:xfrm>
            <a:off x="9908196" y="4399838"/>
            <a:ext cx="1959586" cy="1981258"/>
            <a:chOff x="9908196" y="4399838"/>
            <a:chExt cx="1959586" cy="1981258"/>
          </a:xfrm>
        </p:grpSpPr>
        <p:pic>
          <p:nvPicPr>
            <p:cNvPr id="6" name="Picture 5">
              <a:extLst>
                <a:ext uri="{FF2B5EF4-FFF2-40B4-BE49-F238E27FC236}">
                  <a16:creationId xmlns:a16="http://schemas.microsoft.com/office/drawing/2014/main" id="{00870E0E-ABAA-EC51-202C-703ECF348B07}"/>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7" name="Picture 6">
              <a:extLst>
                <a:ext uri="{FF2B5EF4-FFF2-40B4-BE49-F238E27FC236}">
                  <a16:creationId xmlns:a16="http://schemas.microsoft.com/office/drawing/2014/main" id="{D0BCA431-6254-44E9-F011-95664E110DD1}"/>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250813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pPr algn="r" rtl="0"/>
            <a:fld id="{7D0AB2B7-A222-44FF-B180-C8F0FD623967}" type="slidenum">
              <a:rPr/>
              <a:t>52</a:t>
            </a:fld>
            <a:endParaRPr lang="fr-ca"/>
          </a:p>
        </p:txBody>
      </p:sp>
      <p:pic>
        <p:nvPicPr>
          <p:cNvPr id="8" name="Picture 7">
            <a:extLst>
              <a:ext uri="{FF2B5EF4-FFF2-40B4-BE49-F238E27FC236}">
                <a16:creationId xmlns:a16="http://schemas.microsoft.com/office/drawing/2014/main" id="{A0E5D980-1704-D40E-5119-B98DE35413C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04" y="2224121"/>
            <a:ext cx="5828098" cy="2745118"/>
          </a:xfrm>
          <a:prstGeom prst="rect">
            <a:avLst/>
          </a:prstGeom>
        </p:spPr>
      </p:pic>
      <p:sp>
        <p:nvSpPr>
          <p:cNvPr id="9" name="TextBox 8">
            <a:extLst>
              <a:ext uri="{FF2B5EF4-FFF2-40B4-BE49-F238E27FC236}">
                <a16:creationId xmlns:a16="http://schemas.microsoft.com/office/drawing/2014/main" id="{70F2F6B7-B9D3-835A-AA87-16C5DF5F1452}"/>
              </a:ext>
            </a:extLst>
          </p:cNvPr>
          <p:cNvSpPr txBox="1"/>
          <p:nvPr/>
        </p:nvSpPr>
        <p:spPr>
          <a:xfrm>
            <a:off x="1343851" y="3794331"/>
            <a:ext cx="5006148" cy="1061829"/>
          </a:xfrm>
          <a:prstGeom prst="rect">
            <a:avLst/>
          </a:prstGeom>
          <a:noFill/>
        </p:spPr>
        <p:txBody>
          <a:bodyPr wrap="square" rtlCol="0">
            <a:spAutoFit/>
          </a:bodyPr>
          <a:lstStyle/>
          <a:p>
            <a:pPr marL="342900" indent="-342900" algn="l" rtl="0">
              <a:buAutoNum type="arabicPeriod"/>
            </a:pPr>
            <a:r>
              <a:rPr lang="fr-ca" sz="1500" b="0" i="0" u="none" baseline="0" dirty="0">
                <a:solidFill>
                  <a:schemeClr val="bg1"/>
                </a:solidFill>
              </a:rPr>
              <a:t>Voir différemment d’autres ensembles de données</a:t>
            </a:r>
          </a:p>
          <a:p>
            <a:pPr marL="342900" indent="-342900" algn="l" rtl="0">
              <a:buAutoNum type="arabicPeriod"/>
            </a:pPr>
            <a:r>
              <a:rPr lang="fr-ca" sz="1500" b="0" i="0" u="none" baseline="0" dirty="0">
                <a:solidFill>
                  <a:schemeClr val="bg1"/>
                </a:solidFill>
              </a:rPr>
              <a:t>Analyse prospective visant à cerner proactivement les problèmes de sécurité émergents et futurs</a:t>
            </a:r>
          </a:p>
          <a:p>
            <a:endParaRPr lang="fr-ca" dirty="0">
              <a:solidFill>
                <a:schemeClr val="bg1"/>
              </a:solidFill>
            </a:endParaRPr>
          </a:p>
        </p:txBody>
      </p:sp>
      <p:sp>
        <p:nvSpPr>
          <p:cNvPr id="10" name="Title 9">
            <a:extLst>
              <a:ext uri="{FF2B5EF4-FFF2-40B4-BE49-F238E27FC236}">
                <a16:creationId xmlns:a16="http://schemas.microsoft.com/office/drawing/2014/main" id="{709AC3E7-D3F5-BDC5-BA59-52894E7E934D}"/>
              </a:ext>
            </a:extLst>
          </p:cNvPr>
          <p:cNvSpPr txBox="1">
            <a:spLocks noGrp="1"/>
          </p:cNvSpPr>
          <p:nvPr>
            <p:ph type="title" idx="4294967295"/>
          </p:nvPr>
        </p:nvSpPr>
        <p:spPr>
          <a:xfrm>
            <a:off x="2056857" y="2819479"/>
            <a:ext cx="4164871"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dirty="0">
                <a:ln>
                  <a:noFill/>
                </a:ln>
                <a:solidFill>
                  <a:schemeClr val="bg1"/>
                </a:solidFill>
                <a:effectLst/>
                <a:uLnTx/>
                <a:uFillTx/>
                <a:latin typeface="+mn-lt"/>
                <a:ea typeface="+mn-ea"/>
                <a:cs typeface="+mn-cs"/>
              </a:rPr>
              <a:t>Anticipation </a:t>
            </a:r>
            <a:br>
              <a:rPr kumimoji="0" lang="fr-CA" sz="2500" b="1" i="0" u="none" strike="noStrike" kern="1200" cap="none" spc="0" normalizeH="0" baseline="0" dirty="0">
                <a:ln>
                  <a:noFill/>
                </a:ln>
                <a:solidFill>
                  <a:schemeClr val="bg1"/>
                </a:solidFill>
                <a:effectLst/>
                <a:uLnTx/>
                <a:uFillTx/>
                <a:latin typeface="+mn-lt"/>
                <a:ea typeface="+mn-ea"/>
                <a:cs typeface="+mn-cs"/>
              </a:rPr>
            </a:br>
            <a:r>
              <a:rPr kumimoji="0" lang="fr-ca" sz="2500" b="1" i="0" u="none" strike="noStrike" kern="1200" cap="none" spc="0" normalizeH="0" baseline="0" dirty="0">
                <a:ln>
                  <a:noFill/>
                </a:ln>
                <a:solidFill>
                  <a:schemeClr val="bg1"/>
                </a:solidFill>
                <a:effectLst/>
                <a:uLnTx/>
                <a:uFillTx/>
                <a:latin typeface="+mn-lt"/>
                <a:ea typeface="+mn-ea"/>
                <a:cs typeface="+mn-cs"/>
              </a:rPr>
              <a:t>et état de préparation</a:t>
            </a:r>
          </a:p>
        </p:txBody>
      </p:sp>
      <p:pic>
        <p:nvPicPr>
          <p:cNvPr id="5" name="Picture 4">
            <a:extLst>
              <a:ext uri="{FF2B5EF4-FFF2-40B4-BE49-F238E27FC236}">
                <a16:creationId xmlns:a16="http://schemas.microsoft.com/office/drawing/2014/main" id="{70C6FFC9-C0DC-B371-9755-C1674035B464}"/>
              </a:ext>
            </a:extLst>
          </p:cNvPr>
          <p:cNvPicPr>
            <a:picLocks noChangeAspect="1"/>
          </p:cNvPicPr>
          <p:nvPr/>
        </p:nvPicPr>
        <p:blipFill>
          <a:blip r:embed="rId5"/>
          <a:srcRect/>
          <a:stretch/>
        </p:blipFill>
        <p:spPr>
          <a:xfrm>
            <a:off x="7495594" y="2003458"/>
            <a:ext cx="3179461" cy="3203189"/>
          </a:xfrm>
          <a:prstGeom prst="rect">
            <a:avLst/>
          </a:prstGeom>
        </p:spPr>
      </p:pic>
    </p:spTree>
    <p:extLst>
      <p:ext uri="{BB962C8B-B14F-4D97-AF65-F5344CB8AC3E}">
        <p14:creationId xmlns:p14="http://schemas.microsoft.com/office/powerpoint/2010/main" val="126638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A5A210-9BE5-3AB1-FCFA-13482218ACB8}"/>
              </a:ext>
            </a:extLst>
          </p:cNvPr>
          <p:cNvGrpSpPr/>
          <p:nvPr/>
        </p:nvGrpSpPr>
        <p:grpSpPr>
          <a:xfrm>
            <a:off x="9332410" y="508951"/>
            <a:ext cx="1959586" cy="1981258"/>
            <a:chOff x="9908196" y="4399838"/>
            <a:chExt cx="1959586" cy="1981258"/>
          </a:xfrm>
        </p:grpSpPr>
        <p:pic>
          <p:nvPicPr>
            <p:cNvPr id="7" name="Picture 6">
              <a:extLst>
                <a:ext uri="{FF2B5EF4-FFF2-40B4-BE49-F238E27FC236}">
                  <a16:creationId xmlns:a16="http://schemas.microsoft.com/office/drawing/2014/main" id="{A80D68FA-9D32-FD45-C25B-CC62C3B6E74B}"/>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10" name="Picture 9">
              <a:extLst>
                <a:ext uri="{FF2B5EF4-FFF2-40B4-BE49-F238E27FC236}">
                  <a16:creationId xmlns:a16="http://schemas.microsoft.com/office/drawing/2014/main" id="{968BBCFF-02D9-5089-2B93-DC95A53263D8}"/>
                </a:ext>
              </a:extLst>
            </p:cNvPr>
            <p:cNvPicPr>
              <a:picLocks noChangeAspect="1"/>
            </p:cNvPicPr>
            <p:nvPr/>
          </p:nvPicPr>
          <p:blipFill>
            <a:blip r:embed="rId4"/>
            <a:srcRect/>
            <a:stretch/>
          </p:blipFill>
          <p:spPr>
            <a:xfrm>
              <a:off x="10023601" y="5693539"/>
              <a:ext cx="682463" cy="687557"/>
            </a:xfrm>
            <a:prstGeom prst="rect">
              <a:avLst/>
            </a:prstGeom>
          </p:spPr>
        </p:pic>
      </p:grpSp>
      <p:sp>
        <p:nvSpPr>
          <p:cNvPr id="3" name="Slide Number Placeholder 2">
            <a:extLst>
              <a:ext uri="{FF2B5EF4-FFF2-40B4-BE49-F238E27FC236}">
                <a16:creationId xmlns:a16="http://schemas.microsoft.com/office/drawing/2014/main" id="{1BEA1D23-ECE4-37F5-C325-622375DED490}"/>
              </a:ext>
            </a:extLst>
          </p:cNvPr>
          <p:cNvSpPr>
            <a:spLocks noGrp="1"/>
          </p:cNvSpPr>
          <p:nvPr>
            <p:ph type="sldNum" sz="quarter" idx="12"/>
          </p:nvPr>
        </p:nvSpPr>
        <p:spPr/>
        <p:txBody>
          <a:bodyPr/>
          <a:lstStyle/>
          <a:p>
            <a:pPr algn="r" rtl="0"/>
            <a:fld id="{7D0AB2B7-A222-44FF-B180-C8F0FD623967}" type="slidenum">
              <a:rPr/>
              <a:t>53</a:t>
            </a:fld>
            <a:endParaRPr lang="fr-ca"/>
          </a:p>
        </p:txBody>
      </p:sp>
      <p:pic>
        <p:nvPicPr>
          <p:cNvPr id="8" name="Picture 7">
            <a:extLst>
              <a:ext uri="{FF2B5EF4-FFF2-40B4-BE49-F238E27FC236}">
                <a16:creationId xmlns:a16="http://schemas.microsoft.com/office/drawing/2014/main" id="{EE03ED50-C232-F700-AAFF-107B214E8B8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5" name="Rectangle: Rounded Corners 18">
            <a:extLst>
              <a:ext uri="{FF2B5EF4-FFF2-40B4-BE49-F238E27FC236}">
                <a16:creationId xmlns:a16="http://schemas.microsoft.com/office/drawing/2014/main" id="{75A26D3E-079D-35B2-FEC8-43043B29AE74}"/>
              </a:ext>
              <a:ext uri="{C183D7F6-B498-43B3-948B-1728B52AA6E4}">
                <adec:decorative xmlns:adec="http://schemas.microsoft.com/office/drawing/2017/decorative" val="1"/>
              </a:ext>
            </a:extLst>
          </p:cNvPr>
          <p:cNvSpPr/>
          <p:nvPr/>
        </p:nvSpPr>
        <p:spPr>
          <a:xfrm>
            <a:off x="505211" y="2778652"/>
            <a:ext cx="6033376" cy="202631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FA94F12-CF4A-2FCE-64A9-07860329D4EF}"/>
              </a:ext>
            </a:extLst>
          </p:cNvPr>
          <p:cNvSpPr txBox="1">
            <a:spLocks/>
          </p:cNvSpPr>
          <p:nvPr/>
        </p:nvSpPr>
        <p:spPr>
          <a:xfrm>
            <a:off x="838201" y="2999988"/>
            <a:ext cx="5591628"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rtl="0" fontAlgn="auto">
              <a:lnSpc>
                <a:spcPct val="90000"/>
              </a:lnSpc>
              <a:spcBef>
                <a:spcPts val="0"/>
              </a:spcBef>
              <a:spcAft>
                <a:spcPts val="600"/>
              </a:spcAft>
              <a:buClrTx/>
              <a:buSzTx/>
              <a:buNone/>
              <a:tabLst/>
              <a:defRPr/>
            </a:pPr>
            <a:r>
              <a:rPr kumimoji="0" lang="fr-ca" sz="2500" b="1" i="0" u="none" strike="noStrike" cap="none" spc="0" normalizeH="0" baseline="0" dirty="0">
                <a:ln>
                  <a:noFill/>
                </a:ln>
                <a:solidFill>
                  <a:schemeClr val="bg1"/>
                </a:solidFill>
                <a:effectLst/>
                <a:uLnTx/>
                <a:uFillTx/>
              </a:rPr>
              <a:t>Question de réflexion</a:t>
            </a:r>
          </a:p>
          <a:p>
            <a:pPr marL="0" marR="0" lvl="0" indent="0" algn="l" rtl="0" fontAlgn="auto">
              <a:lnSpc>
                <a:spcPct val="90000"/>
              </a:lnSpc>
              <a:spcBef>
                <a:spcPts val="0"/>
              </a:spcBef>
              <a:spcAft>
                <a:spcPts val="600"/>
              </a:spcAft>
              <a:buClrTx/>
              <a:buSzTx/>
              <a:buNone/>
              <a:tabLst/>
              <a:defRPr/>
            </a:pPr>
            <a:r>
              <a:rPr kumimoji="0" lang="fr-ca" sz="1800" b="0" i="0" u="none" strike="noStrike" cap="none" spc="0" normalizeH="0" baseline="0" dirty="0">
                <a:ln>
                  <a:noFill/>
                </a:ln>
                <a:solidFill>
                  <a:schemeClr val="bg1"/>
                </a:solidFill>
                <a:effectLst/>
                <a:uLnTx/>
                <a:uFillTx/>
              </a:rPr>
              <a:t>Quels autres ensembles de données pourraient mettre en lumière les menaces émergentes pour la sécurité des patients et du personnel auxquelles notre équipe ou organisation est confrontée?</a:t>
            </a:r>
          </a:p>
        </p:txBody>
      </p:sp>
      <p:sp>
        <p:nvSpPr>
          <p:cNvPr id="4" name="Title 1">
            <a:extLst>
              <a:ext uri="{FF2B5EF4-FFF2-40B4-BE49-F238E27FC236}">
                <a16:creationId xmlns:a16="http://schemas.microsoft.com/office/drawing/2014/main" id="{C97DFABF-9824-4D52-79E9-DA80457E0968}"/>
              </a:ext>
            </a:extLst>
          </p:cNvPr>
          <p:cNvSpPr txBox="1">
            <a:spLocks noGrp="1"/>
          </p:cNvSpPr>
          <p:nvPr>
            <p:ph type="title" idx="4294967295"/>
          </p:nvPr>
        </p:nvSpPr>
        <p:spPr>
          <a:xfrm>
            <a:off x="838200" y="537586"/>
            <a:ext cx="9284266"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Voir différemment d’autres ensembles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de données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313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54</a:t>
            </a:fld>
            <a:endParaRPr lang="fr-ca"/>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2" y="2226606"/>
            <a:ext cx="7860341" cy="4631394"/>
          </a:xfrm>
        </p:spPr>
        <p:txBody>
          <a:bodyPr>
            <a:normAutofit/>
          </a:bodyPr>
          <a:lstStyle/>
          <a:p>
            <a:pPr marL="0" marR="0" lvl="0" indent="0" algn="l" rtl="0" fontAlgn="auto">
              <a:lnSpc>
                <a:spcPct val="90000"/>
              </a:lnSpc>
              <a:spcBef>
                <a:spcPts val="0"/>
              </a:spcBef>
              <a:spcAft>
                <a:spcPts val="600"/>
              </a:spcAft>
              <a:buClrTx/>
              <a:buSzTx/>
              <a:buNone/>
              <a:tabLst/>
              <a:defRPr/>
            </a:pPr>
            <a:r>
              <a:rPr lang="fr-ca" sz="3200" b="1" i="0" u="none" baseline="0" dirty="0"/>
              <a:t>Contexte</a:t>
            </a:r>
          </a:p>
          <a:p>
            <a:pPr algn="l" rtl="0">
              <a:spcBef>
                <a:spcPts val="0"/>
              </a:spcBef>
              <a:spcAft>
                <a:spcPts val="600"/>
              </a:spcAft>
              <a:buClrTx/>
              <a:defRPr/>
            </a:pPr>
            <a:r>
              <a:rPr kumimoji="0" lang="fr-ca" sz="1600" b="0" i="0" u="none" strike="noStrike" cap="none" spc="0" normalizeH="0" baseline="0" dirty="0">
                <a:ln>
                  <a:noFill/>
                </a:ln>
                <a:effectLst/>
                <a:uLnTx/>
                <a:uFillTx/>
              </a:rPr>
              <a:t>L’anticipation et l’état de préparation </a:t>
            </a:r>
            <a:r>
              <a:rPr lang="fr-ca" sz="1600" b="0" i="0" u="none" baseline="0" dirty="0"/>
              <a:t>peuvent être améliorés lorsque les leaders regardent au-delà de ce qui est traditionnellement présenté comme des « données sur la sécurité des patients » dans les rapports présentés au conseil d’administration et à la haute direction. </a:t>
            </a:r>
          </a:p>
          <a:p>
            <a:pPr algn="l" rtl="0">
              <a:spcBef>
                <a:spcPts val="0"/>
              </a:spcBef>
              <a:spcAft>
                <a:spcPts val="600"/>
              </a:spcAft>
              <a:buClrTx/>
              <a:defRPr/>
            </a:pPr>
            <a:r>
              <a:rPr lang="fr-ca" sz="1600" b="0" i="0" u="none" baseline="0" dirty="0"/>
              <a:t>Trop souvent, ces données se concentrent sur les préjudices subis par les patientes et patients. Toutefois, la notion de sécurité dépasse largement le cadre des « préjudices physiques ».</a:t>
            </a:r>
          </a:p>
          <a:p>
            <a:pPr algn="l" rtl="0">
              <a:spcAft>
                <a:spcPts val="600"/>
              </a:spcAft>
              <a:defRPr/>
            </a:pPr>
            <a:r>
              <a:rPr lang="fr-ca" sz="1600" b="0" i="0" u="none" baseline="0" dirty="0"/>
              <a:t>L’examen d’ensembles de données qui ne sont pas traditionnellement étiquetés comme des « données sur la sécurité des patients » permet de cerner de manière proactive ce qui pourrait mal se passer, avant qu’un incident ne se produise. </a:t>
            </a:r>
          </a:p>
          <a:p>
            <a:pPr marL="0" indent="0" algn="l" rtl="0">
              <a:buNone/>
            </a:pPr>
            <a:endParaRPr lang="fr-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9022177"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Voir différemment d’autres ensembles </a:t>
            </a:r>
            <a:br>
              <a:rPr kumimoji="0" lang="fr-CA" sz="36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de données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r-ca"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A549AE13-7C94-B740-A132-1AC4A4E697F3}"/>
              </a:ext>
            </a:extLst>
          </p:cNvPr>
          <p:cNvGrpSpPr/>
          <p:nvPr/>
        </p:nvGrpSpPr>
        <p:grpSpPr>
          <a:xfrm>
            <a:off x="9332410" y="508951"/>
            <a:ext cx="1959586" cy="1981258"/>
            <a:chOff x="9908196" y="4399838"/>
            <a:chExt cx="1959586" cy="1981258"/>
          </a:xfrm>
        </p:grpSpPr>
        <p:pic>
          <p:nvPicPr>
            <p:cNvPr id="7" name="Picture 6">
              <a:extLst>
                <a:ext uri="{FF2B5EF4-FFF2-40B4-BE49-F238E27FC236}">
                  <a16:creationId xmlns:a16="http://schemas.microsoft.com/office/drawing/2014/main" id="{9BEF52BF-231F-7144-C703-F7D8EEAB133C}"/>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8" name="Picture 7">
              <a:extLst>
                <a:ext uri="{FF2B5EF4-FFF2-40B4-BE49-F238E27FC236}">
                  <a16:creationId xmlns:a16="http://schemas.microsoft.com/office/drawing/2014/main" id="{9E38CB61-9869-AEE8-D8B4-1DD6D2BD6CD4}"/>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41307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55</a:t>
            </a:fld>
            <a:endParaRPr lang="fr-ca"/>
          </a:p>
        </p:txBody>
      </p:sp>
      <p:sp>
        <p:nvSpPr>
          <p:cNvPr id="3" name="Rectangle: Rounded Corners 18">
            <a:extLst>
              <a:ext uri="{FF2B5EF4-FFF2-40B4-BE49-F238E27FC236}">
                <a16:creationId xmlns:a16="http://schemas.microsoft.com/office/drawing/2014/main" id="{118A75F8-01DC-B2F1-EF94-96D9B4AEB443}"/>
              </a:ext>
              <a:ext uri="{C183D7F6-B498-43B3-948B-1728B52AA6E4}">
                <adec:decorative xmlns:adec="http://schemas.microsoft.com/office/drawing/2017/decorative" val="1"/>
              </a:ext>
            </a:extLst>
          </p:cNvPr>
          <p:cNvSpPr/>
          <p:nvPr/>
        </p:nvSpPr>
        <p:spPr>
          <a:xfrm>
            <a:off x="466839" y="2012445"/>
            <a:ext cx="7058345" cy="127995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7" name="Content Placeholder 8">
            <a:extLst>
              <a:ext uri="{FF2B5EF4-FFF2-40B4-BE49-F238E27FC236}">
                <a16:creationId xmlns:a16="http://schemas.microsoft.com/office/drawing/2014/main" id="{7AAC9258-D5BE-53C5-48EB-0AA333A8AA5A}"/>
              </a:ext>
            </a:extLst>
          </p:cNvPr>
          <p:cNvSpPr txBox="1">
            <a:spLocks/>
          </p:cNvSpPr>
          <p:nvPr/>
        </p:nvSpPr>
        <p:spPr>
          <a:xfrm>
            <a:off x="6059714" y="3459040"/>
            <a:ext cx="4596361" cy="290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Clr>
                <a:schemeClr val="tx1"/>
              </a:buClr>
              <a:buFont typeface="Arial" panose="020B0604020202020204" pitchFamily="34" charset="0"/>
              <a:buNone/>
            </a:pPr>
            <a:endParaRPr lang="fr-ca" sz="1600" dirty="0"/>
          </a:p>
          <a:p>
            <a:pPr algn="l" rtl="0">
              <a:buClr>
                <a:schemeClr val="tx1"/>
              </a:buClr>
            </a:pPr>
            <a:r>
              <a:rPr kumimoji="0" lang="fr-ca" sz="1600" b="0" i="0" u="none" strike="noStrike" cap="none" spc="0" normalizeH="0" baseline="0" dirty="0">
                <a:ln>
                  <a:noFill/>
                </a:ln>
                <a:effectLst/>
                <a:uLnTx/>
                <a:uFillTx/>
              </a:rPr>
              <a:t>Rotation du personnel, combinaison de compétences et données sur les maladies </a:t>
            </a:r>
          </a:p>
          <a:p>
            <a:pPr algn="l" rtl="0">
              <a:buClr>
                <a:schemeClr val="tx1"/>
              </a:buClr>
            </a:pPr>
            <a:r>
              <a:rPr kumimoji="0" lang="fr-ca" sz="1600" b="0" i="0" u="none" strike="noStrike" cap="none" spc="0" normalizeH="0" baseline="0" dirty="0">
                <a:ln>
                  <a:noFill/>
                </a:ln>
                <a:effectLst/>
                <a:uLnTx/>
                <a:uFillTx/>
              </a:rPr>
              <a:t>Niveaux de conformité aux formations réglementaires et obligatoires</a:t>
            </a:r>
          </a:p>
          <a:p>
            <a:pPr algn="l" rtl="0">
              <a:buClr>
                <a:schemeClr val="tx1"/>
              </a:buClr>
            </a:pPr>
            <a:r>
              <a:rPr kumimoji="0" lang="fr-ca" sz="1600" b="0" i="0" u="none" strike="noStrike" cap="none" spc="0" normalizeH="0" baseline="0" dirty="0">
                <a:ln>
                  <a:noFill/>
                </a:ln>
                <a:effectLst/>
                <a:uLnTx/>
                <a:uFillTx/>
              </a:rPr>
              <a:t>Données sur l’expérience des patientes et patients, y compris les compliments et les préoccupations</a:t>
            </a:r>
            <a:endParaRPr lang="fr-ca" sz="1600" dirty="0"/>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556983" y="2179083"/>
            <a:ext cx="6860822" cy="3577698"/>
          </a:xfrm>
        </p:spPr>
        <p:txBody>
          <a:bodyPr>
            <a:normAutofit fontScale="92500"/>
          </a:bodyPr>
          <a:lstStyle/>
          <a:p>
            <a:pPr marL="0" indent="0" algn="l" rtl="0">
              <a:spcBef>
                <a:spcPts val="0"/>
              </a:spcBef>
              <a:spcAft>
                <a:spcPts val="600"/>
              </a:spcAft>
              <a:buClr>
                <a:schemeClr val="tx1"/>
              </a:buClr>
              <a:buNone/>
              <a:defRPr/>
            </a:pPr>
            <a:r>
              <a:rPr lang="fr-ca" sz="2500" b="1" i="0" u="none" baseline="0" dirty="0">
                <a:solidFill>
                  <a:schemeClr val="bg1"/>
                </a:solidFill>
              </a:rPr>
              <a:t>Ce thème du nuage de sécurité vous invite à : </a:t>
            </a:r>
            <a:endParaRPr lang="fr-ca" sz="2500" dirty="0">
              <a:solidFill>
                <a:schemeClr val="bg1"/>
              </a:solidFill>
            </a:endParaRPr>
          </a:p>
          <a:p>
            <a:pPr marL="0" marR="0" lvl="0" indent="0" algn="l" rtl="0" fontAlgn="auto">
              <a:lnSpc>
                <a:spcPct val="90000"/>
              </a:lnSpc>
              <a:spcBef>
                <a:spcPts val="0"/>
              </a:spcBef>
              <a:spcAft>
                <a:spcPts val="600"/>
              </a:spcAft>
              <a:buClr>
                <a:schemeClr val="tx1"/>
              </a:buClr>
              <a:buSzTx/>
              <a:buNone/>
              <a:tabLst/>
              <a:defRPr/>
            </a:pPr>
            <a:r>
              <a:rPr kumimoji="0" lang="fr-ca" sz="1600" b="0" i="0" u="none" strike="noStrike" cap="none" spc="0" normalizeH="0" baseline="0" dirty="0">
                <a:ln>
                  <a:noFill/>
                </a:ln>
                <a:solidFill>
                  <a:schemeClr val="bg1"/>
                </a:solidFill>
                <a:effectLst/>
                <a:uLnTx/>
                <a:uFillTx/>
              </a:rPr>
              <a:t>vous demander comment </a:t>
            </a:r>
            <a:r>
              <a:rPr lang="fr-ca" sz="1600" b="0" i="0" u="none" baseline="0" dirty="0">
                <a:solidFill>
                  <a:schemeClr val="bg1"/>
                </a:solidFill>
              </a:rPr>
              <a:t>les autres catégories de données recueillies dans vos milieux pourraient éclairer votre compréhension des risques futurs.</a:t>
            </a:r>
          </a:p>
          <a:p>
            <a:pPr marL="0" marR="0" lvl="0" indent="0" algn="l" rtl="0" fontAlgn="auto">
              <a:lnSpc>
                <a:spcPct val="90000"/>
              </a:lnSpc>
              <a:spcBef>
                <a:spcPts val="0"/>
              </a:spcBef>
              <a:spcAft>
                <a:spcPts val="600"/>
              </a:spcAft>
              <a:buClr>
                <a:schemeClr val="tx1"/>
              </a:buClr>
              <a:buSzTx/>
              <a:buNone/>
              <a:tabLst/>
              <a:defRPr/>
            </a:pPr>
            <a:endParaRPr lang="fr-ca" sz="1600" dirty="0"/>
          </a:p>
          <a:p>
            <a:pPr marL="0" indent="0" algn="l" rtl="0">
              <a:buClr>
                <a:schemeClr val="tx1"/>
              </a:buClr>
              <a:buNone/>
            </a:pPr>
            <a:r>
              <a:rPr kumimoji="0" lang="fr-ca" sz="1700" b="0" i="0" u="none" strike="noStrike" cap="none" spc="0" normalizeH="0" baseline="0" dirty="0">
                <a:ln>
                  <a:noFill/>
                </a:ln>
                <a:effectLst/>
                <a:uLnTx/>
                <a:uFillTx/>
              </a:rPr>
              <a:t>Exemples d’autres catégories de données :</a:t>
            </a:r>
          </a:p>
          <a:p>
            <a:pPr algn="l" rtl="0">
              <a:buClr>
                <a:schemeClr val="tx1"/>
              </a:buClr>
            </a:pPr>
            <a:r>
              <a:rPr lang="fr-ca" sz="1700" b="0" i="0" u="none" baseline="0" dirty="0"/>
              <a:t>Données démographiques des bénéficiaires </a:t>
            </a:r>
            <a:br>
              <a:rPr lang="fr-CA" sz="1700" b="0" i="0" u="none" baseline="0" dirty="0"/>
            </a:br>
            <a:r>
              <a:rPr lang="fr-ca" sz="1700" b="0" i="0" u="none" baseline="0" dirty="0"/>
              <a:t>et facteurs de stratification de l’équité </a:t>
            </a:r>
          </a:p>
          <a:p>
            <a:pPr algn="l" rtl="0">
              <a:buClr>
                <a:schemeClr val="tx1"/>
              </a:buClr>
            </a:pPr>
            <a:r>
              <a:rPr kumimoji="0" lang="fr-ca" sz="1700" b="0" i="0" u="none" strike="noStrike" cap="none" spc="0" normalizeH="0" baseline="0" dirty="0">
                <a:ln>
                  <a:noFill/>
                </a:ln>
                <a:effectLst/>
                <a:uLnTx/>
                <a:uFillTx/>
              </a:rPr>
              <a:t>Taux d’aiguillage et temps d’attente</a:t>
            </a:r>
          </a:p>
          <a:p>
            <a:pPr algn="l" rtl="0">
              <a:buClr>
                <a:schemeClr val="tx1"/>
              </a:buClr>
            </a:pPr>
            <a:r>
              <a:rPr kumimoji="0" lang="fr-ca" sz="1700" b="0" i="0" u="none" strike="noStrike" cap="none" spc="0" normalizeH="0" baseline="0" dirty="0">
                <a:ln>
                  <a:noFill/>
                </a:ln>
                <a:effectLst/>
                <a:uLnTx/>
                <a:uFillTx/>
              </a:rPr>
              <a:t>Départs sans avoir été reçus en consultation</a:t>
            </a:r>
          </a:p>
          <a:p>
            <a:pPr algn="l" rtl="0">
              <a:buClr>
                <a:schemeClr val="tx1"/>
              </a:buClr>
            </a:pPr>
            <a:r>
              <a:rPr kumimoji="0" lang="fr-ca" sz="1700" b="0" i="0" u="none" strike="noStrike" cap="none" spc="0" normalizeH="0" baseline="0" dirty="0">
                <a:ln>
                  <a:noFill/>
                </a:ln>
                <a:effectLst/>
                <a:uLnTx/>
                <a:uFillTx/>
              </a:rPr>
              <a:t>Accès aux tests diagnostiques, aux lits </a:t>
            </a:r>
            <a:r>
              <a:rPr lang="fr-ca" sz="1700" b="0" i="0" u="none" baseline="0" dirty="0"/>
              <a:t>et aux services</a:t>
            </a:r>
          </a:p>
          <a:p>
            <a:pPr algn="l" rtl="0">
              <a:buClr>
                <a:schemeClr val="tx1"/>
              </a:buClr>
            </a:pPr>
            <a:endParaRPr kumimoji="0" lang="fr-ca" sz="1700" b="0" i="0" u="none" strike="noStrike" cap="none" spc="0" normalizeH="0" baseline="0" noProof="0" dirty="0">
              <a:ln>
                <a:noFill/>
              </a:ln>
              <a:effectLst/>
              <a:uLnTx/>
              <a:uFillTx/>
            </a:endParaRPr>
          </a:p>
          <a:p>
            <a:pPr marL="0" indent="0" algn="l" rtl="0">
              <a:buClr>
                <a:schemeClr val="tx1"/>
              </a:buClr>
              <a:buNone/>
            </a:pPr>
            <a:endParaRPr lang="fr-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928333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Voir différemment d’autres ensembles </a:t>
            </a:r>
            <a:b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de données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8" name="Group 7">
            <a:extLst>
              <a:ext uri="{FF2B5EF4-FFF2-40B4-BE49-F238E27FC236}">
                <a16:creationId xmlns:a16="http://schemas.microsoft.com/office/drawing/2014/main" id="{D80A9F0A-5D57-8B0E-3708-BF3D2DADC964}"/>
              </a:ext>
            </a:extLst>
          </p:cNvPr>
          <p:cNvGrpSpPr/>
          <p:nvPr/>
        </p:nvGrpSpPr>
        <p:grpSpPr>
          <a:xfrm>
            <a:off x="9332410" y="508951"/>
            <a:ext cx="1959586" cy="1981258"/>
            <a:chOff x="9908196" y="4399838"/>
            <a:chExt cx="1959586" cy="1981258"/>
          </a:xfrm>
        </p:grpSpPr>
        <p:pic>
          <p:nvPicPr>
            <p:cNvPr id="9" name="Picture 8">
              <a:extLst>
                <a:ext uri="{FF2B5EF4-FFF2-40B4-BE49-F238E27FC236}">
                  <a16:creationId xmlns:a16="http://schemas.microsoft.com/office/drawing/2014/main" id="{8D4B8FC5-A6B0-4DF2-865A-24ADFF1C1AA5}"/>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10" name="Picture 9">
              <a:extLst>
                <a:ext uri="{FF2B5EF4-FFF2-40B4-BE49-F238E27FC236}">
                  <a16:creationId xmlns:a16="http://schemas.microsoft.com/office/drawing/2014/main" id="{8A55D54C-CA4A-345B-B6FC-3E9D76C8598F}"/>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2897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EF552B-7956-2C1C-A149-AAECBA183EF1}"/>
              </a:ext>
            </a:extLst>
          </p:cNvPr>
          <p:cNvSpPr>
            <a:spLocks noGrp="1"/>
          </p:cNvSpPr>
          <p:nvPr>
            <p:ph type="sldNum" sz="quarter" idx="12"/>
          </p:nvPr>
        </p:nvSpPr>
        <p:spPr/>
        <p:txBody>
          <a:bodyPr/>
          <a:lstStyle/>
          <a:p>
            <a:pPr algn="r" rtl="0"/>
            <a:fld id="{7D0AB2B7-A222-44FF-B180-C8F0FD623967}" type="slidenum">
              <a:rPr/>
              <a:t>56</a:t>
            </a:fld>
            <a:endParaRPr lang="fr-ca"/>
          </a:p>
        </p:txBody>
      </p:sp>
      <p:pic>
        <p:nvPicPr>
          <p:cNvPr id="8" name="Picture 7">
            <a:extLst>
              <a:ext uri="{FF2B5EF4-FFF2-40B4-BE49-F238E27FC236}">
                <a16:creationId xmlns:a16="http://schemas.microsoft.com/office/drawing/2014/main" id="{6A439BDB-B4D7-2AB9-4BA4-D27753851ED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4" name="Rectangle: Rounded Corners 18">
            <a:extLst>
              <a:ext uri="{FF2B5EF4-FFF2-40B4-BE49-F238E27FC236}">
                <a16:creationId xmlns:a16="http://schemas.microsoft.com/office/drawing/2014/main" id="{52E3E8D5-6F5C-F317-4725-92B05FEC7462}"/>
              </a:ext>
              <a:ext uri="{C183D7F6-B498-43B3-948B-1728B52AA6E4}">
                <adec:decorative xmlns:adec="http://schemas.microsoft.com/office/drawing/2017/decorative" val="1"/>
              </a:ext>
            </a:extLst>
          </p:cNvPr>
          <p:cNvSpPr/>
          <p:nvPr/>
        </p:nvSpPr>
        <p:spPr>
          <a:xfrm>
            <a:off x="508000" y="2633547"/>
            <a:ext cx="5542845" cy="215773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5" name="Content Placeholder 8">
            <a:extLst>
              <a:ext uri="{FF2B5EF4-FFF2-40B4-BE49-F238E27FC236}">
                <a16:creationId xmlns:a16="http://schemas.microsoft.com/office/drawing/2014/main" id="{C287B029-3BA1-134E-F8B8-D50C2955A02D}"/>
              </a:ext>
            </a:extLst>
          </p:cNvPr>
          <p:cNvSpPr txBox="1">
            <a:spLocks/>
          </p:cNvSpPr>
          <p:nvPr/>
        </p:nvSpPr>
        <p:spPr>
          <a:xfrm>
            <a:off x="838200" y="2778652"/>
            <a:ext cx="5257800" cy="357769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Aft>
                <a:spcPts val="600"/>
              </a:spcAft>
              <a:buFont typeface="Arial" panose="020B0604020202020204" pitchFamily="34" charset="0"/>
              <a:buNone/>
              <a:defRPr/>
            </a:pPr>
            <a:r>
              <a:rPr lang="fr-ca" sz="2400" b="1" i="0" u="none" baseline="0" dirty="0">
                <a:solidFill>
                  <a:schemeClr val="bg1"/>
                </a:solidFill>
              </a:rPr>
              <a:t>Question de réflexion</a:t>
            </a:r>
          </a:p>
          <a:p>
            <a:pPr marL="0" indent="0" algn="l" rtl="0">
              <a:spcAft>
                <a:spcPts val="600"/>
              </a:spcAft>
              <a:buFont typeface="Arial" panose="020B0604020202020204" pitchFamily="34" charset="0"/>
              <a:buNone/>
              <a:defRPr/>
            </a:pPr>
            <a:r>
              <a:rPr lang="fr-ca" sz="1800" b="0" i="0" u="none" baseline="0" dirty="0">
                <a:solidFill>
                  <a:schemeClr val="bg1"/>
                </a:solidFill>
              </a:rPr>
              <a:t>Comment pouvons-nous, en tant que leaders, nous assurer de consacrer du temps à l’analyse prospective des risques de sécurité émergents et futurs afin de déterminer si les soins seront sécuritaires à l’avenir?</a:t>
            </a:r>
            <a:endParaRPr lang="fr-ca" sz="1800" dirty="0">
              <a:solidFill>
                <a:schemeClr val="bg1"/>
              </a:solidFill>
              <a:ea typeface="Calibri"/>
            </a:endParaRPr>
          </a:p>
          <a:p>
            <a:pPr marL="0" indent="0" algn="l" rtl="0">
              <a:buFont typeface="Arial" panose="020B0604020202020204" pitchFamily="34" charset="0"/>
              <a:buNone/>
            </a:pPr>
            <a:endParaRPr lang="fr-ca" dirty="0"/>
          </a:p>
        </p:txBody>
      </p:sp>
      <p:sp>
        <p:nvSpPr>
          <p:cNvPr id="7" name="Title 1">
            <a:extLst>
              <a:ext uri="{FF2B5EF4-FFF2-40B4-BE49-F238E27FC236}">
                <a16:creationId xmlns:a16="http://schemas.microsoft.com/office/drawing/2014/main" id="{8F3CA94A-57C5-E9E6-9E77-A84DBA61822C}"/>
              </a:ext>
            </a:extLst>
          </p:cNvPr>
          <p:cNvSpPr txBox="1">
            <a:spLocks noGrp="1"/>
          </p:cNvSpPr>
          <p:nvPr>
            <p:ph type="title" idx="4294967295"/>
          </p:nvPr>
        </p:nvSpPr>
        <p:spPr>
          <a:xfrm>
            <a:off x="838200" y="370064"/>
            <a:ext cx="8958111"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lvl="0">
              <a:defRPr/>
            </a:pPr>
            <a:r>
              <a:rPr lang="fr-ca" sz="3500" spc="-15" dirty="0">
                <a:solidFill>
                  <a:srgbClr val="3E348F"/>
                </a:solidFill>
                <a:latin typeface="Arial Black" panose="020B0604020202020204" pitchFamily="34" charset="0"/>
                <a:cs typeface="Arial Black" panose="020B0604020202020204" pitchFamily="34" charset="0"/>
              </a:rPr>
              <a:t>Thème 2 du nuage de sécurité :</a:t>
            </a:r>
            <a:br>
              <a:rPr lang="fr-ca" sz="3500" spc="-15" dirty="0">
                <a:solidFill>
                  <a:srgbClr val="3E348F"/>
                </a:solidFill>
              </a:rPr>
            </a:br>
            <a:r>
              <a:rPr lang="fr-ca" sz="3500" dirty="0">
                <a:solidFill>
                  <a:srgbClr val="3E348F"/>
                </a:solidFill>
              </a:rPr>
              <a:t>Analyse prospective visant à cerner proactivement les problèmes de </a:t>
            </a:r>
            <a:br>
              <a:rPr lang="fr-CA" sz="3500" dirty="0">
                <a:solidFill>
                  <a:srgbClr val="3E348F"/>
                </a:solidFill>
              </a:rPr>
            </a:br>
            <a:r>
              <a:rPr lang="fr-ca" sz="3500" dirty="0">
                <a:solidFill>
                  <a:srgbClr val="3E348F"/>
                </a:solidFill>
              </a:rPr>
              <a:t>sécurité émergents et futurs</a:t>
            </a:r>
            <a:br>
              <a:rPr lang="fr-ca" sz="3500" dirty="0">
                <a:solidFill>
                  <a:srgbClr val="3E348F"/>
                </a:solidFill>
              </a:rPr>
            </a:br>
            <a:endParaRPr kumimoji="0" lang="fr-ca"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3A12ADA8-98F4-E39E-C041-67E06A49BEF9}"/>
              </a:ext>
            </a:extLst>
          </p:cNvPr>
          <p:cNvGrpSpPr/>
          <p:nvPr/>
        </p:nvGrpSpPr>
        <p:grpSpPr>
          <a:xfrm>
            <a:off x="9332410" y="508951"/>
            <a:ext cx="1959586" cy="1981258"/>
            <a:chOff x="9908196" y="4399838"/>
            <a:chExt cx="1959586" cy="1981258"/>
          </a:xfrm>
        </p:grpSpPr>
        <p:pic>
          <p:nvPicPr>
            <p:cNvPr id="9" name="Picture 8">
              <a:extLst>
                <a:ext uri="{FF2B5EF4-FFF2-40B4-BE49-F238E27FC236}">
                  <a16:creationId xmlns:a16="http://schemas.microsoft.com/office/drawing/2014/main" id="{B41C4CD8-C9BB-8BCB-067C-37814E6257B8}"/>
                </a:ext>
              </a:extLst>
            </p:cNvPr>
            <p:cNvPicPr>
              <a:picLocks noChangeAspect="1"/>
            </p:cNvPicPr>
            <p:nvPr/>
          </p:nvPicPr>
          <p:blipFill>
            <a:blip r:embed="rId4"/>
            <a:srcRect/>
            <a:stretch/>
          </p:blipFill>
          <p:spPr>
            <a:xfrm>
              <a:off x="9908196" y="4399838"/>
              <a:ext cx="1959586" cy="1849588"/>
            </a:xfrm>
            <a:prstGeom prst="rect">
              <a:avLst/>
            </a:prstGeom>
            <a:effectLst/>
          </p:spPr>
        </p:pic>
        <p:pic>
          <p:nvPicPr>
            <p:cNvPr id="10" name="Picture 9">
              <a:extLst>
                <a:ext uri="{FF2B5EF4-FFF2-40B4-BE49-F238E27FC236}">
                  <a16:creationId xmlns:a16="http://schemas.microsoft.com/office/drawing/2014/main" id="{519F8890-CAF7-8573-5AB0-C200124C2C39}"/>
                </a:ext>
              </a:extLst>
            </p:cNvPr>
            <p:cNvPicPr>
              <a:picLocks noChangeAspect="1"/>
            </p:cNvPicPr>
            <p:nvPr/>
          </p:nvPicPr>
          <p:blipFill>
            <a:blip r:embed="rId5"/>
            <a:srcRect/>
            <a:stretch/>
          </p:blipFill>
          <p:spPr>
            <a:xfrm>
              <a:off x="10023601" y="5693539"/>
              <a:ext cx="682463" cy="687557"/>
            </a:xfrm>
            <a:prstGeom prst="rect">
              <a:avLst/>
            </a:prstGeom>
          </p:spPr>
        </p:pic>
      </p:grpSp>
    </p:spTree>
    <p:extLst>
      <p:ext uri="{BB962C8B-B14F-4D97-AF65-F5344CB8AC3E}">
        <p14:creationId xmlns:p14="http://schemas.microsoft.com/office/powerpoint/2010/main" val="35107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57</a:t>
            </a:fld>
            <a:endParaRPr lang="fr-ca"/>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1" y="2459062"/>
            <a:ext cx="8154427" cy="4631394"/>
          </a:xfrm>
        </p:spPr>
        <p:txBody>
          <a:bodyPr>
            <a:normAutofit/>
          </a:bodyPr>
          <a:lstStyle/>
          <a:p>
            <a:pPr marL="0" marR="0" lvl="0" indent="0" algn="l" rtl="0" fontAlgn="auto">
              <a:lnSpc>
                <a:spcPct val="90000"/>
              </a:lnSpc>
              <a:spcBef>
                <a:spcPts val="0"/>
              </a:spcBef>
              <a:spcAft>
                <a:spcPts val="600"/>
              </a:spcAft>
              <a:buClr>
                <a:schemeClr val="tx1"/>
              </a:buClr>
              <a:buSzTx/>
              <a:buNone/>
              <a:tabLst/>
              <a:defRPr/>
            </a:pPr>
            <a:r>
              <a:rPr lang="fr-ca" sz="3200" b="1" i="0" u="none" baseline="0" dirty="0"/>
              <a:t>Contexte</a:t>
            </a:r>
          </a:p>
          <a:p>
            <a:pPr algn="l" defTabSz="914400" rtl="0">
              <a:lnSpc>
                <a:spcPct val="100000"/>
              </a:lnSpc>
              <a:spcAft>
                <a:spcPts val="600"/>
              </a:spcAft>
              <a:buClr>
                <a:schemeClr val="tx1"/>
              </a:buClr>
              <a:defRPr/>
            </a:pPr>
            <a:r>
              <a:rPr lang="fr-ca" sz="1600" b="0" i="0" u="none" baseline="0" dirty="0"/>
              <a:t>Les normes, les lignes directrices et les règlements en matière de sécurité sont importants et nécessaires.</a:t>
            </a:r>
          </a:p>
          <a:p>
            <a:pPr algn="l" defTabSz="914400" rtl="0">
              <a:lnSpc>
                <a:spcPct val="100000"/>
              </a:lnSpc>
              <a:spcAft>
                <a:spcPts val="600"/>
              </a:spcAft>
              <a:buClr>
                <a:schemeClr val="tx1"/>
              </a:buClr>
              <a:defRPr/>
            </a:pPr>
            <a:r>
              <a:rPr kumimoji="0" lang="fr-ca" sz="1600" b="0" i="0" u="none" strike="noStrike" kern="1200" cap="none" spc="0" normalizeH="0" baseline="0" dirty="0">
                <a:ln>
                  <a:noFill/>
                </a:ln>
                <a:effectLst/>
                <a:uLnTx/>
                <a:uFillTx/>
              </a:rPr>
              <a:t>Le rapport </a:t>
            </a:r>
            <a:r>
              <a:rPr kumimoji="0" lang="fr-ca" sz="1600" b="0" i="1" u="none" strike="noStrike" kern="1200" cap="none" spc="0" normalizeH="0" baseline="0" dirty="0" err="1">
                <a:ln>
                  <a:noFill/>
                </a:ln>
                <a:effectLst/>
                <a:uLnTx/>
                <a:uFillTx/>
              </a:rPr>
              <a:t>Measurement</a:t>
            </a:r>
            <a:r>
              <a:rPr kumimoji="0" lang="fr-ca" sz="1600" b="0" i="1" u="none" strike="noStrike" kern="1200" cap="none" spc="0" normalizeH="0" baseline="0" dirty="0">
                <a:ln>
                  <a:noFill/>
                </a:ln>
                <a:effectLst/>
                <a:uLnTx/>
                <a:uFillTx/>
              </a:rPr>
              <a:t> and Monitoring of </a:t>
            </a:r>
            <a:r>
              <a:rPr kumimoji="0" lang="fr-ca" sz="1600" b="0" i="1" u="none" strike="noStrike" kern="1200" cap="none" spc="0" normalizeH="0" baseline="0" dirty="0" err="1">
                <a:ln>
                  <a:noFill/>
                </a:ln>
                <a:effectLst/>
                <a:uLnTx/>
                <a:uFillTx/>
              </a:rPr>
              <a:t>Safety</a:t>
            </a:r>
            <a:r>
              <a:rPr kumimoji="0" lang="fr-ca" sz="1600" b="0" i="0" u="none" strike="noStrike" kern="1200" cap="none" spc="0" normalizeH="0" baseline="0" dirty="0">
                <a:ln>
                  <a:noFill/>
                </a:ln>
                <a:effectLst/>
                <a:uLnTx/>
                <a:uFillTx/>
              </a:rPr>
              <a:t> (</a:t>
            </a:r>
            <a:r>
              <a:rPr kumimoji="0" lang="fr-ca" sz="1600" b="0" i="0" u="none" strike="noStrike" kern="1200" cap="none" spc="0" normalizeH="0" baseline="0" dirty="0" err="1">
                <a:ln>
                  <a:noFill/>
                </a:ln>
                <a:effectLst/>
                <a:uLnTx/>
                <a:uFillTx/>
              </a:rPr>
              <a:t>Health</a:t>
            </a:r>
            <a:r>
              <a:rPr kumimoji="0" lang="fr-ca" sz="1600" b="0" i="0" u="none" strike="noStrike" kern="1200" cap="none" spc="0" normalizeH="0" baseline="0" dirty="0">
                <a:ln>
                  <a:noFill/>
                </a:ln>
                <a:effectLst/>
                <a:uLnTx/>
                <a:uFillTx/>
              </a:rPr>
              <a:t> </a:t>
            </a:r>
            <a:r>
              <a:rPr kumimoji="0" lang="fr-ca" sz="1600" b="0" i="0" u="none" strike="noStrike" kern="1200" cap="none" spc="0" normalizeH="0" baseline="0" dirty="0" err="1">
                <a:ln>
                  <a:noFill/>
                </a:ln>
                <a:effectLst/>
                <a:uLnTx/>
                <a:uFillTx/>
              </a:rPr>
              <a:t>Foundation</a:t>
            </a:r>
            <a:r>
              <a:rPr kumimoji="0" lang="fr-ca" sz="1600" b="0" i="0" u="none" strike="noStrike" kern="1200" cap="none" spc="0" normalizeH="0" baseline="0" dirty="0">
                <a:ln>
                  <a:noFill/>
                </a:ln>
                <a:effectLst/>
                <a:uLnTx/>
                <a:uFillTx/>
              </a:rPr>
              <a:t>, 2013) a révélé </a:t>
            </a:r>
            <a:r>
              <a:rPr lang="fr-ca" sz="1600" b="0" i="0" u="none" baseline="0" dirty="0"/>
              <a:t>que, parfois, les organismes de santé sont tellement préoccupés par le respect des normes, des lignes directrices et des règlements, et concentrés sur cet objectif qu’ils n’ont que peu de marge de manœuvre pour réfléchir de manière critique, mettre en place la culture de la sécurité souhaitée ou effectuer une analyse prospective pour cerner proactivement les problèmes de sécurité émergents ou futurs.</a:t>
            </a:r>
            <a:br>
              <a:rPr lang="fr-ca" sz="1600" dirty="0"/>
            </a:br>
            <a:br>
              <a:rPr lang="fr-ca" sz="1600" dirty="0"/>
            </a:br>
            <a:endParaRPr lang="fr-ca" sz="1600" dirty="0"/>
          </a:p>
          <a:p>
            <a:pPr marL="0" indent="0" algn="l" rtl="0">
              <a:buClr>
                <a:schemeClr val="tx1"/>
              </a:buClr>
              <a:buNone/>
            </a:pPr>
            <a:endParaRPr lang="fr-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9243497"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5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Analyse prospective visant à cerner proactivement les problèmes de </a:t>
            </a:r>
            <a:br>
              <a:rPr kumimoji="0" lang="fr-CA" sz="35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5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sécurité émergents et futurs</a:t>
            </a:r>
            <a:br>
              <a:rPr kumimoji="0" lang="fr-ca"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DC275DDA-7B0E-6BCD-7FBA-DDC6390ED7C9}"/>
              </a:ext>
            </a:extLst>
          </p:cNvPr>
          <p:cNvGrpSpPr/>
          <p:nvPr/>
        </p:nvGrpSpPr>
        <p:grpSpPr>
          <a:xfrm>
            <a:off x="9332410" y="508951"/>
            <a:ext cx="1959586" cy="1981258"/>
            <a:chOff x="9908196" y="4399838"/>
            <a:chExt cx="1959586" cy="1981258"/>
          </a:xfrm>
        </p:grpSpPr>
        <p:pic>
          <p:nvPicPr>
            <p:cNvPr id="7" name="Picture 6">
              <a:extLst>
                <a:ext uri="{FF2B5EF4-FFF2-40B4-BE49-F238E27FC236}">
                  <a16:creationId xmlns:a16="http://schemas.microsoft.com/office/drawing/2014/main" id="{7A5A5EE8-1A3E-12A3-F4E3-373A3C83DA8B}"/>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8" name="Picture 7">
              <a:extLst>
                <a:ext uri="{FF2B5EF4-FFF2-40B4-BE49-F238E27FC236}">
                  <a16:creationId xmlns:a16="http://schemas.microsoft.com/office/drawing/2014/main" id="{43ED5F0A-C4EA-A477-E38F-E3C814C97D63}"/>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285693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58</a:t>
            </a:fld>
            <a:endParaRPr lang="fr-ca"/>
          </a:p>
        </p:txBody>
      </p:sp>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08000" y="2528710"/>
            <a:ext cx="7450667" cy="3371208"/>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38200" y="2778652"/>
            <a:ext cx="6702778" cy="35776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chemeClr val="bg1"/>
              </a:buClr>
              <a:buSzTx/>
              <a:buFont typeface="Arial" panose="020B0604020202020204" pitchFamily="34" charset="0"/>
              <a:buNone/>
              <a:tabLst/>
              <a:defRPr/>
            </a:pPr>
            <a:r>
              <a:rPr kumimoji="0" lang="fr-ca" sz="24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Ce thème vous invite à : </a:t>
            </a:r>
            <a:endParaRPr kumimoji="0" lang="fr-ca"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600"/>
              </a:spcAft>
              <a:buClr>
                <a:schemeClr val="bg1"/>
              </a:buClr>
              <a:buSzTx/>
              <a:buFont typeface="Arial" panose="020B0604020202020204" pitchFamily="34" charset="0"/>
              <a:buChar char="•"/>
              <a:tabLst/>
              <a:defRPr/>
            </a:pPr>
            <a:r>
              <a:rPr kumimoji="0" lang="fr-ca" sz="18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réfléchir à ce qui se passe dans votre organisme </a:t>
            </a:r>
            <a:r>
              <a:rPr lang="fr-ca" sz="1800" dirty="0">
                <a:solidFill>
                  <a:schemeClr val="bg1"/>
                </a:solidFill>
              </a:rPr>
              <a:t>: c</a:t>
            </a:r>
            <a:r>
              <a:rPr kumimoji="0" lang="fr-ca" sz="18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omment réfléchit-il de manière critique aux problèmes de sécurité des patients? Quels efforts fait-il pour mettre en place la culture de sécurité des patients souhaitée? Comment recense-t-il proactivement les risques émergents ou futurs?</a:t>
            </a:r>
            <a:endParaRPr kumimoji="0" lang="fr-ca"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600"/>
              </a:spcAft>
              <a:buClr>
                <a:schemeClr val="bg1"/>
              </a:buClr>
              <a:buSzTx/>
              <a:buFont typeface="Arial" panose="020B0604020202020204" pitchFamily="34" charset="0"/>
              <a:buChar char="•"/>
              <a:tabLst/>
              <a:defRPr/>
            </a:pPr>
            <a:r>
              <a:rPr kumimoji="0" lang="fr-ca" sz="18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expliquer comment vous renforcez ou pourriez renforcer vos </a:t>
            </a:r>
            <a:r>
              <a:rPr kumimoji="0" lang="fr-ca" sz="1800" b="1" i="0" u="sng"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capacités</a:t>
            </a:r>
            <a:r>
              <a:rPr kumimoji="0" lang="fr-ca" sz="18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 afin de répondre à la question « Les soins </a:t>
            </a:r>
            <a:r>
              <a:rPr kumimoji="0" lang="fr-ca" sz="1800" b="0" i="0" u="none" strike="noStrike" kern="1200" cap="none" spc="0" normalizeH="0" baseline="0" dirty="0" err="1">
                <a:ln>
                  <a:noFill/>
                </a:ln>
                <a:solidFill>
                  <a:schemeClr val="bg1"/>
                </a:solidFill>
                <a:effectLst/>
                <a:uLnTx/>
                <a:uFillTx/>
                <a:latin typeface="Arial" panose="020B0604020202020204" pitchFamily="34" charset="0"/>
                <a:ea typeface="+mn-ea"/>
                <a:cs typeface="Arial" panose="020B0604020202020204" pitchFamily="34" charset="0"/>
              </a:rPr>
              <a:t>seront-ils</a:t>
            </a:r>
            <a:r>
              <a:rPr kumimoji="0" lang="fr-ca" sz="18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 sécuritaires à l’avenir? ».</a:t>
            </a:r>
            <a:endParaRPr kumimoji="0" lang="fr-ca" sz="18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None/>
              <a:tabLst/>
              <a:defRPr/>
            </a:pPr>
            <a:endParaRPr kumimoji="0" lang="fr-ca"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509647"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lvl="0">
              <a:defRPr/>
            </a:pPr>
            <a:r>
              <a:rPr lang="fr-ca" sz="3500" spc="-15" dirty="0">
                <a:solidFill>
                  <a:srgbClr val="3E348F"/>
                </a:solidFill>
                <a:latin typeface="Arial Black" panose="020B0604020202020204" pitchFamily="34" charset="0"/>
                <a:cs typeface="Arial Black" panose="020B0604020202020204" pitchFamily="34" charset="0"/>
              </a:rPr>
              <a:t>Thème 2 du nuage de sécurité :</a:t>
            </a:r>
            <a:br>
              <a:rPr lang="fr-ca" sz="3500" spc="-15" dirty="0">
                <a:solidFill>
                  <a:srgbClr val="3E348F"/>
                </a:solidFill>
              </a:rPr>
            </a:br>
            <a:r>
              <a:rPr lang="fr-ca" sz="3500" dirty="0">
                <a:solidFill>
                  <a:srgbClr val="3E348F"/>
                </a:solidFill>
              </a:rPr>
              <a:t>Analyse prospective visant à cerner proactivement les problèmes de </a:t>
            </a:r>
            <a:br>
              <a:rPr lang="fr-CA" sz="3500" dirty="0">
                <a:solidFill>
                  <a:srgbClr val="3E348F"/>
                </a:solidFill>
              </a:rPr>
            </a:br>
            <a:r>
              <a:rPr lang="fr-ca" sz="3500" dirty="0">
                <a:solidFill>
                  <a:srgbClr val="3E348F"/>
                </a:solidFill>
              </a:rPr>
              <a:t>sécurité émergents et futurs</a:t>
            </a:r>
            <a:br>
              <a:rPr lang="fr-ca" sz="3500" dirty="0">
                <a:solidFill>
                  <a:srgbClr val="3E348F"/>
                </a:solidFill>
              </a:rPr>
            </a:br>
            <a:endParaRPr kumimoji="0" lang="fr-ca"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3" name="Group 2">
            <a:extLst>
              <a:ext uri="{FF2B5EF4-FFF2-40B4-BE49-F238E27FC236}">
                <a16:creationId xmlns:a16="http://schemas.microsoft.com/office/drawing/2014/main" id="{E0EB6227-DFAB-FFA0-DB0D-C4F6AD4F40A7}"/>
              </a:ext>
            </a:extLst>
          </p:cNvPr>
          <p:cNvGrpSpPr/>
          <p:nvPr/>
        </p:nvGrpSpPr>
        <p:grpSpPr>
          <a:xfrm>
            <a:off x="9332410" y="508951"/>
            <a:ext cx="1959586" cy="1981258"/>
            <a:chOff x="9908196" y="4399838"/>
            <a:chExt cx="1959586" cy="1981258"/>
          </a:xfrm>
        </p:grpSpPr>
        <p:pic>
          <p:nvPicPr>
            <p:cNvPr id="6" name="Picture 5">
              <a:extLst>
                <a:ext uri="{FF2B5EF4-FFF2-40B4-BE49-F238E27FC236}">
                  <a16:creationId xmlns:a16="http://schemas.microsoft.com/office/drawing/2014/main" id="{D0A7AF31-66A4-1F13-3E21-F7CFC734BF33}"/>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7" name="Picture 6">
              <a:extLst>
                <a:ext uri="{FF2B5EF4-FFF2-40B4-BE49-F238E27FC236}">
                  <a16:creationId xmlns:a16="http://schemas.microsoft.com/office/drawing/2014/main" id="{5C6E6D61-0B31-EFB0-EEF3-23AAB2872FF9}"/>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7698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pPr algn="r" rtl="0"/>
            <a:fld id="{7D0AB2B7-A222-44FF-B180-C8F0FD623967}" type="slidenum">
              <a:rPr/>
              <a:t>59</a:t>
            </a:fld>
            <a:endParaRPr lang="fr-ca"/>
          </a:p>
        </p:txBody>
      </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36263"/>
            <a:ext cx="9238300"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pouvons-nous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répondre à la question «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Les soins </a:t>
            </a:r>
            <a:r>
              <a:rPr kumimoji="0" lang="fr-ca" sz="4400" b="1" i="0" u="none" strike="noStrike" kern="1200" cap="none" spc="0" normalizeH="0" baseline="0" dirty="0" err="1">
                <a:ln>
                  <a:noFill/>
                </a:ln>
                <a:solidFill>
                  <a:srgbClr val="3E348F"/>
                </a:solidFill>
                <a:effectLst/>
                <a:uLnTx/>
                <a:uFillTx/>
                <a:latin typeface="Arial" panose="020B0604020202020204" pitchFamily="34" charset="0"/>
                <a:ea typeface="+mj-ea"/>
                <a:cs typeface="Arial" panose="020B0604020202020204" pitchFamily="34" charset="0"/>
              </a:rPr>
              <a:t>seront-ils</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sécuritaires à l’avenir?</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br>
              <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8" name="Group 7">
            <a:extLst>
              <a:ext uri="{FF2B5EF4-FFF2-40B4-BE49-F238E27FC236}">
                <a16:creationId xmlns:a16="http://schemas.microsoft.com/office/drawing/2014/main" id="{3F569824-126B-BD9A-3093-7D0D24D5A831}"/>
              </a:ext>
            </a:extLst>
          </p:cNvPr>
          <p:cNvGrpSpPr/>
          <p:nvPr/>
        </p:nvGrpSpPr>
        <p:grpSpPr>
          <a:xfrm>
            <a:off x="9908196" y="4399838"/>
            <a:ext cx="1959586" cy="1981258"/>
            <a:chOff x="9908196" y="4399838"/>
            <a:chExt cx="1959586" cy="1981258"/>
          </a:xfrm>
        </p:grpSpPr>
        <p:pic>
          <p:nvPicPr>
            <p:cNvPr id="9" name="Picture 8">
              <a:extLst>
                <a:ext uri="{FF2B5EF4-FFF2-40B4-BE49-F238E27FC236}">
                  <a16:creationId xmlns:a16="http://schemas.microsoft.com/office/drawing/2014/main" id="{E46B696C-F4FB-53F1-4B2A-4D4EB1C427F2}"/>
                </a:ext>
              </a:extLst>
            </p:cNvPr>
            <p:cNvPicPr>
              <a:picLocks noChangeAspect="1"/>
            </p:cNvPicPr>
            <p:nvPr/>
          </p:nvPicPr>
          <p:blipFill>
            <a:blip r:embed="rId3"/>
            <a:srcRect/>
            <a:stretch/>
          </p:blipFill>
          <p:spPr>
            <a:xfrm>
              <a:off x="9908196" y="4399838"/>
              <a:ext cx="1959586" cy="1849588"/>
            </a:xfrm>
            <a:prstGeom prst="rect">
              <a:avLst/>
            </a:prstGeom>
            <a:effectLst/>
          </p:spPr>
        </p:pic>
        <p:pic>
          <p:nvPicPr>
            <p:cNvPr id="10" name="Picture 9">
              <a:extLst>
                <a:ext uri="{FF2B5EF4-FFF2-40B4-BE49-F238E27FC236}">
                  <a16:creationId xmlns:a16="http://schemas.microsoft.com/office/drawing/2014/main" id="{221B3359-89B9-CFB4-7AAF-961B44929FF0}"/>
                </a:ext>
              </a:extLst>
            </p:cNvPr>
            <p:cNvPicPr>
              <a:picLocks noChangeAspect="1"/>
            </p:cNvPicPr>
            <p:nvPr/>
          </p:nvPicPr>
          <p:blipFill>
            <a:blip r:embed="rId4"/>
            <a:srcRect/>
            <a:stretch/>
          </p:blipFill>
          <p:spPr>
            <a:xfrm>
              <a:off x="10023601" y="5693539"/>
              <a:ext cx="682463" cy="687557"/>
            </a:xfrm>
            <a:prstGeom prst="rect">
              <a:avLst/>
            </a:prstGeom>
          </p:spPr>
        </p:pic>
      </p:grpSp>
    </p:spTree>
    <p:extLst>
      <p:ext uri="{BB962C8B-B14F-4D97-AF65-F5344CB8AC3E}">
        <p14:creationId xmlns:p14="http://schemas.microsoft.com/office/powerpoint/2010/main" val="36188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71A69-4119-A19B-6FD9-A81E2D3A3721}"/>
              </a:ext>
            </a:extLst>
          </p:cNvPr>
          <p:cNvPicPr>
            <a:picLocks noChangeAspect="1"/>
          </p:cNvPicPr>
          <p:nvPr/>
        </p:nvPicPr>
        <p:blipFill>
          <a:blip r:embed="rId3"/>
          <a:srcRect/>
          <a:stretch/>
        </p:blipFill>
        <p:spPr>
          <a:xfrm>
            <a:off x="-86206" y="-48491"/>
            <a:ext cx="12364412" cy="6954981"/>
          </a:xfrm>
          <a:prstGeom prst="rect">
            <a:avLst/>
          </a:prstGeom>
        </p:spPr>
      </p:pic>
      <p:sp>
        <p:nvSpPr>
          <p:cNvPr id="3" name="Title 2">
            <a:extLst>
              <a:ext uri="{FF2B5EF4-FFF2-40B4-BE49-F238E27FC236}">
                <a16:creationId xmlns:a16="http://schemas.microsoft.com/office/drawing/2014/main" id="{8B9CF02C-D212-4292-AC61-70A20178DC6D}"/>
              </a:ext>
            </a:extLst>
          </p:cNvPr>
          <p:cNvSpPr txBox="1">
            <a:spLocks noGrp="1"/>
          </p:cNvSpPr>
          <p:nvPr>
            <p:ph type="title" idx="4294967295"/>
          </p:nvPr>
        </p:nvSpPr>
        <p:spPr>
          <a:xfrm>
            <a:off x="150312" y="187890"/>
            <a:ext cx="375780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a:ln>
                  <a:noFill/>
                </a:ln>
                <a:solidFill>
                  <a:schemeClr val="bg1"/>
                </a:solidFill>
                <a:effectLst/>
                <a:uLnTx/>
                <a:uFillTx/>
                <a:latin typeface="+mn-lt"/>
                <a:ea typeface="+mn-ea"/>
                <a:cs typeface="+mn-cs"/>
                <a:hlinkClick r:id="rId4">
                  <a:extLst>
                    <a:ext uri="{A12FA001-AC4F-418D-AE19-62706E023703}">
                      <ahyp:hlinkClr xmlns:ahyp="http://schemas.microsoft.com/office/drawing/2018/hyperlinkcolor" val="tx"/>
                    </a:ext>
                  </a:extLst>
                </a:hlinkClick>
              </a:rPr>
              <a:t>Repenser la sécurité des patients (excellencesante.ca)</a:t>
            </a:r>
            <a:endParaRPr kumimoji="0" lang="fr-ca" sz="12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5903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1CD2E9-6A7F-D329-3CAA-33529AF921EB}"/>
              </a:ext>
            </a:extLst>
          </p:cNvPr>
          <p:cNvSpPr>
            <a:spLocks noGrp="1"/>
          </p:cNvSpPr>
          <p:nvPr>
            <p:ph type="sldNum" sz="quarter" idx="12"/>
          </p:nvPr>
        </p:nvSpPr>
        <p:spPr/>
        <p:txBody>
          <a:bodyPr/>
          <a:lstStyle/>
          <a:p>
            <a:pPr algn="r" rtl="0"/>
            <a:fld id="{7D0AB2B7-A222-44FF-B180-C8F0FD623967}" type="slidenum">
              <a:rPr/>
              <a:t>60</a:t>
            </a:fld>
            <a:endParaRPr lang="fr-ca"/>
          </a:p>
        </p:txBody>
      </p:sp>
      <p:sp>
        <p:nvSpPr>
          <p:cNvPr id="6" name="Title 5">
            <a:extLst>
              <a:ext uri="{FF2B5EF4-FFF2-40B4-BE49-F238E27FC236}">
                <a16:creationId xmlns:a16="http://schemas.microsoft.com/office/drawing/2014/main" id="{1A68BBE2-042E-CF09-9926-56600A9C6B99}"/>
              </a:ext>
            </a:extLst>
          </p:cNvPr>
          <p:cNvSpPr>
            <a:spLocks noGrp="1"/>
          </p:cNvSpPr>
          <p:nvPr>
            <p:ph type="title" idx="4294967295"/>
          </p:nvPr>
        </p:nvSpPr>
        <p:spPr>
          <a:xfrm>
            <a:off x="657650" y="-583121"/>
            <a:ext cx="10515600" cy="1325563"/>
          </a:xfrm>
        </p:spPr>
        <p:txBody>
          <a:bodyPr vert="horz" lIns="91440" tIns="45720" rIns="91440" bIns="45720" rtlCol="0" anchor="b">
            <a:normAutofit/>
          </a:bodyPr>
          <a:lstStyle/>
          <a:p>
            <a:pPr algn="l" rtl="0"/>
            <a:r>
              <a:rPr lang="fr-ca" b="1" i="0" u="none" baseline="0" dirty="0"/>
              <a:t>Intégration et apprentissage</a:t>
            </a:r>
          </a:p>
        </p:txBody>
      </p:sp>
      <p:sp>
        <p:nvSpPr>
          <p:cNvPr id="4" name="Oval 3">
            <a:extLst>
              <a:ext uri="{FF2B5EF4-FFF2-40B4-BE49-F238E27FC236}">
                <a16:creationId xmlns:a16="http://schemas.microsoft.com/office/drawing/2014/main" id="{99E5222D-7AC9-9E5D-46C6-6A5035D45961}"/>
              </a:ext>
            </a:extLst>
          </p:cNvPr>
          <p:cNvSpPr/>
          <p:nvPr/>
        </p:nvSpPr>
        <p:spPr>
          <a:xfrm>
            <a:off x="4213235" y="1803315"/>
            <a:ext cx="3736181" cy="373618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id="{1025697E-54DB-F180-06A0-7A63BCD839F0}"/>
              </a:ext>
            </a:extLst>
          </p:cNvPr>
          <p:cNvSpPr/>
          <p:nvPr/>
        </p:nvSpPr>
        <p:spPr>
          <a:xfrm rot="13055500">
            <a:off x="7255958" y="2452160"/>
            <a:ext cx="1460673" cy="1460673"/>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7" name="Teardrop 6">
            <a:extLst>
              <a:ext uri="{FF2B5EF4-FFF2-40B4-BE49-F238E27FC236}">
                <a16:creationId xmlns:a16="http://schemas.microsoft.com/office/drawing/2014/main" id="{C54D4046-280A-AA19-BB21-C6C0D5413FD3}"/>
              </a:ext>
            </a:extLst>
          </p:cNvPr>
          <p:cNvSpPr/>
          <p:nvPr/>
        </p:nvSpPr>
        <p:spPr>
          <a:xfrm rot="16200000">
            <a:off x="6573453" y="4315632"/>
            <a:ext cx="1460673" cy="1460673"/>
          </a:xfrm>
          <a:prstGeom prst="teardrop">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D5682AF3-2590-149A-EFED-8254DF4F0624}"/>
              </a:ext>
            </a:extLst>
          </p:cNvPr>
          <p:cNvSpPr/>
          <p:nvPr/>
        </p:nvSpPr>
        <p:spPr>
          <a:xfrm>
            <a:off x="5350990" y="2866957"/>
            <a:ext cx="1460673" cy="146067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3" name="Teardrop 22">
            <a:extLst>
              <a:ext uri="{FF2B5EF4-FFF2-40B4-BE49-F238E27FC236}">
                <a16:creationId xmlns:a16="http://schemas.microsoft.com/office/drawing/2014/main" id="{9C67C613-D9DB-683A-638D-7B119130699D}"/>
              </a:ext>
            </a:extLst>
          </p:cNvPr>
          <p:cNvSpPr/>
          <p:nvPr/>
        </p:nvSpPr>
        <p:spPr>
          <a:xfrm>
            <a:off x="4178502" y="4343930"/>
            <a:ext cx="1460673" cy="1460673"/>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A498821A-D233-AC96-05A4-FC2E4B24F0FD}"/>
              </a:ext>
            </a:extLst>
          </p:cNvPr>
          <p:cNvSpPr txBox="1"/>
          <p:nvPr/>
        </p:nvSpPr>
        <p:spPr>
          <a:xfrm>
            <a:off x="4245200" y="4542011"/>
            <a:ext cx="1352450" cy="1131079"/>
          </a:xfrm>
          <a:prstGeom prst="rect">
            <a:avLst/>
          </a:prstGeom>
          <a:noFill/>
        </p:spPr>
        <p:txBody>
          <a:bodyPr wrap="square">
            <a:spAutoFit/>
          </a:bodyPr>
          <a:lstStyle/>
          <a:p>
            <a:pPr algn="ctr">
              <a:lnSpc>
                <a:spcPts val="1340"/>
              </a:lnSpc>
              <a:spcAft>
                <a:spcPts val="600"/>
              </a:spcAft>
            </a:pPr>
            <a:r>
              <a:rPr lang="en-CA" sz="1400" b="1" dirty="0">
                <a:solidFill>
                  <a:schemeClr val="bg1"/>
                </a:solidFill>
              </a:rPr>
              <a:t>Anticipation et état de preparation</a:t>
            </a: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seront-ils</a:t>
            </a:r>
            <a:br>
              <a:rPr lang="en-CA" sz="1000" dirty="0">
                <a:solidFill>
                  <a:schemeClr val="bg1"/>
                </a:solidFill>
              </a:rPr>
            </a:br>
            <a:r>
              <a:rPr lang="en-CA" sz="1000" dirty="0" err="1">
                <a:solidFill>
                  <a:schemeClr val="bg1"/>
                </a:solidFill>
              </a:rPr>
              <a:t>sécuritaires</a:t>
            </a:r>
            <a:br>
              <a:rPr lang="en-CA" sz="1000" dirty="0">
                <a:solidFill>
                  <a:schemeClr val="bg1"/>
                </a:solidFill>
              </a:rPr>
            </a:br>
            <a:r>
              <a:rPr lang="en-CA" sz="1000" dirty="0">
                <a:solidFill>
                  <a:schemeClr val="bg1"/>
                </a:solidFill>
              </a:rPr>
              <a:t>à </a:t>
            </a:r>
            <a:r>
              <a:rPr lang="en-CA" sz="1000" dirty="0" err="1">
                <a:solidFill>
                  <a:schemeClr val="bg1"/>
                </a:solidFill>
              </a:rPr>
              <a:t>l’avenir</a:t>
            </a:r>
            <a:r>
              <a:rPr lang="en-CA" sz="1000" dirty="0">
                <a:solidFill>
                  <a:schemeClr val="bg1"/>
                </a:solidFill>
              </a:rPr>
              <a:t>?</a:t>
            </a:r>
          </a:p>
        </p:txBody>
      </p:sp>
      <p:sp>
        <p:nvSpPr>
          <p:cNvPr id="27" name="TextBox 26">
            <a:extLst>
              <a:ext uri="{FF2B5EF4-FFF2-40B4-BE49-F238E27FC236}">
                <a16:creationId xmlns:a16="http://schemas.microsoft.com/office/drawing/2014/main" id="{5C7CBD3C-E36F-BD24-AD10-57C375F92970}"/>
              </a:ext>
            </a:extLst>
          </p:cNvPr>
          <p:cNvSpPr txBox="1"/>
          <p:nvPr/>
        </p:nvSpPr>
        <p:spPr>
          <a:xfrm>
            <a:off x="6573453" y="4513436"/>
            <a:ext cx="1352450" cy="1131079"/>
          </a:xfrm>
          <a:prstGeom prst="rect">
            <a:avLst/>
          </a:prstGeom>
          <a:noFill/>
        </p:spPr>
        <p:txBody>
          <a:bodyPr wrap="square">
            <a:spAutoFit/>
          </a:bodyPr>
          <a:lstStyle/>
          <a:p>
            <a:pPr algn="ctr">
              <a:lnSpc>
                <a:spcPts val="1340"/>
              </a:lnSpc>
              <a:spcAft>
                <a:spcPts val="600"/>
              </a:spcAft>
            </a:pPr>
            <a:r>
              <a:rPr lang="en-CA" sz="1400" b="1" dirty="0" err="1">
                <a:solidFill>
                  <a:schemeClr val="bg1"/>
                </a:solidFill>
              </a:rPr>
              <a:t>Sensibilité</a:t>
            </a:r>
            <a:r>
              <a:rPr lang="en-CA" sz="1400" b="1" dirty="0">
                <a:solidFill>
                  <a:schemeClr val="bg1"/>
                </a:solidFill>
              </a:rPr>
              <a:t> au </a:t>
            </a:r>
            <a:r>
              <a:rPr lang="en-CA" sz="1400" b="1" dirty="0" err="1">
                <a:solidFill>
                  <a:schemeClr val="bg1"/>
                </a:solidFill>
              </a:rPr>
              <a:t>déroulement</a:t>
            </a:r>
            <a:r>
              <a:rPr lang="en-CA" sz="1400" b="1" dirty="0">
                <a:solidFill>
                  <a:schemeClr val="bg1"/>
                </a:solidFill>
              </a:rPr>
              <a:t> des </a:t>
            </a:r>
            <a:r>
              <a:rPr lang="en-CA" sz="1400" b="1" dirty="0" err="1">
                <a:solidFill>
                  <a:schemeClr val="bg1"/>
                </a:solidFill>
              </a:rPr>
              <a:t>activités</a:t>
            </a:r>
            <a:r>
              <a:rPr lang="en-CA" sz="1400" b="1" dirty="0">
                <a:solidFill>
                  <a:schemeClr val="bg1"/>
                </a:solidFill>
              </a:rPr>
              <a:t> </a:t>
            </a:r>
            <a:endParaRPr lang="en-CA" sz="1200" b="1" dirty="0">
              <a:solidFill>
                <a:schemeClr val="bg1"/>
              </a:solidFill>
            </a:endParaRP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sécuritaires</a:t>
            </a:r>
            <a:br>
              <a:rPr lang="en-CA" sz="1000" dirty="0">
                <a:solidFill>
                  <a:schemeClr val="bg1"/>
                </a:solidFill>
              </a:rPr>
            </a:br>
            <a:r>
              <a:rPr lang="en-CA" sz="1000" dirty="0" err="1">
                <a:solidFill>
                  <a:schemeClr val="bg1"/>
                </a:solidFill>
              </a:rPr>
              <a:t>aujourd’hui</a:t>
            </a:r>
            <a:r>
              <a:rPr lang="en-CA" sz="1000" dirty="0">
                <a:solidFill>
                  <a:schemeClr val="bg1"/>
                </a:solidFill>
              </a:rPr>
              <a:t>?</a:t>
            </a:r>
          </a:p>
        </p:txBody>
      </p:sp>
      <p:sp>
        <p:nvSpPr>
          <p:cNvPr id="28" name="TextBox 27">
            <a:extLst>
              <a:ext uri="{FF2B5EF4-FFF2-40B4-BE49-F238E27FC236}">
                <a16:creationId xmlns:a16="http://schemas.microsoft.com/office/drawing/2014/main" id="{1E5DB6D8-0C45-6985-84AE-4AFFDB777A6F}"/>
              </a:ext>
            </a:extLst>
          </p:cNvPr>
          <p:cNvSpPr txBox="1"/>
          <p:nvPr/>
        </p:nvSpPr>
        <p:spPr>
          <a:xfrm>
            <a:off x="7303789" y="2732687"/>
            <a:ext cx="1352450" cy="938719"/>
          </a:xfrm>
          <a:prstGeom prst="rect">
            <a:avLst/>
          </a:prstGeom>
          <a:noFill/>
        </p:spPr>
        <p:txBody>
          <a:bodyPr wrap="square">
            <a:spAutoFit/>
          </a:bodyPr>
          <a:lstStyle/>
          <a:p>
            <a:pPr algn="ctr">
              <a:lnSpc>
                <a:spcPts val="1240"/>
              </a:lnSpc>
              <a:spcAft>
                <a:spcPts val="600"/>
              </a:spcAft>
            </a:pPr>
            <a:r>
              <a:rPr lang="en-CA" sz="1400" b="1" dirty="0" err="1">
                <a:solidFill>
                  <a:schemeClr val="bg1"/>
                </a:solidFill>
              </a:rPr>
              <a:t>Fiabilité</a:t>
            </a:r>
            <a:endParaRPr lang="en-CA" sz="1400" b="1" dirty="0">
              <a:solidFill>
                <a:schemeClr val="bg1"/>
              </a:solidFill>
            </a:endParaRPr>
          </a:p>
          <a:p>
            <a:pPr algn="ctr">
              <a:lnSpc>
                <a:spcPts val="1240"/>
              </a:lnSpc>
              <a:spcAft>
                <a:spcPts val="600"/>
              </a:spcAft>
            </a:pPr>
            <a:r>
              <a:rPr lang="en-CA" sz="1000" dirty="0">
                <a:solidFill>
                  <a:schemeClr val="bg1"/>
                </a:solidFill>
              </a:rPr>
              <a:t>Nos </a:t>
            </a:r>
            <a:r>
              <a:rPr lang="en-CA" sz="1000" dirty="0" err="1">
                <a:solidFill>
                  <a:schemeClr val="bg1"/>
                </a:solidFill>
              </a:rPr>
              <a:t>systèmes</a:t>
            </a:r>
            <a:br>
              <a:rPr lang="en-CA" sz="1000" dirty="0">
                <a:solidFill>
                  <a:schemeClr val="bg1"/>
                </a:solidFill>
              </a:rPr>
            </a:br>
            <a:r>
              <a:rPr lang="en-CA" sz="1000" dirty="0">
                <a:solidFill>
                  <a:schemeClr val="bg1"/>
                </a:solidFill>
              </a:rPr>
              <a:t>et processus</a:t>
            </a:r>
            <a:br>
              <a:rPr lang="en-CA" sz="1000" dirty="0">
                <a:solidFill>
                  <a:schemeClr val="bg1"/>
                </a:solidFill>
              </a:rPr>
            </a:br>
            <a:r>
              <a:rPr lang="en-CA" sz="1000" dirty="0" err="1">
                <a:solidFill>
                  <a:schemeClr val="bg1"/>
                </a:solidFill>
              </a:rPr>
              <a:t>cliniques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fiables</a:t>
            </a:r>
            <a:r>
              <a:rPr lang="en-CA" sz="1000" dirty="0">
                <a:solidFill>
                  <a:schemeClr val="bg1"/>
                </a:solidFill>
              </a:rPr>
              <a:t>?</a:t>
            </a:r>
          </a:p>
        </p:txBody>
      </p:sp>
      <p:sp>
        <p:nvSpPr>
          <p:cNvPr id="29" name="TextBox 28">
            <a:extLst>
              <a:ext uri="{FF2B5EF4-FFF2-40B4-BE49-F238E27FC236}">
                <a16:creationId xmlns:a16="http://schemas.microsoft.com/office/drawing/2014/main" id="{DDFFCD86-B82D-9F9C-0010-7D0EF6BF4E03}"/>
              </a:ext>
            </a:extLst>
          </p:cNvPr>
          <p:cNvSpPr txBox="1"/>
          <p:nvPr/>
        </p:nvSpPr>
        <p:spPr>
          <a:xfrm>
            <a:off x="5381056" y="3255641"/>
            <a:ext cx="1352450" cy="630942"/>
          </a:xfrm>
          <a:prstGeom prst="rect">
            <a:avLst/>
          </a:prstGeom>
          <a:noFill/>
        </p:spPr>
        <p:txBody>
          <a:bodyPr wrap="square">
            <a:spAutoFit/>
          </a:bodyPr>
          <a:lstStyle/>
          <a:p>
            <a:pPr algn="ctr">
              <a:lnSpc>
                <a:spcPts val="1440"/>
              </a:lnSpc>
              <a:spcAft>
                <a:spcPts val="600"/>
              </a:spcAft>
            </a:pPr>
            <a:r>
              <a:rPr lang="en-CA" sz="1400" b="1" dirty="0" err="1">
                <a:solidFill>
                  <a:schemeClr val="bg1"/>
                </a:solidFill>
              </a:rPr>
              <a:t>Mesure</a:t>
            </a:r>
            <a:r>
              <a:rPr lang="en-CA" sz="1400" b="1" dirty="0">
                <a:solidFill>
                  <a:schemeClr val="bg1"/>
                </a:solidFill>
              </a:rPr>
              <a:t> et surveillance de la </a:t>
            </a:r>
            <a:r>
              <a:rPr lang="en-CA" sz="1400" b="1" dirty="0" err="1">
                <a:solidFill>
                  <a:schemeClr val="bg1"/>
                </a:solidFill>
              </a:rPr>
              <a:t>sécurité</a:t>
            </a:r>
            <a:endParaRPr lang="en-CA" sz="1000" dirty="0">
              <a:solidFill>
                <a:schemeClr val="bg1"/>
              </a:solidFill>
            </a:endParaRPr>
          </a:p>
        </p:txBody>
      </p:sp>
      <p:grpSp>
        <p:nvGrpSpPr>
          <p:cNvPr id="31" name="Group 30">
            <a:extLst>
              <a:ext uri="{FF2B5EF4-FFF2-40B4-BE49-F238E27FC236}">
                <a16:creationId xmlns:a16="http://schemas.microsoft.com/office/drawing/2014/main" id="{06CCDF91-5A81-C80E-DAAB-2598D2CD51FB}"/>
              </a:ext>
            </a:extLst>
          </p:cNvPr>
          <p:cNvGrpSpPr/>
          <p:nvPr/>
        </p:nvGrpSpPr>
        <p:grpSpPr>
          <a:xfrm>
            <a:off x="5353971" y="938714"/>
            <a:ext cx="1484056" cy="1503590"/>
            <a:chOff x="5300324" y="592299"/>
            <a:chExt cx="1619159" cy="1640471"/>
          </a:xfrm>
        </p:grpSpPr>
        <p:sp>
          <p:nvSpPr>
            <p:cNvPr id="32" name="Teardrop 31">
              <a:extLst>
                <a:ext uri="{FF2B5EF4-FFF2-40B4-BE49-F238E27FC236}">
                  <a16:creationId xmlns:a16="http://schemas.microsoft.com/office/drawing/2014/main" id="{2CB593C0-928C-0277-AC77-54B6A24C291E}"/>
                </a:ext>
              </a:extLst>
            </p:cNvPr>
            <p:cNvSpPr/>
            <p:nvPr/>
          </p:nvSpPr>
          <p:spPr>
            <a:xfrm rot="8100000">
              <a:off x="5300324" y="592299"/>
              <a:ext cx="1619159" cy="161916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51342F56-CECA-6424-6103-24C7D76A854D}"/>
                </a:ext>
              </a:extLst>
            </p:cNvPr>
            <p:cNvSpPr txBox="1"/>
            <p:nvPr/>
          </p:nvSpPr>
          <p:spPr>
            <a:xfrm>
              <a:off x="5377519" y="844816"/>
              <a:ext cx="1475572" cy="1387954"/>
            </a:xfrm>
            <a:prstGeom prst="rect">
              <a:avLst/>
            </a:prstGeom>
            <a:noFill/>
          </p:spPr>
          <p:txBody>
            <a:bodyPr wrap="square">
              <a:spAutoFit/>
            </a:bodyPr>
            <a:lstStyle/>
            <a:p>
              <a:pPr algn="ctr">
                <a:lnSpc>
                  <a:spcPts val="1340"/>
                </a:lnSpc>
                <a:spcAft>
                  <a:spcPts val="600"/>
                </a:spcAft>
              </a:pPr>
              <a:r>
                <a:rPr lang="en-CA" sz="1400" b="1" dirty="0" err="1"/>
                <a:t>Préjudices</a:t>
              </a:r>
              <a:br>
                <a:rPr lang="en-CA" sz="1400" b="1" dirty="0"/>
              </a:br>
              <a:r>
                <a:rPr lang="en-CA" sz="1400" b="1" dirty="0" err="1"/>
                <a:t>passés</a:t>
              </a:r>
              <a:r>
                <a:rPr lang="en-CA" sz="1400" b="1" dirty="0"/>
                <a:t> </a:t>
              </a:r>
              <a:endParaRPr lang="en-CA" sz="1200" b="1" dirty="0"/>
            </a:p>
            <a:p>
              <a:pPr algn="ctr">
                <a:lnSpc>
                  <a:spcPts val="1240"/>
                </a:lnSpc>
                <a:spcAft>
                  <a:spcPts val="600"/>
                </a:spcAft>
              </a:pPr>
              <a:r>
                <a:rPr lang="en-CA" sz="1000" dirty="0"/>
                <a:t>Les </a:t>
              </a:r>
              <a:r>
                <a:rPr lang="en-CA" sz="1000" dirty="0" err="1"/>
                <a:t>soins</a:t>
              </a:r>
              <a:r>
                <a:rPr lang="en-CA" sz="1000" dirty="0"/>
                <a:t> </a:t>
              </a:r>
              <a:br>
                <a:rPr lang="en-CA" sz="1000" dirty="0"/>
              </a:br>
              <a:r>
                <a:rPr lang="en-CA" sz="1000" dirty="0" err="1"/>
                <a:t>étaient-ils</a:t>
              </a:r>
              <a:r>
                <a:rPr lang="en-CA" sz="1000" dirty="0"/>
                <a:t> </a:t>
              </a:r>
              <a:r>
                <a:rPr lang="en-CA" sz="1000" dirty="0" err="1"/>
                <a:t>sécuritaires</a:t>
              </a:r>
              <a:r>
                <a:rPr lang="en-CA" sz="1000" dirty="0"/>
                <a:t> </a:t>
              </a:r>
              <a:br>
                <a:rPr lang="en-CA" sz="1000" dirty="0"/>
              </a:br>
              <a:r>
                <a:rPr lang="en-CA" sz="1000" dirty="0"/>
                <a:t>dans le</a:t>
              </a:r>
              <a:br>
                <a:rPr lang="en-CA" sz="1000" dirty="0"/>
              </a:br>
              <a:r>
                <a:rPr lang="en-CA" sz="1000" dirty="0"/>
                <a:t>passé? </a:t>
              </a:r>
            </a:p>
          </p:txBody>
        </p:sp>
      </p:grpSp>
      <p:sp>
        <p:nvSpPr>
          <p:cNvPr id="30" name="Rectangle 29">
            <a:extLst>
              <a:ext uri="{FF2B5EF4-FFF2-40B4-BE49-F238E27FC236}">
                <a16:creationId xmlns:a16="http://schemas.microsoft.com/office/drawing/2014/main" id="{77489423-F833-2DA6-EF7F-B35BB61E788F}"/>
              </a:ext>
            </a:extLst>
          </p:cNvPr>
          <p:cNvSpPr/>
          <p:nvPr/>
        </p:nvSpPr>
        <p:spPr>
          <a:xfrm>
            <a:off x="3069431" y="808892"/>
            <a:ext cx="6053136" cy="5351186"/>
          </a:xfrm>
          <a:prstGeom prst="rect">
            <a:avLst/>
          </a:prstGeom>
          <a:solidFill>
            <a:schemeClr val="bg1">
              <a:alpha val="649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ardrop 23">
            <a:extLst>
              <a:ext uri="{FF2B5EF4-FFF2-40B4-BE49-F238E27FC236}">
                <a16:creationId xmlns:a16="http://schemas.microsoft.com/office/drawing/2014/main" id="{D2486DD1-F728-AB18-56EA-BF08691626D5}"/>
              </a:ext>
            </a:extLst>
          </p:cNvPr>
          <p:cNvSpPr/>
          <p:nvPr/>
        </p:nvSpPr>
        <p:spPr>
          <a:xfrm rot="2918646">
            <a:off x="3448166" y="2525305"/>
            <a:ext cx="1460673" cy="1460673"/>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4F7985BC-17F4-8E64-DD4D-C57167D6F1E1}"/>
              </a:ext>
            </a:extLst>
          </p:cNvPr>
          <p:cNvSpPr txBox="1"/>
          <p:nvPr/>
        </p:nvSpPr>
        <p:spPr>
          <a:xfrm>
            <a:off x="3516538" y="2849737"/>
            <a:ext cx="1352450" cy="810478"/>
          </a:xfrm>
          <a:prstGeom prst="rect">
            <a:avLst/>
          </a:prstGeom>
          <a:noFill/>
        </p:spPr>
        <p:txBody>
          <a:bodyPr wrap="square">
            <a:spAutoFit/>
          </a:bodyPr>
          <a:lstStyle/>
          <a:p>
            <a:pPr algn="ctr">
              <a:lnSpc>
                <a:spcPts val="1340"/>
              </a:lnSpc>
              <a:spcAft>
                <a:spcPts val="600"/>
              </a:spcAft>
            </a:pPr>
            <a:r>
              <a:rPr lang="en-CA" sz="1300" b="1" dirty="0" err="1"/>
              <a:t>Intégration</a:t>
            </a:r>
            <a:r>
              <a:rPr lang="en-CA" sz="1300" b="1" dirty="0"/>
              <a:t> et </a:t>
            </a:r>
            <a:r>
              <a:rPr lang="en-CA" sz="1300" b="1" dirty="0" err="1"/>
              <a:t>apprentissage</a:t>
            </a:r>
            <a:r>
              <a:rPr lang="en-CA" sz="1300" b="1" dirty="0"/>
              <a:t> </a:t>
            </a:r>
          </a:p>
          <a:p>
            <a:pPr algn="ctr">
              <a:lnSpc>
                <a:spcPts val="1240"/>
              </a:lnSpc>
              <a:spcAft>
                <a:spcPts val="600"/>
              </a:spcAft>
            </a:pPr>
            <a:r>
              <a:rPr lang="en-CA" sz="1000" dirty="0" err="1"/>
              <a:t>Répondons</a:t>
            </a:r>
            <a:r>
              <a:rPr lang="en-CA" sz="1000" dirty="0"/>
              <a:t>-nous</a:t>
            </a:r>
            <a:br>
              <a:rPr lang="en-CA" sz="1000" dirty="0"/>
            </a:br>
            <a:r>
              <a:rPr lang="en-CA" sz="1000" dirty="0" err="1"/>
              <a:t>mieux</a:t>
            </a:r>
            <a:r>
              <a:rPr lang="en-CA" sz="1000" dirty="0"/>
              <a:t> aux </a:t>
            </a:r>
            <a:r>
              <a:rPr lang="en-CA" sz="1000" dirty="0" err="1"/>
              <a:t>besoins</a:t>
            </a:r>
            <a:r>
              <a:rPr lang="en-CA" sz="1000" dirty="0"/>
              <a:t>?</a:t>
            </a:r>
          </a:p>
        </p:txBody>
      </p:sp>
    </p:spTree>
    <p:extLst>
      <p:ext uri="{BB962C8B-B14F-4D97-AF65-F5344CB8AC3E}">
        <p14:creationId xmlns:p14="http://schemas.microsoft.com/office/powerpoint/2010/main" val="366439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6739769-936F-B80A-571C-7C3184E2E687}"/>
              </a:ext>
            </a:extLst>
          </p:cNvPr>
          <p:cNvGrpSpPr/>
          <p:nvPr/>
        </p:nvGrpSpPr>
        <p:grpSpPr>
          <a:xfrm>
            <a:off x="9685095" y="4516404"/>
            <a:ext cx="2186805" cy="1849588"/>
            <a:chOff x="9685095" y="4516404"/>
            <a:chExt cx="2186805" cy="1849588"/>
          </a:xfrm>
        </p:grpSpPr>
        <p:pic>
          <p:nvPicPr>
            <p:cNvPr id="3" name="Picture 2">
              <a:extLst>
                <a:ext uri="{FF2B5EF4-FFF2-40B4-BE49-F238E27FC236}">
                  <a16:creationId xmlns:a16="http://schemas.microsoft.com/office/drawing/2014/main" id="{E035124E-D0F1-8897-5EA0-CC988B2CB215}"/>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10" name="Picture 9">
              <a:extLst>
                <a:ext uri="{FF2B5EF4-FFF2-40B4-BE49-F238E27FC236}">
                  <a16:creationId xmlns:a16="http://schemas.microsoft.com/office/drawing/2014/main" id="{7FE9A233-4F07-FA5B-E12C-DDABC70C4C8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pPr algn="r" rtl="0"/>
            <a:fld id="{7D0AB2B7-A222-44FF-B180-C8F0FD623967}" type="slidenum">
              <a:rPr/>
              <a:t>61</a:t>
            </a:fld>
            <a:endParaRPr lang="fr-ca"/>
          </a:p>
        </p:txBody>
      </p:sp>
      <p:pic>
        <p:nvPicPr>
          <p:cNvPr id="7" name="Content Placeholder 4" descr="Photo de deux mains tenant chacune une pièce de casse-tête.">
            <a:extLst>
              <a:ext uri="{FF2B5EF4-FFF2-40B4-BE49-F238E27FC236}">
                <a16:creationId xmlns:a16="http://schemas.microsoft.com/office/drawing/2014/main" id="{AF3E0DA9-AFD0-1C20-1053-B8FDF568E3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p:blipFill>
        <p:spPr>
          <a:xfrm>
            <a:off x="7209620" y="1867461"/>
            <a:ext cx="3126892" cy="2183991"/>
          </a:xfrm>
          <a:prstGeom prst="rect">
            <a:avLst/>
          </a:prstGeom>
          <a:ln>
            <a:noFill/>
          </a:ln>
          <a:effectLst/>
        </p:spPr>
      </p:pic>
      <p:sp>
        <p:nvSpPr>
          <p:cNvPr id="9" name="Text Placeholder 1">
            <a:extLst>
              <a:ext uri="{FF2B5EF4-FFF2-40B4-BE49-F238E27FC236}">
                <a16:creationId xmlns:a16="http://schemas.microsoft.com/office/drawing/2014/main" id="{90063223-9A5C-380C-8B87-75283179954E}"/>
              </a:ext>
            </a:extLst>
          </p:cNvPr>
          <p:cNvSpPr txBox="1">
            <a:spLocks/>
          </p:cNvSpPr>
          <p:nvPr/>
        </p:nvSpPr>
        <p:spPr>
          <a:xfrm>
            <a:off x="575316" y="4160070"/>
            <a:ext cx="6281020" cy="1915559"/>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fr-ca" sz="1800" b="0" i="0" u="none" strike="noStrike" kern="1200" cap="none" spc="0" normalizeH="0" baseline="0" dirty="0">
                <a:ln>
                  <a:noFill/>
                </a:ln>
                <a:solidFill>
                  <a:prstClr val="black"/>
                </a:solidFill>
                <a:effectLst/>
                <a:uLnTx/>
                <a:uFillTx/>
                <a:latin typeface="Arial" panose="020B0604020202020204"/>
                <a:ea typeface="+mn-ea"/>
                <a:cs typeface="Lato Light"/>
              </a:rPr>
              <a:t>N’en faites pas la pièce manquante du casse-tête.</a:t>
            </a: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lang="fr-ca" sz="1800" b="0" i="0" u="none" baseline="0" dirty="0">
                <a:solidFill>
                  <a:prstClr val="black"/>
                </a:solidFill>
                <a:latin typeface="Arial" panose="020B0604020202020204"/>
                <a:cs typeface="Lato Light"/>
              </a:rPr>
              <a:t>Planifiez la manière dont vous intégrerez l’information et les mesures, ainsi que les canaux d’apprentissage et d’amélioration que vous avez mis en place.</a:t>
            </a:r>
            <a:br>
              <a:rPr lang="fr-ca" sz="1800" dirty="0">
                <a:solidFill>
                  <a:prstClr val="black"/>
                </a:solidFill>
                <a:latin typeface="Arial" panose="020B0604020202020204"/>
                <a:cs typeface="Lato Light"/>
              </a:rPr>
            </a:br>
            <a:endParaRPr kumimoji="0" lang="fr-ca" sz="1800" b="0" u="none" strike="noStrike" kern="1200" cap="none" spc="0" normalizeH="0" baseline="0" noProof="0" dirty="0">
              <a:ln>
                <a:noFill/>
              </a:ln>
              <a:solidFill>
                <a:prstClr val="black"/>
              </a:solidFill>
              <a:effectLst/>
              <a:uLnTx/>
              <a:uFillTx/>
              <a:latin typeface="Arial" panose="020B0604020202020204"/>
              <a:ea typeface="+mn-ea"/>
              <a:cs typeface="Lato Light"/>
            </a:endParaRP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fr-ca" sz="1800" b="0" i="0" u="none" strike="noStrike" kern="1200" cap="none" spc="0" normalizeH="0" baseline="0" dirty="0">
                <a:ln>
                  <a:noFill/>
                </a:ln>
                <a:solidFill>
                  <a:prstClr val="black"/>
                </a:solidFill>
                <a:effectLst/>
                <a:uLnTx/>
                <a:uFillTx/>
                <a:latin typeface="Arial" panose="020B0604020202020204"/>
                <a:ea typeface="+mn-ea"/>
                <a:cs typeface="Lato Light"/>
              </a:rPr>
              <a:t>Un système d’apprentissage est un système sécuritaire!</a:t>
            </a: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fr-ca" sz="1800" b="0" i="1" u="none" strike="noStrike" kern="1200" cap="none" spc="0" normalizeH="0" baseline="0" noProof="0" dirty="0">
              <a:ln>
                <a:noFill/>
              </a:ln>
              <a:solidFill>
                <a:prstClr val="black"/>
              </a:solidFill>
              <a:effectLst/>
              <a:uLnTx/>
              <a:uFillTx/>
              <a:latin typeface="Arial" panose="020B0604020202020204"/>
              <a:ea typeface="+mn-ea"/>
              <a:cs typeface="Lato Light"/>
            </a:endParaRPr>
          </a:p>
        </p:txBody>
      </p:sp>
      <p:sp>
        <p:nvSpPr>
          <p:cNvPr id="8" name="Content Placeholder 1">
            <a:extLst>
              <a:ext uri="{FF2B5EF4-FFF2-40B4-BE49-F238E27FC236}">
                <a16:creationId xmlns:a16="http://schemas.microsoft.com/office/drawing/2014/main" id="{9911C622-55BC-7A26-2AD2-2E4D3FEB8B0A}"/>
              </a:ext>
            </a:extLst>
          </p:cNvPr>
          <p:cNvSpPr txBox="1">
            <a:spLocks/>
          </p:cNvSpPr>
          <p:nvPr/>
        </p:nvSpPr>
        <p:spPr>
          <a:xfrm>
            <a:off x="575316" y="2585860"/>
            <a:ext cx="6147517" cy="314842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Clr>
                <a:schemeClr val="tx1"/>
              </a:buClr>
              <a:buNone/>
            </a:pPr>
            <a:r>
              <a:rPr lang="fr-ca" sz="1800" b="0" i="0" u="none" baseline="0" dirty="0"/>
              <a:t>Le domaine </a:t>
            </a:r>
            <a:r>
              <a:rPr lang="fr-ca" sz="1800" b="1" i="0" u="none" baseline="0" dirty="0"/>
              <a:t>Intégration et apprentissage</a:t>
            </a:r>
            <a:r>
              <a:rPr lang="fr-ca" sz="1800" b="0" i="0" u="none" baseline="0" dirty="0"/>
              <a:t> consiste à développer des systèmes pour promouvoir un cycle d’apprentissage et de partage à partir des incidents de sécurité, de multiples sources de renseignements sur la sécurité et d’idées évoquées dans le cadre des autres domaines.</a:t>
            </a:r>
          </a:p>
          <a:p>
            <a:pPr algn="l" rtl="0">
              <a:buClr>
                <a:schemeClr val="tx1"/>
              </a:buClr>
            </a:pPr>
            <a:endParaRPr lang="fr-ca" sz="1800" dirty="0"/>
          </a:p>
        </p:txBody>
      </p:sp>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199" y="365125"/>
            <a:ext cx="9889983"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Intégration et apprentissage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Répondons-nous mieux aux besoins?</a:t>
            </a:r>
            <a:endParaRPr kumimoji="0" lang="fr-ca"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086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pPr algn="r" rtl="0"/>
            <a:fld id="{7D0AB2B7-A222-44FF-B180-C8F0FD623967}" type="slidenum">
              <a:rPr/>
              <a:t>62</a:t>
            </a:fld>
            <a:endParaRPr lang="fr-ca"/>
          </a:p>
        </p:txBody>
      </p:sp>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10373392"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n-ea"/>
                <a:cs typeface="Arial" panose="020B0604020202020204" pitchFamily="34" charset="0"/>
              </a:rPr>
              <a:t>Une compréhension élargie et commune de « ce qu’est la sécurité »</a:t>
            </a:r>
          </a:p>
        </p:txBody>
      </p:sp>
      <p:pic>
        <p:nvPicPr>
          <p:cNvPr id="11" name="Picture 10">
            <a:extLst>
              <a:ext uri="{FF2B5EF4-FFF2-40B4-BE49-F238E27FC236}">
                <a16:creationId xmlns:a16="http://schemas.microsoft.com/office/drawing/2014/main" id="{B312D81E-7DD2-B6B0-3391-8AEB2CC79AD1}"/>
              </a:ext>
            </a:extLst>
          </p:cNvPr>
          <p:cNvPicPr>
            <a:picLocks noChangeAspect="1"/>
          </p:cNvPicPr>
          <p:nvPr/>
        </p:nvPicPr>
        <p:blipFill>
          <a:blip r:embed="rId3"/>
          <a:srcRect/>
          <a:stretch/>
        </p:blipFill>
        <p:spPr>
          <a:xfrm>
            <a:off x="5111750" y="2462881"/>
            <a:ext cx="7073899" cy="1841499"/>
          </a:xfrm>
          <a:prstGeom prst="rect">
            <a:avLst/>
          </a:prstGeom>
        </p:spPr>
      </p:pic>
      <p:pic>
        <p:nvPicPr>
          <p:cNvPr id="12" name="Picture 11">
            <a:extLst>
              <a:ext uri="{FF2B5EF4-FFF2-40B4-BE49-F238E27FC236}">
                <a16:creationId xmlns:a16="http://schemas.microsoft.com/office/drawing/2014/main" id="{68896D62-04C6-7B8F-0304-7BDFCA5672A4}"/>
              </a:ext>
            </a:extLst>
          </p:cNvPr>
          <p:cNvPicPr>
            <a:picLocks noChangeAspect="1"/>
          </p:cNvPicPr>
          <p:nvPr/>
        </p:nvPicPr>
        <p:blipFill>
          <a:blip r:embed="rId4"/>
          <a:srcRect/>
          <a:stretch/>
        </p:blipFill>
        <p:spPr>
          <a:xfrm>
            <a:off x="773097" y="2279911"/>
            <a:ext cx="3918477" cy="3698521"/>
          </a:xfrm>
          <a:prstGeom prst="rect">
            <a:avLst/>
          </a:prstGeom>
          <a:effectLst/>
        </p:spPr>
      </p:pic>
      <p:grpSp>
        <p:nvGrpSpPr>
          <p:cNvPr id="4" name="Group 3">
            <a:extLst>
              <a:ext uri="{FF2B5EF4-FFF2-40B4-BE49-F238E27FC236}">
                <a16:creationId xmlns:a16="http://schemas.microsoft.com/office/drawing/2014/main" id="{0E6998A7-FFF9-F7AF-4CD0-177CB54B0FED}"/>
              </a:ext>
            </a:extLst>
          </p:cNvPr>
          <p:cNvGrpSpPr/>
          <p:nvPr/>
        </p:nvGrpSpPr>
        <p:grpSpPr>
          <a:xfrm>
            <a:off x="9685095" y="4516404"/>
            <a:ext cx="2186805" cy="1849588"/>
            <a:chOff x="9685095" y="4516404"/>
            <a:chExt cx="2186805" cy="1849588"/>
          </a:xfrm>
        </p:grpSpPr>
        <p:pic>
          <p:nvPicPr>
            <p:cNvPr id="5" name="Picture 4">
              <a:extLst>
                <a:ext uri="{FF2B5EF4-FFF2-40B4-BE49-F238E27FC236}">
                  <a16:creationId xmlns:a16="http://schemas.microsoft.com/office/drawing/2014/main" id="{9AAD9EAF-D0F5-2BB4-C15F-BEF191F521AD}"/>
                </a:ext>
              </a:extLst>
            </p:cNvPr>
            <p:cNvPicPr>
              <a:picLocks noChangeAspect="1"/>
            </p:cNvPicPr>
            <p:nvPr/>
          </p:nvPicPr>
          <p:blipFill>
            <a:blip r:embed="rId5"/>
            <a:srcRect/>
            <a:stretch/>
          </p:blipFill>
          <p:spPr>
            <a:xfrm>
              <a:off x="9912315" y="4516404"/>
              <a:ext cx="1959585" cy="1849588"/>
            </a:xfrm>
            <a:prstGeom prst="rect">
              <a:avLst/>
            </a:prstGeom>
            <a:effectLst/>
          </p:spPr>
        </p:pic>
        <p:pic>
          <p:nvPicPr>
            <p:cNvPr id="7" name="Picture 6">
              <a:extLst>
                <a:ext uri="{FF2B5EF4-FFF2-40B4-BE49-F238E27FC236}">
                  <a16:creationId xmlns:a16="http://schemas.microsoft.com/office/drawing/2014/main" id="{B4257619-7F0D-39CB-97A6-0A813C0BDD7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9685095" y="5012135"/>
              <a:ext cx="872130" cy="722145"/>
            </a:xfrm>
            <a:prstGeom prst="rect">
              <a:avLst/>
            </a:prstGeom>
          </p:spPr>
        </p:pic>
      </p:grpSp>
    </p:spTree>
    <p:extLst>
      <p:ext uri="{BB962C8B-B14F-4D97-AF65-F5344CB8AC3E}">
        <p14:creationId xmlns:p14="http://schemas.microsoft.com/office/powerpoint/2010/main" val="383532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pPr algn="r" rtl="0"/>
            <a:fld id="{7D0AB2B7-A222-44FF-B180-C8F0FD623967}" type="slidenum">
              <a:rPr/>
              <a:t>63</a:t>
            </a:fld>
            <a:endParaRPr lang="fr-ca"/>
          </a:p>
        </p:txBody>
      </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18293"/>
            <a:ext cx="10333250"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Comment répondons-nous </a:t>
            </a:r>
            <a:br>
              <a:rPr kumimoji="0" lang="fr-CA" sz="4400" b="0"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aujourd’hui</a:t>
            </a:r>
            <a:r>
              <a:rPr kumimoji="0" lang="fr-ca" sz="4400" b="0"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 à la question « </a:t>
            </a: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Répondons-nous mieux </a:t>
            </a:r>
            <a:b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aux besoins?</a:t>
            </a:r>
            <a:r>
              <a:rPr kumimoji="0" lang="fr-ca" sz="4400" b="0"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 »</a:t>
            </a:r>
            <a:br>
              <a:rPr kumimoji="0" lang="fr-ca"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 </a:t>
            </a:r>
          </a:p>
        </p:txBody>
      </p:sp>
      <p:grpSp>
        <p:nvGrpSpPr>
          <p:cNvPr id="5" name="Group 4">
            <a:extLst>
              <a:ext uri="{FF2B5EF4-FFF2-40B4-BE49-F238E27FC236}">
                <a16:creationId xmlns:a16="http://schemas.microsoft.com/office/drawing/2014/main" id="{4B5AA847-FC4D-7DF1-F274-13B6F73E8D71}"/>
              </a:ext>
            </a:extLst>
          </p:cNvPr>
          <p:cNvGrpSpPr/>
          <p:nvPr/>
        </p:nvGrpSpPr>
        <p:grpSpPr>
          <a:xfrm>
            <a:off x="9685095" y="4516404"/>
            <a:ext cx="2186805" cy="1849588"/>
            <a:chOff x="9685095" y="4516404"/>
            <a:chExt cx="2186805" cy="1849588"/>
          </a:xfrm>
        </p:grpSpPr>
        <p:pic>
          <p:nvPicPr>
            <p:cNvPr id="6" name="Picture 5">
              <a:extLst>
                <a:ext uri="{FF2B5EF4-FFF2-40B4-BE49-F238E27FC236}">
                  <a16:creationId xmlns:a16="http://schemas.microsoft.com/office/drawing/2014/main" id="{9875E53F-A9F4-8B40-CFC3-2A283001EC85}"/>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7" name="Picture 6">
              <a:extLst>
                <a:ext uri="{FF2B5EF4-FFF2-40B4-BE49-F238E27FC236}">
                  <a16:creationId xmlns:a16="http://schemas.microsoft.com/office/drawing/2014/main" id="{495FA20B-A500-9412-9A1A-8AAC694E496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9672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119FB4-B88B-BC78-D47C-AA958730A4A6}"/>
              </a:ext>
            </a:extLst>
          </p:cNvPr>
          <p:cNvSpPr>
            <a:spLocks noGrp="1"/>
          </p:cNvSpPr>
          <p:nvPr>
            <p:ph type="sldNum" sz="quarter" idx="12"/>
          </p:nvPr>
        </p:nvSpPr>
        <p:spPr/>
        <p:txBody>
          <a:bodyPr/>
          <a:lstStyle/>
          <a:p>
            <a:pPr algn="r" rtl="0"/>
            <a:fld id="{7D0AB2B7-A222-44FF-B180-C8F0FD623967}" type="slidenum">
              <a:rPr/>
              <a:t>64</a:t>
            </a:fld>
            <a:endParaRPr lang="fr-ca"/>
          </a:p>
        </p:txBody>
      </p:sp>
      <p:pic>
        <p:nvPicPr>
          <p:cNvPr id="4" name="Picture 3">
            <a:extLst>
              <a:ext uri="{FF2B5EF4-FFF2-40B4-BE49-F238E27FC236}">
                <a16:creationId xmlns:a16="http://schemas.microsoft.com/office/drawing/2014/main" id="{A62AADD5-CCD8-F4BC-B9CB-95072CFFC3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0296" y="1983847"/>
            <a:ext cx="5982531" cy="2817858"/>
          </a:xfrm>
          <a:prstGeom prst="rect">
            <a:avLst/>
          </a:prstGeom>
        </p:spPr>
      </p:pic>
      <p:sp>
        <p:nvSpPr>
          <p:cNvPr id="5" name="TextBox 4">
            <a:extLst>
              <a:ext uri="{FF2B5EF4-FFF2-40B4-BE49-F238E27FC236}">
                <a16:creationId xmlns:a16="http://schemas.microsoft.com/office/drawing/2014/main" id="{B3487B4C-332D-2A91-5853-489EF62F678E}"/>
              </a:ext>
            </a:extLst>
          </p:cNvPr>
          <p:cNvSpPr txBox="1"/>
          <p:nvPr/>
        </p:nvSpPr>
        <p:spPr>
          <a:xfrm>
            <a:off x="6152804" y="3481036"/>
            <a:ext cx="4342213" cy="1077218"/>
          </a:xfrm>
          <a:prstGeom prst="rect">
            <a:avLst/>
          </a:prstGeom>
          <a:noFill/>
        </p:spPr>
        <p:txBody>
          <a:bodyPr wrap="square" rtlCol="0">
            <a:spAutoFit/>
          </a:bodyPr>
          <a:lstStyle/>
          <a:p>
            <a:pPr marL="342900" indent="-342900" algn="l" rtl="0">
              <a:buAutoNum type="arabicPeriod"/>
            </a:pPr>
            <a:r>
              <a:rPr lang="fr-ca" sz="1600" b="0" i="0" u="none" baseline="0" dirty="0"/>
              <a:t>Savoir comment susciter des commentaires et favoriser l’apprentissage</a:t>
            </a:r>
            <a:endParaRPr lang="fr-CA" sz="1600" b="0" i="0" u="none" baseline="0" dirty="0"/>
          </a:p>
          <a:p>
            <a:pPr marL="342900" indent="-342900" algn="l" rtl="0">
              <a:buAutoNum type="arabicPeriod"/>
            </a:pPr>
            <a:r>
              <a:rPr lang="fr-ca" sz="1600" b="0" i="0" u="none" baseline="0" dirty="0"/>
              <a:t>Prévenir le brouillard de l’intégration</a:t>
            </a:r>
          </a:p>
          <a:p>
            <a:endParaRPr lang="fr-ca" sz="1600" dirty="0"/>
          </a:p>
        </p:txBody>
      </p:sp>
      <p:sp>
        <p:nvSpPr>
          <p:cNvPr id="6" name="Title 5">
            <a:extLst>
              <a:ext uri="{FF2B5EF4-FFF2-40B4-BE49-F238E27FC236}">
                <a16:creationId xmlns:a16="http://schemas.microsoft.com/office/drawing/2014/main" id="{5E44DB6A-F530-3CC7-7A97-9C1C1594D463}"/>
              </a:ext>
            </a:extLst>
          </p:cNvPr>
          <p:cNvSpPr txBox="1">
            <a:spLocks noGrp="1"/>
          </p:cNvSpPr>
          <p:nvPr>
            <p:ph type="title" idx="4294967295"/>
          </p:nvPr>
        </p:nvSpPr>
        <p:spPr>
          <a:xfrm>
            <a:off x="6501729" y="2592277"/>
            <a:ext cx="2842955"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dirty="0">
                <a:ln>
                  <a:noFill/>
                </a:ln>
                <a:solidFill>
                  <a:schemeClr val="tx1"/>
                </a:solidFill>
                <a:effectLst/>
                <a:uLnTx/>
                <a:uFillTx/>
                <a:latin typeface="+mn-lt"/>
                <a:ea typeface="+mn-ea"/>
                <a:cs typeface="+mn-cs"/>
              </a:rPr>
              <a:t>Intégration et apprentissage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500" b="1" i="0" u="none" strike="noStrike" kern="1200" cap="none" spc="0" normalizeH="0" baseline="0" dirty="0">
              <a:ln>
                <a:noFill/>
              </a:ln>
              <a:solidFill>
                <a:schemeClr val="tx1"/>
              </a:solidFill>
              <a:effectLst/>
              <a:uLnTx/>
              <a:uFillTx/>
              <a:latin typeface="+mn-lt"/>
              <a:ea typeface="+mn-ea"/>
              <a:cs typeface="+mn-cs"/>
            </a:endParaRPr>
          </a:p>
        </p:txBody>
      </p:sp>
      <p:pic>
        <p:nvPicPr>
          <p:cNvPr id="7" name="Picture 6">
            <a:extLst>
              <a:ext uri="{FF2B5EF4-FFF2-40B4-BE49-F238E27FC236}">
                <a16:creationId xmlns:a16="http://schemas.microsoft.com/office/drawing/2014/main" id="{DAFBFDE6-8FA8-71AA-09C9-B2D8E069BB8C}"/>
              </a:ext>
            </a:extLst>
          </p:cNvPr>
          <p:cNvPicPr>
            <a:picLocks noChangeAspect="1"/>
          </p:cNvPicPr>
          <p:nvPr/>
        </p:nvPicPr>
        <p:blipFill>
          <a:blip r:embed="rId4"/>
          <a:srcRect/>
          <a:stretch/>
        </p:blipFill>
        <p:spPr>
          <a:xfrm>
            <a:off x="929272" y="1938346"/>
            <a:ext cx="3726186" cy="3085376"/>
          </a:xfrm>
          <a:prstGeom prst="rect">
            <a:avLst/>
          </a:prstGeom>
        </p:spPr>
      </p:pic>
    </p:spTree>
    <p:extLst>
      <p:ext uri="{BB962C8B-B14F-4D97-AF65-F5344CB8AC3E}">
        <p14:creationId xmlns:p14="http://schemas.microsoft.com/office/powerpoint/2010/main" val="227017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65</a:t>
            </a:fld>
            <a:endParaRPr lang="fr-ca"/>
          </a:p>
        </p:txBody>
      </p:sp>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95681" y="2459062"/>
            <a:ext cx="6777575" cy="2715281"/>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94392" y="2667787"/>
            <a:ext cx="6333721" cy="3624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90000"/>
              </a:lnSpc>
              <a:spcAft>
                <a:spcPts val="600"/>
              </a:spcAft>
              <a:buNone/>
              <a:defRPr/>
            </a:pPr>
            <a:r>
              <a:rPr lang="fr-ca" sz="2500" b="1" i="0" u="none" baseline="0" dirty="0"/>
              <a:t>Question de réflexion</a:t>
            </a:r>
            <a:r>
              <a:rPr lang="fr-ca" sz="2500" b="0" i="0" u="none" baseline="0" dirty="0"/>
              <a:t> </a:t>
            </a:r>
          </a:p>
          <a:p>
            <a:pPr marL="0" indent="0" algn="l" rtl="0">
              <a:lnSpc>
                <a:spcPct val="90000"/>
              </a:lnSpc>
              <a:spcAft>
                <a:spcPts val="600"/>
              </a:spcAft>
              <a:buNone/>
              <a:defRPr/>
            </a:pPr>
            <a:r>
              <a:rPr lang="fr-ca" sz="1800" b="0" i="0" u="none" baseline="0" dirty="0"/>
              <a:t>Comment pouvons-nous, en tant que leaders, avoir l’assurance que les enseignements tirés des enquêtes </a:t>
            </a:r>
            <a:br>
              <a:rPr lang="fr-CA" sz="1800" b="0" i="0" u="none" baseline="0" dirty="0"/>
            </a:br>
            <a:r>
              <a:rPr lang="fr-ca" sz="1800" b="0" i="0" u="none" baseline="0" dirty="0"/>
              <a:t>et des audits sur la sécurité sont transmis aux équipes soignantes aux points d’intervention d’une manière qui favorise l’apprentissage et l’amélioration?</a:t>
            </a:r>
            <a:br>
              <a:rPr lang="fr-ca" sz="1800" dirty="0"/>
            </a:br>
            <a:br>
              <a:rPr lang="fr-ca" sz="1800" dirty="0"/>
            </a:br>
            <a:endParaRPr lang="fr-ca" sz="1800" dirty="0">
              <a:cs typeface="Calibri"/>
            </a:endParaRPr>
          </a:p>
          <a:p>
            <a:pPr marL="0" indent="0" algn="l" rtl="0">
              <a:buFont typeface="Arial" panose="020B0604020202020204" pitchFamily="34" charset="0"/>
              <a:buNone/>
            </a:pPr>
            <a:endParaRPr lang="fr-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Savoir comment susciter des commentaires et favoriser l’apprentissage</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10" name="Group 9">
            <a:extLst>
              <a:ext uri="{FF2B5EF4-FFF2-40B4-BE49-F238E27FC236}">
                <a16:creationId xmlns:a16="http://schemas.microsoft.com/office/drawing/2014/main" id="{236A738E-F27D-8F5B-9A64-772369F67EB6}"/>
              </a:ext>
            </a:extLst>
          </p:cNvPr>
          <p:cNvGrpSpPr/>
          <p:nvPr/>
        </p:nvGrpSpPr>
        <p:grpSpPr>
          <a:xfrm>
            <a:off x="9166995" y="465165"/>
            <a:ext cx="2186805" cy="1849588"/>
            <a:chOff x="9685095" y="4516404"/>
            <a:chExt cx="2186805" cy="1849588"/>
          </a:xfrm>
        </p:grpSpPr>
        <p:pic>
          <p:nvPicPr>
            <p:cNvPr id="11" name="Picture 10">
              <a:extLst>
                <a:ext uri="{FF2B5EF4-FFF2-40B4-BE49-F238E27FC236}">
                  <a16:creationId xmlns:a16="http://schemas.microsoft.com/office/drawing/2014/main" id="{88699F5A-0292-CE9C-1752-F878D4A529C0}"/>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12" name="Picture 11">
              <a:extLst>
                <a:ext uri="{FF2B5EF4-FFF2-40B4-BE49-F238E27FC236}">
                  <a16:creationId xmlns:a16="http://schemas.microsoft.com/office/drawing/2014/main" id="{312FA525-1B46-788C-3338-AC0E9D36C4C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19891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66</a:t>
            </a:fld>
            <a:endParaRPr lang="fr-ca"/>
          </a:p>
        </p:txBody>
      </p:sp>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1907518"/>
            <a:ext cx="10515600" cy="4631394"/>
          </a:xfrm>
        </p:spPr>
        <p:txBody>
          <a:bodyPr>
            <a:normAutofit lnSpcReduction="10000"/>
          </a:bodyPr>
          <a:lstStyle/>
          <a:p>
            <a:pPr marL="0" indent="0" algn="l" rtl="0">
              <a:spcBef>
                <a:spcPts val="0"/>
              </a:spcBef>
              <a:spcAft>
                <a:spcPts val="600"/>
              </a:spcAft>
              <a:buClr>
                <a:schemeClr val="tx1"/>
              </a:buClr>
              <a:buNone/>
              <a:defRPr/>
            </a:pPr>
            <a:r>
              <a:rPr lang="fr-ca" sz="3200" b="1" i="0" u="none" baseline="0" dirty="0"/>
              <a:t>Contexte</a:t>
            </a:r>
          </a:p>
          <a:p>
            <a:pPr algn="l" rtl="0">
              <a:lnSpc>
                <a:spcPct val="100000"/>
              </a:lnSpc>
              <a:spcAft>
                <a:spcPts val="600"/>
              </a:spcAft>
            </a:pPr>
            <a:r>
              <a:rPr lang="fr-ca" sz="1600" b="0" i="0" u="none" baseline="0" dirty="0">
                <a:effectLst/>
                <a:ea typeface="Calibri" panose="020F0502020204030204" pitchFamily="34" charset="0"/>
              </a:rPr>
              <a:t>Il est souvent difficile, pour les organismes de santé, de déterminer comment communiquer efficacement les enseignements tirés des enquêtes sur les incidents, des audits de sécurité, des tournées et des sondages sur la culture de la sécurité. Le défi consiste en effet à s’assurer que la rétroaction parvienne aux équipes concernées de façon constructive, puis soit diffusée plus largement au sein de l’organisme.  </a:t>
            </a:r>
            <a:endParaRPr lang="fr-ca" sz="1600" dirty="0">
              <a:effectLst/>
              <a:ea typeface="Times New Roman" panose="02020603050405020304" pitchFamily="18" charset="0"/>
            </a:endParaRPr>
          </a:p>
          <a:p>
            <a:pPr algn="l" rtl="0">
              <a:lnSpc>
                <a:spcPct val="100000"/>
              </a:lnSpc>
              <a:spcAft>
                <a:spcPts val="600"/>
              </a:spcAft>
              <a:buClr>
                <a:schemeClr val="tx1"/>
              </a:buClr>
              <a:defRPr/>
            </a:pPr>
            <a:r>
              <a:rPr lang="fr-ca" sz="1600" b="0" i="0" u="none" baseline="0" dirty="0"/>
              <a:t>Quelques exemples de problèmes courants : </a:t>
            </a:r>
            <a:endParaRPr lang="fr-ca" sz="1600" dirty="0">
              <a:cs typeface="Calibri"/>
            </a:endParaRPr>
          </a:p>
          <a:p>
            <a:pPr lvl="1" algn="l" rtl="0">
              <a:lnSpc>
                <a:spcPct val="100000"/>
              </a:lnSpc>
              <a:spcAft>
                <a:spcPts val="600"/>
              </a:spcAft>
              <a:buClr>
                <a:schemeClr val="tx1"/>
              </a:buClr>
              <a:buFont typeface="Courier New" panose="02070309020205020404" pitchFamily="49" charset="0"/>
              <a:buChar char="o"/>
              <a:defRPr/>
            </a:pPr>
            <a:r>
              <a:rPr lang="fr-ca" sz="1600" b="0" i="0" u="none" baseline="0" dirty="0"/>
              <a:t>Nous informons le personnel du résultat d’un audit ou d’une enquête, et nous nous attendons </a:t>
            </a:r>
            <a:br>
              <a:rPr lang="fr-CA" sz="1600" b="0" i="0" u="none" baseline="0" dirty="0"/>
            </a:br>
            <a:r>
              <a:rPr lang="fr-ca" sz="1600" b="0" i="0" u="none" baseline="0" dirty="0"/>
              <a:t>à ce que des améliorations soient apportées. </a:t>
            </a:r>
            <a:endParaRPr lang="fr-ca" sz="1600" dirty="0">
              <a:cs typeface="Calibri"/>
            </a:endParaRPr>
          </a:p>
          <a:p>
            <a:pPr lvl="1" algn="l" rtl="0">
              <a:lnSpc>
                <a:spcPct val="100000"/>
              </a:lnSpc>
              <a:spcAft>
                <a:spcPts val="600"/>
              </a:spcAft>
              <a:buClr>
                <a:schemeClr val="tx1"/>
              </a:buClr>
              <a:buFont typeface="Courier New" panose="02070309020205020404" pitchFamily="49" charset="0"/>
              <a:buChar char="o"/>
              <a:defRPr/>
            </a:pPr>
            <a:r>
              <a:rPr lang="fr-ca" sz="1600" b="0" i="0" u="none" baseline="0" dirty="0"/>
              <a:t>Les enseignements relatifs à la sécurité ne sont pas transmis aux groupes</a:t>
            </a:r>
            <a:br>
              <a:rPr lang="fr-CA" sz="1600" b="0" i="0" u="none" baseline="0" dirty="0"/>
            </a:br>
            <a:r>
              <a:rPr lang="fr-ca" sz="1600" b="0" i="0" u="none" baseline="0" dirty="0"/>
              <a:t>« difficiles à joindre ». </a:t>
            </a:r>
          </a:p>
          <a:p>
            <a:pPr lvl="1" algn="l" rtl="0">
              <a:lnSpc>
                <a:spcPct val="100000"/>
              </a:lnSpc>
              <a:spcAft>
                <a:spcPts val="600"/>
              </a:spcAft>
              <a:buClr>
                <a:schemeClr val="tx1"/>
              </a:buClr>
              <a:buFont typeface="Courier New" panose="02070309020205020404" pitchFamily="49" charset="0"/>
              <a:buChar char="o"/>
              <a:defRPr/>
            </a:pPr>
            <a:r>
              <a:rPr lang="fr-ca" sz="1600" b="0" i="0" u="none" baseline="0" dirty="0"/>
              <a:t>Nous communiquons les résultats sans contextualiser les enseignements de façon à favoriser l’apprentissage du personnel. </a:t>
            </a:r>
          </a:p>
          <a:p>
            <a:pPr lvl="1" algn="l" rtl="0">
              <a:lnSpc>
                <a:spcPct val="100000"/>
              </a:lnSpc>
              <a:spcAft>
                <a:spcPts val="600"/>
              </a:spcAft>
              <a:buClr>
                <a:schemeClr val="tx1"/>
              </a:buClr>
              <a:buFont typeface="Courier New" panose="02070309020205020404" pitchFamily="49" charset="0"/>
              <a:buChar char="o"/>
              <a:defRPr/>
            </a:pPr>
            <a:r>
              <a:rPr lang="fr-ca" sz="1600" b="0" i="0" u="none" baseline="0" dirty="0"/>
              <a:t>Nous transmettons les enseignements à l’équipe concernée par </a:t>
            </a:r>
            <a:br>
              <a:rPr lang="fr-CA" sz="1600" b="0" i="0" u="none" baseline="0" dirty="0"/>
            </a:br>
            <a:r>
              <a:rPr lang="fr-ca" sz="1600" b="0" i="0" u="none" baseline="0" dirty="0"/>
              <a:t>l’incident, sans les diffuser plus largement dans l’ensemble de l’organisme.</a:t>
            </a:r>
            <a:endParaRPr lang="fr-ca" sz="1600" dirty="0">
              <a:cs typeface="Calibri"/>
            </a:endParaRPr>
          </a:p>
          <a:p>
            <a:pPr marL="0" indent="0" algn="l" rtl="0">
              <a:buClr>
                <a:schemeClr val="tx1"/>
              </a:buClr>
              <a:buNone/>
            </a:pPr>
            <a:endParaRPr lang="fr-ca" dirty="0"/>
          </a:p>
        </p:txBody>
      </p:sp>
      <p:sp>
        <p:nvSpPr>
          <p:cNvPr id="5" name="Title 1">
            <a:extLst>
              <a:ext uri="{FF2B5EF4-FFF2-40B4-BE49-F238E27FC236}">
                <a16:creationId xmlns:a16="http://schemas.microsoft.com/office/drawing/2014/main" id="{D353C4FB-4839-59BA-C165-1A39D1BB98A8}"/>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Savoir comment susciter des commentaires et favoriser l’apprentissage</a:t>
            </a:r>
            <a:br>
              <a:rPr kumimoji="0" lang="fr-ca"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0A83186B-083A-0C5D-6388-319FC14FC356}"/>
              </a:ext>
            </a:extLst>
          </p:cNvPr>
          <p:cNvGrpSpPr/>
          <p:nvPr/>
        </p:nvGrpSpPr>
        <p:grpSpPr>
          <a:xfrm>
            <a:off x="9166995" y="465165"/>
            <a:ext cx="2186805" cy="1849588"/>
            <a:chOff x="9685095" y="4516404"/>
            <a:chExt cx="2186805" cy="1849588"/>
          </a:xfrm>
        </p:grpSpPr>
        <p:pic>
          <p:nvPicPr>
            <p:cNvPr id="7" name="Picture 6">
              <a:extLst>
                <a:ext uri="{FF2B5EF4-FFF2-40B4-BE49-F238E27FC236}">
                  <a16:creationId xmlns:a16="http://schemas.microsoft.com/office/drawing/2014/main" id="{6361CBD1-FCED-3FE1-489B-A4DCCCAA3BD9}"/>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8" name="Picture 7">
              <a:extLst>
                <a:ext uri="{FF2B5EF4-FFF2-40B4-BE49-F238E27FC236}">
                  <a16:creationId xmlns:a16="http://schemas.microsoft.com/office/drawing/2014/main" id="{628084D6-4D7D-196D-0DD0-0F8FB334487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40828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67</a:t>
            </a:fld>
            <a:endParaRPr lang="fr-ca"/>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437976" cy="331585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2" y="2667788"/>
            <a:ext cx="6674808"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Aft>
                <a:spcPts val="600"/>
              </a:spcAft>
              <a:buClr>
                <a:schemeClr val="tx1"/>
              </a:buClr>
              <a:buNone/>
              <a:defRPr/>
            </a:pPr>
            <a:r>
              <a:rPr lang="fr-ca" sz="2400" b="1" i="0" u="none" baseline="0" dirty="0"/>
              <a:t>Ce thème vous invite à : </a:t>
            </a:r>
            <a:endParaRPr lang="fr-ca" sz="2400" dirty="0"/>
          </a:p>
          <a:p>
            <a:pPr algn="l" rtl="0">
              <a:lnSpc>
                <a:spcPct val="90000"/>
              </a:lnSpc>
              <a:spcAft>
                <a:spcPts val="600"/>
              </a:spcAft>
              <a:buClr>
                <a:schemeClr val="tx1"/>
              </a:buClr>
              <a:defRPr/>
            </a:pPr>
            <a:r>
              <a:rPr lang="fr-ca" sz="1800" b="0" i="0" u="none" baseline="0" dirty="0"/>
              <a:t>réfléchir aux approches que vous employez pour transmettre les enseignements aux équipes de votre organisme; </a:t>
            </a:r>
          </a:p>
          <a:p>
            <a:pPr algn="l" rtl="0">
              <a:lnSpc>
                <a:spcPct val="90000"/>
              </a:lnSpc>
              <a:spcAft>
                <a:spcPts val="600"/>
              </a:spcAft>
              <a:buClr>
                <a:schemeClr val="tx1"/>
              </a:buClr>
              <a:defRPr/>
            </a:pPr>
            <a:r>
              <a:rPr lang="fr-ca" sz="1800" b="0" i="0" u="none" baseline="0" dirty="0"/>
              <a:t>déceler les lacunes dans les boucles de rétroaction ou réfléchir à une approche pour vérifier auprès des équipes que les enseignements ont bien été compris et qu’elles reçoivent le soutien nécessaire pour opérer des changements.</a:t>
            </a:r>
            <a:endParaRPr lang="fr-ca" sz="1800" strike="sngStrike" dirty="0">
              <a:cs typeface="Calibri"/>
            </a:endParaRPr>
          </a:p>
          <a:p>
            <a:pPr marL="0" indent="0" algn="l" rtl="0">
              <a:buClr>
                <a:schemeClr val="tx1"/>
              </a:buClr>
              <a:buFont typeface="Arial" panose="020B0604020202020204" pitchFamily="34" charset="0"/>
              <a:buNone/>
            </a:pPr>
            <a:endParaRPr lang="fr-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a:ln>
                  <a:noFill/>
                </a:ln>
                <a:solidFill>
                  <a:srgbClr val="3E348F"/>
                </a:solidFill>
                <a:effectLst/>
                <a:uLnTx/>
                <a:uFillTx/>
                <a:latin typeface="Arial Black" panose="020B0604020202020204" pitchFamily="34" charset="0"/>
                <a:ea typeface="+mj-ea"/>
                <a:cs typeface="Arial Black" panose="020B0604020202020204" pitchFamily="34" charset="0"/>
              </a:rPr>
              <a:t>Thème 1 du nuage de sécurité :</a:t>
            </a:r>
            <a:br>
              <a:rPr kumimoji="0" lang="fr-ca"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a:ln>
                  <a:noFill/>
                </a:ln>
                <a:solidFill>
                  <a:schemeClr val="accent1"/>
                </a:solidFill>
                <a:effectLst/>
                <a:uLnTx/>
                <a:uFillTx/>
                <a:latin typeface="Arial" panose="020B0604020202020204" pitchFamily="34" charset="0"/>
                <a:ea typeface="+mj-ea"/>
                <a:cs typeface="Arial" panose="020B0604020202020204" pitchFamily="34" charset="0"/>
              </a:rPr>
              <a:t>Savoir comment susciter des commentaires et favoriser l’apprentissage</a:t>
            </a:r>
            <a:br>
              <a:rPr kumimoji="0" lang="fr-ca"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endParaRPr kumimoji="0" lang="fr-ca"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pSp>
        <p:nvGrpSpPr>
          <p:cNvPr id="3" name="Group 2">
            <a:extLst>
              <a:ext uri="{FF2B5EF4-FFF2-40B4-BE49-F238E27FC236}">
                <a16:creationId xmlns:a16="http://schemas.microsoft.com/office/drawing/2014/main" id="{29629CD6-3720-4BAF-0384-B212B99DF662}"/>
              </a:ext>
            </a:extLst>
          </p:cNvPr>
          <p:cNvGrpSpPr/>
          <p:nvPr/>
        </p:nvGrpSpPr>
        <p:grpSpPr>
          <a:xfrm>
            <a:off x="9166995" y="465165"/>
            <a:ext cx="2186805" cy="1849588"/>
            <a:chOff x="9685095" y="4516404"/>
            <a:chExt cx="2186805" cy="1849588"/>
          </a:xfrm>
        </p:grpSpPr>
        <p:pic>
          <p:nvPicPr>
            <p:cNvPr id="6" name="Picture 5">
              <a:extLst>
                <a:ext uri="{FF2B5EF4-FFF2-40B4-BE49-F238E27FC236}">
                  <a16:creationId xmlns:a16="http://schemas.microsoft.com/office/drawing/2014/main" id="{01E71678-0394-D19A-F6FD-766E81E214A2}"/>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7" name="Picture 6">
              <a:extLst>
                <a:ext uri="{FF2B5EF4-FFF2-40B4-BE49-F238E27FC236}">
                  <a16:creationId xmlns:a16="http://schemas.microsoft.com/office/drawing/2014/main" id="{3F70CB0C-51BE-EDFD-CE94-E39CA90A53E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386357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68</a:t>
            </a:fld>
            <a:endParaRPr lang="fr-ca"/>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571289" cy="196304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3" y="2667788"/>
            <a:ext cx="6871744"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ca" sz="2400" b="1" i="0" u="none" strike="noStrike" kern="1200" cap="none" spc="0" normalizeH="0" baseline="0">
                <a:ln>
                  <a:noFill/>
                </a:ln>
                <a:effectLst/>
                <a:uLnTx/>
                <a:uFillTx/>
              </a:rPr>
              <a:t>Question de réflexion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ca" sz="1800" b="0" i="0" u="none" strike="noStrike" kern="1200" cap="none" spc="0" normalizeH="0" baseline="0">
                <a:ln>
                  <a:noFill/>
                </a:ln>
                <a:effectLst/>
                <a:uLnTx/>
                <a:uFillTx/>
              </a:rPr>
              <a:t>Comment pourrions-nous trianguler et intégrer les données sur la sécurité des patients afin d’en faciliter l’analyse pour les membres de la haute direction? </a:t>
            </a:r>
          </a:p>
          <a:p>
            <a:pPr marL="0" indent="0" algn="l" rtl="0">
              <a:buFont typeface="Arial" panose="020B0604020202020204" pitchFamily="34" charset="0"/>
              <a:buNone/>
            </a:pPr>
            <a:endParaRPr lang="fr-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a:ln>
                  <a:noFill/>
                </a:ln>
                <a:solidFill>
                  <a:schemeClr val="accent1"/>
                </a:solidFill>
                <a:effectLst/>
                <a:uLnTx/>
                <a:uFillTx/>
                <a:latin typeface="Arial" panose="020B0604020202020204" pitchFamily="34" charset="0"/>
                <a:ea typeface="+mj-ea"/>
                <a:cs typeface="Arial" panose="020B0604020202020204" pitchFamily="34" charset="0"/>
              </a:rPr>
              <a:t>Prévenir le brouillard de l’intégration</a:t>
            </a:r>
            <a:endParaRPr kumimoji="0" lang="fr-ca"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BE973C51-05BB-8C96-C49D-62708FFD5CC7}"/>
              </a:ext>
            </a:extLst>
          </p:cNvPr>
          <p:cNvGrpSpPr/>
          <p:nvPr/>
        </p:nvGrpSpPr>
        <p:grpSpPr>
          <a:xfrm>
            <a:off x="9166995" y="465165"/>
            <a:ext cx="2186805" cy="1849588"/>
            <a:chOff x="9685095" y="4516404"/>
            <a:chExt cx="2186805" cy="1849588"/>
          </a:xfrm>
        </p:grpSpPr>
        <p:pic>
          <p:nvPicPr>
            <p:cNvPr id="3" name="Picture 2">
              <a:extLst>
                <a:ext uri="{FF2B5EF4-FFF2-40B4-BE49-F238E27FC236}">
                  <a16:creationId xmlns:a16="http://schemas.microsoft.com/office/drawing/2014/main" id="{22C5FC21-33E3-4ED5-EDBD-65320C26C9E8}"/>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7" name="Picture 6">
              <a:extLst>
                <a:ext uri="{FF2B5EF4-FFF2-40B4-BE49-F238E27FC236}">
                  <a16:creationId xmlns:a16="http://schemas.microsoft.com/office/drawing/2014/main" id="{EE7D59B5-3409-A826-6D6D-40230B55779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136343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69</a:t>
            </a:fld>
            <a:endParaRPr lang="fr-ca"/>
          </a:p>
        </p:txBody>
      </p:sp>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1907518"/>
            <a:ext cx="7772399" cy="4448832"/>
          </a:xfrm>
        </p:spPr>
        <p:txBody>
          <a:bodyPr>
            <a:normAutofit fontScale="92500" lnSpcReduction="20000"/>
          </a:bodyPr>
          <a:lstStyle/>
          <a:p>
            <a:pPr algn="l" rtl="0">
              <a:spcBef>
                <a:spcPts val="0"/>
              </a:spcBef>
              <a:spcAft>
                <a:spcPts val="600"/>
              </a:spcAft>
              <a:buClr>
                <a:schemeClr val="tx1"/>
              </a:buClr>
              <a:defRPr/>
            </a:pPr>
            <a:endParaRPr lang="fr-ca" sz="1800" dirty="0"/>
          </a:p>
          <a:p>
            <a:pPr marL="0" indent="0" algn="l" rtl="0">
              <a:spcBef>
                <a:spcPts val="0"/>
              </a:spcBef>
              <a:spcAft>
                <a:spcPts val="600"/>
              </a:spcAft>
              <a:buClr>
                <a:schemeClr val="tx1"/>
              </a:buClr>
              <a:buNone/>
              <a:defRPr/>
            </a:pPr>
            <a:r>
              <a:rPr lang="fr-ca" sz="3500" b="1" i="0" u="none" baseline="0" dirty="0"/>
              <a:t>Contexte</a:t>
            </a:r>
          </a:p>
          <a:p>
            <a:pPr algn="l" rtl="0">
              <a:lnSpc>
                <a:spcPct val="110000"/>
              </a:lnSpc>
              <a:spcBef>
                <a:spcPts val="0"/>
              </a:spcBef>
              <a:spcAft>
                <a:spcPts val="600"/>
              </a:spcAft>
              <a:buClr>
                <a:schemeClr val="tx1"/>
              </a:buClr>
              <a:defRPr/>
            </a:pPr>
            <a:r>
              <a:rPr lang="fr-ca" sz="1700" b="0" i="0" u="none" baseline="0" dirty="0"/>
              <a:t>Les dirigeantes et dirigeants des services de santé sont parfois confrontés </a:t>
            </a:r>
            <a:br>
              <a:rPr lang="fr-CA" sz="1700" b="0" i="0" u="none" baseline="0" dirty="0"/>
            </a:br>
            <a:r>
              <a:rPr lang="fr-ca" sz="1700" b="0" i="0" u="none" baseline="0" dirty="0"/>
              <a:t>à une avalanche d’indicateurs et de renseignements sur la sécurité des patients. </a:t>
            </a:r>
          </a:p>
          <a:p>
            <a:pPr algn="l" rtl="0">
              <a:lnSpc>
                <a:spcPct val="110000"/>
              </a:lnSpc>
              <a:spcBef>
                <a:spcPts val="0"/>
              </a:spcBef>
              <a:spcAft>
                <a:spcPts val="600"/>
              </a:spcAft>
              <a:buClr>
                <a:schemeClr val="tx1"/>
              </a:buClr>
              <a:defRPr/>
            </a:pPr>
            <a:r>
              <a:rPr lang="fr-ca" sz="1700" b="0" i="0" u="none" baseline="0" dirty="0"/>
              <a:t>Cette surcharge d’informations (le « brouillard de l’intégration ») peut nuire à </a:t>
            </a:r>
            <a:br>
              <a:rPr lang="fr-CA" sz="1700" b="0" i="0" u="none" baseline="0" dirty="0"/>
            </a:br>
            <a:r>
              <a:rPr lang="fr-ca" sz="1700" b="0" i="0" u="none" baseline="0" dirty="0"/>
              <a:t>leur interprétation.</a:t>
            </a:r>
          </a:p>
          <a:p>
            <a:pPr algn="l" rtl="0">
              <a:lnSpc>
                <a:spcPct val="110000"/>
              </a:lnSpc>
              <a:spcBef>
                <a:spcPts val="0"/>
              </a:spcBef>
              <a:spcAft>
                <a:spcPts val="600"/>
              </a:spcAft>
              <a:buClr>
                <a:schemeClr val="tx1"/>
              </a:buClr>
              <a:defRPr/>
            </a:pPr>
            <a:r>
              <a:rPr lang="fr-ca" sz="1700" b="0" i="0" u="none" baseline="0" dirty="0"/>
              <a:t>Les organismes de santé ont parfois du mal à cesser d’utiliser des indicateurs </a:t>
            </a:r>
            <a:br>
              <a:rPr lang="fr-CA" sz="1700" b="0" i="0" u="none" baseline="0" dirty="0"/>
            </a:br>
            <a:r>
              <a:rPr lang="fr-ca" sz="1700" b="0" i="0" u="none" baseline="0" dirty="0"/>
              <a:t>et des approches obsolètes, même lorsque des données plus pertinentes sur </a:t>
            </a:r>
            <a:br>
              <a:rPr lang="fr-CA" sz="1700" b="0" i="0" u="none" baseline="0" dirty="0"/>
            </a:br>
            <a:r>
              <a:rPr lang="fr-ca" sz="1700" b="0" i="0" u="none" baseline="0" dirty="0"/>
              <a:t>la sécurité sont disponibles. </a:t>
            </a:r>
          </a:p>
          <a:p>
            <a:pPr algn="l" rtl="0">
              <a:lnSpc>
                <a:spcPct val="110000"/>
              </a:lnSpc>
              <a:spcBef>
                <a:spcPts val="0"/>
              </a:spcBef>
              <a:spcAft>
                <a:spcPts val="600"/>
              </a:spcAft>
              <a:buClr>
                <a:schemeClr val="tx1"/>
              </a:buClr>
              <a:defRPr/>
            </a:pPr>
            <a:r>
              <a:rPr lang="fr-ca" sz="1700" b="0" i="0" u="none" baseline="0" dirty="0"/>
              <a:t>Lorsque les données sont accompagnées d’un code couleur (« rouge », « orange » et « vert »), les leaders peuvent ne prêter attention qu’aux </a:t>
            </a:r>
            <a:br>
              <a:rPr lang="fr-CA" sz="1700" b="0" i="0" u="none" baseline="0" dirty="0"/>
            </a:br>
            <a:r>
              <a:rPr lang="fr-ca" sz="1700" b="0" i="0" u="none" baseline="0" dirty="0"/>
              <a:t>domaines associés à un risque élevé (rouge) et ainsi passer à côté de </a:t>
            </a:r>
            <a:br>
              <a:rPr lang="fr-CA" sz="1700" b="0" i="0" u="none" baseline="0" dirty="0"/>
            </a:br>
            <a:r>
              <a:rPr lang="fr-ca" sz="1700" b="0" i="0" u="none" baseline="0" dirty="0"/>
              <a:t>tendances plus générales. </a:t>
            </a:r>
          </a:p>
          <a:p>
            <a:pPr algn="l" rtl="0">
              <a:lnSpc>
                <a:spcPct val="110000"/>
              </a:lnSpc>
              <a:spcBef>
                <a:spcPts val="0"/>
              </a:spcBef>
              <a:spcAft>
                <a:spcPts val="600"/>
              </a:spcAft>
              <a:buClr>
                <a:schemeClr val="tx1"/>
              </a:buClr>
              <a:defRPr/>
            </a:pPr>
            <a:r>
              <a:rPr lang="fr-ca" sz="1700" b="0" i="0" u="none" baseline="0" dirty="0"/>
              <a:t>Pour dissiper ce brouillard, une approche réfléchie doit être employée </a:t>
            </a:r>
            <a:br>
              <a:rPr lang="fr-CA" sz="1700" b="0" i="0" u="none" baseline="0" dirty="0"/>
            </a:br>
            <a:r>
              <a:rPr lang="fr-ca" sz="1700" b="0" i="0" u="none" baseline="0" dirty="0"/>
              <a:t>pour sélectionner, présenter et intégrer les données sur la sécurité </a:t>
            </a:r>
            <a:br>
              <a:rPr lang="fr-CA" sz="1700" b="0" i="0" u="none" baseline="0" dirty="0"/>
            </a:br>
            <a:r>
              <a:rPr lang="fr-ca" sz="1700" b="0" i="0" u="none" baseline="0" dirty="0"/>
              <a:t>et en discuter.  </a:t>
            </a:r>
          </a:p>
          <a:p>
            <a:pPr marL="0" indent="0" algn="l" rtl="0">
              <a:buClr>
                <a:schemeClr val="tx1"/>
              </a:buClr>
              <a:buNone/>
            </a:pPr>
            <a:endParaRPr lang="fr-ca" dirty="0"/>
          </a:p>
        </p:txBody>
      </p:sp>
      <p:sp>
        <p:nvSpPr>
          <p:cNvPr id="6" name="Title 1">
            <a:extLst>
              <a:ext uri="{FF2B5EF4-FFF2-40B4-BE49-F238E27FC236}">
                <a16:creationId xmlns:a16="http://schemas.microsoft.com/office/drawing/2014/main" id="{DB39093D-ACBA-964A-851F-7FFEBF537A36}"/>
              </a:ext>
            </a:extLst>
          </p:cNvPr>
          <p:cNvSpPr txBox="1">
            <a:spLocks noGrp="1"/>
          </p:cNvSpPr>
          <p:nvPr>
            <p:ph type="title" idx="4294967295"/>
          </p:nvPr>
        </p:nvSpPr>
        <p:spPr>
          <a:xfrm>
            <a:off x="838200" y="595513"/>
            <a:ext cx="8355904" cy="14514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dirty="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dirty="0">
                <a:ln>
                  <a:noFill/>
                </a:ln>
                <a:solidFill>
                  <a:schemeClr val="accent1"/>
                </a:solidFill>
                <a:effectLst/>
                <a:uLnTx/>
                <a:uFillTx/>
                <a:latin typeface="Arial" panose="020B0604020202020204" pitchFamily="34" charset="0"/>
                <a:ea typeface="+mj-ea"/>
                <a:cs typeface="Arial" panose="020B0604020202020204" pitchFamily="34" charset="0"/>
              </a:rPr>
              <a:t>Prévenir le brouillard de l’intégration</a:t>
            </a:r>
            <a:endParaRPr kumimoji="0" lang="fr-ca"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1EFAF8C7-0A10-3DA4-8C71-543DE130B2D3}"/>
              </a:ext>
            </a:extLst>
          </p:cNvPr>
          <p:cNvGrpSpPr/>
          <p:nvPr/>
        </p:nvGrpSpPr>
        <p:grpSpPr>
          <a:xfrm>
            <a:off x="9166995" y="465165"/>
            <a:ext cx="2186805" cy="1849588"/>
            <a:chOff x="9685095" y="4516404"/>
            <a:chExt cx="2186805" cy="1849588"/>
          </a:xfrm>
        </p:grpSpPr>
        <p:pic>
          <p:nvPicPr>
            <p:cNvPr id="7" name="Picture 6">
              <a:extLst>
                <a:ext uri="{FF2B5EF4-FFF2-40B4-BE49-F238E27FC236}">
                  <a16:creationId xmlns:a16="http://schemas.microsoft.com/office/drawing/2014/main" id="{3E15DFAD-CD26-60C0-2A75-F7A544E3EDB0}"/>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8" name="Picture 7">
              <a:extLst>
                <a:ext uri="{FF2B5EF4-FFF2-40B4-BE49-F238E27FC236}">
                  <a16:creationId xmlns:a16="http://schemas.microsoft.com/office/drawing/2014/main" id="{8744E28B-EE77-07CF-6675-B1106A1C681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61692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C6186-B391-9927-8165-6677314A611B}"/>
              </a:ext>
            </a:extLst>
          </p:cNvPr>
          <p:cNvSpPr>
            <a:spLocks noGrp="1"/>
          </p:cNvSpPr>
          <p:nvPr>
            <p:ph type="sldNum" sz="quarter" idx="12"/>
          </p:nvPr>
        </p:nvSpPr>
        <p:spPr/>
        <p:txBody>
          <a:bodyPr/>
          <a:lstStyle/>
          <a:p>
            <a:pPr algn="r" rtl="0"/>
            <a:fld id="{7D0AB2B7-A222-44FF-B180-C8F0FD623967}" type="slidenum">
              <a:rPr/>
              <a:t>7</a:t>
            </a:fld>
            <a:endParaRPr lang="fr-ca"/>
          </a:p>
        </p:txBody>
      </p:sp>
      <p:pic>
        <p:nvPicPr>
          <p:cNvPr id="3" name="Picture 2">
            <a:extLst>
              <a:ext uri="{FF2B5EF4-FFF2-40B4-BE49-F238E27FC236}">
                <a16:creationId xmlns:a16="http://schemas.microsoft.com/office/drawing/2014/main" id="{7EF52065-25A7-68A3-10E4-1EA76648DA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767" y="448834"/>
            <a:ext cx="3860105" cy="1818165"/>
          </a:xfrm>
          <a:prstGeom prst="rect">
            <a:avLst/>
          </a:prstGeom>
        </p:spPr>
      </p:pic>
      <p:pic>
        <p:nvPicPr>
          <p:cNvPr id="4" name="Picture 3">
            <a:extLst>
              <a:ext uri="{FF2B5EF4-FFF2-40B4-BE49-F238E27FC236}">
                <a16:creationId xmlns:a16="http://schemas.microsoft.com/office/drawing/2014/main" id="{6B0809F3-EFF9-D526-2372-4DC5B3FDBD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621" y="2110910"/>
            <a:ext cx="3860105" cy="1818165"/>
          </a:xfrm>
          <a:prstGeom prst="rect">
            <a:avLst/>
          </a:prstGeom>
        </p:spPr>
      </p:pic>
      <p:pic>
        <p:nvPicPr>
          <p:cNvPr id="5" name="Picture 4">
            <a:extLst>
              <a:ext uri="{FF2B5EF4-FFF2-40B4-BE49-F238E27FC236}">
                <a16:creationId xmlns:a16="http://schemas.microsoft.com/office/drawing/2014/main" id="{213476FE-2B07-112B-4448-DD6521794F1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9480" y="4380144"/>
            <a:ext cx="3860105" cy="1818165"/>
          </a:xfrm>
          <a:prstGeom prst="rect">
            <a:avLst/>
          </a:prstGeom>
        </p:spPr>
      </p:pic>
      <p:pic>
        <p:nvPicPr>
          <p:cNvPr id="6" name="Picture 5">
            <a:extLst>
              <a:ext uri="{FF2B5EF4-FFF2-40B4-BE49-F238E27FC236}">
                <a16:creationId xmlns:a16="http://schemas.microsoft.com/office/drawing/2014/main" id="{B659D493-302C-2C26-FC49-B08976C14C4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0592" y="4212594"/>
            <a:ext cx="4282041" cy="2016903"/>
          </a:xfrm>
          <a:prstGeom prst="rect">
            <a:avLst/>
          </a:prstGeom>
        </p:spPr>
      </p:pic>
      <p:pic>
        <p:nvPicPr>
          <p:cNvPr id="7" name="Picture 6">
            <a:extLst>
              <a:ext uri="{FF2B5EF4-FFF2-40B4-BE49-F238E27FC236}">
                <a16:creationId xmlns:a16="http://schemas.microsoft.com/office/drawing/2014/main" id="{72D48B33-624F-376B-3727-A83B41327B8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8274" y="2148125"/>
            <a:ext cx="3860105" cy="1818165"/>
          </a:xfrm>
          <a:prstGeom prst="rect">
            <a:avLst/>
          </a:prstGeom>
        </p:spPr>
      </p:pic>
      <p:sp>
        <p:nvSpPr>
          <p:cNvPr id="8" name="TextBox 7">
            <a:extLst>
              <a:ext uri="{FF2B5EF4-FFF2-40B4-BE49-F238E27FC236}">
                <a16:creationId xmlns:a16="http://schemas.microsoft.com/office/drawing/2014/main" id="{B70B00DD-5EA9-1B0F-53F6-57C47DA59C7A}"/>
              </a:ext>
            </a:extLst>
          </p:cNvPr>
          <p:cNvSpPr txBox="1"/>
          <p:nvPr/>
        </p:nvSpPr>
        <p:spPr>
          <a:xfrm>
            <a:off x="552324" y="3102939"/>
            <a:ext cx="3748443" cy="923330"/>
          </a:xfrm>
          <a:prstGeom prst="rect">
            <a:avLst/>
          </a:prstGeom>
          <a:noFill/>
        </p:spPr>
        <p:txBody>
          <a:bodyPr wrap="square" rtlCol="0">
            <a:spAutoFit/>
          </a:bodyPr>
          <a:lstStyle/>
          <a:p>
            <a:pPr marL="342900" indent="-342900" algn="l" rtl="0">
              <a:buAutoNum type="arabicPeriod"/>
            </a:pPr>
            <a:r>
              <a:rPr lang="fr-ca" sz="1200" b="0" i="0" u="none" baseline="0" dirty="0"/>
              <a:t>Savoir comment susciter des commentaires </a:t>
            </a:r>
            <a:br>
              <a:rPr lang="fr-CA" sz="1200" b="0" i="0" u="none" baseline="0" dirty="0"/>
            </a:br>
            <a:r>
              <a:rPr lang="fr-ca" sz="1200" b="0" i="0" u="none" baseline="0" dirty="0"/>
              <a:t>et favoriser l’apprentissage</a:t>
            </a:r>
          </a:p>
          <a:p>
            <a:pPr marL="342900" indent="-342900" algn="l" rtl="0">
              <a:buAutoNum type="arabicPeriod"/>
            </a:pPr>
            <a:r>
              <a:rPr lang="fr-ca" sz="1200" b="0" i="0" u="none" baseline="0" dirty="0"/>
              <a:t>Prévenir le brouillard de l’intégration</a:t>
            </a:r>
          </a:p>
          <a:p>
            <a:endParaRPr lang="fr-ca" dirty="0"/>
          </a:p>
        </p:txBody>
      </p:sp>
      <p:sp>
        <p:nvSpPr>
          <p:cNvPr id="14" name="TextBox 13">
            <a:extLst>
              <a:ext uri="{FF2B5EF4-FFF2-40B4-BE49-F238E27FC236}">
                <a16:creationId xmlns:a16="http://schemas.microsoft.com/office/drawing/2014/main" id="{C79D37DC-9474-4CB1-277A-78ABC7D3DD62}"/>
              </a:ext>
            </a:extLst>
          </p:cNvPr>
          <p:cNvSpPr txBox="1"/>
          <p:nvPr/>
        </p:nvSpPr>
        <p:spPr>
          <a:xfrm>
            <a:off x="1290289" y="2495146"/>
            <a:ext cx="1834358" cy="646331"/>
          </a:xfrm>
          <a:prstGeom prst="rect">
            <a:avLst/>
          </a:prstGeom>
          <a:noFill/>
        </p:spPr>
        <p:txBody>
          <a:bodyPr wrap="square" rtlCol="0">
            <a:spAutoFit/>
          </a:bodyPr>
          <a:lstStyle/>
          <a:p>
            <a:pPr algn="l" rtl="0"/>
            <a:r>
              <a:rPr lang="fr-ca" sz="1800" b="1" i="0" u="none" baseline="0" dirty="0"/>
              <a:t>Intégration et apprentissage</a:t>
            </a:r>
          </a:p>
          <a:p>
            <a:pPr algn="l" rtl="0"/>
            <a:endParaRPr lang="fr-ca" sz="1800" b="1" i="0" u="none" baseline="0" dirty="0"/>
          </a:p>
        </p:txBody>
      </p:sp>
      <p:sp>
        <p:nvSpPr>
          <p:cNvPr id="10" name="TextBox 9">
            <a:extLst>
              <a:ext uri="{FF2B5EF4-FFF2-40B4-BE49-F238E27FC236}">
                <a16:creationId xmlns:a16="http://schemas.microsoft.com/office/drawing/2014/main" id="{5798A07B-C292-4ACA-8500-CCAF3813AB37}"/>
              </a:ext>
            </a:extLst>
          </p:cNvPr>
          <p:cNvSpPr txBox="1"/>
          <p:nvPr/>
        </p:nvSpPr>
        <p:spPr>
          <a:xfrm>
            <a:off x="1593042" y="5248354"/>
            <a:ext cx="4177269" cy="1107996"/>
          </a:xfrm>
          <a:prstGeom prst="rect">
            <a:avLst/>
          </a:prstGeom>
          <a:noFill/>
        </p:spPr>
        <p:txBody>
          <a:bodyPr wrap="square" rtlCol="0">
            <a:spAutoFit/>
          </a:bodyPr>
          <a:lstStyle/>
          <a:p>
            <a:pPr marL="342900" indent="-342900" algn="l" rtl="0">
              <a:buAutoNum type="arabicPeriod"/>
            </a:pPr>
            <a:r>
              <a:rPr lang="fr-ca" sz="1200" b="0" i="0" u="none" baseline="0" dirty="0">
                <a:solidFill>
                  <a:schemeClr val="bg1"/>
                </a:solidFill>
              </a:rPr>
              <a:t>Voir différemment d’autres ensembles </a:t>
            </a:r>
            <a:br>
              <a:rPr lang="fr-CA" sz="1200" b="0" i="0" u="none" baseline="0" dirty="0">
                <a:solidFill>
                  <a:schemeClr val="bg1"/>
                </a:solidFill>
              </a:rPr>
            </a:br>
            <a:r>
              <a:rPr lang="fr-ca" sz="1200" b="0" i="0" u="none" baseline="0" dirty="0">
                <a:solidFill>
                  <a:schemeClr val="bg1"/>
                </a:solidFill>
              </a:rPr>
              <a:t>de données</a:t>
            </a:r>
          </a:p>
          <a:p>
            <a:pPr marL="342900" indent="-342900" algn="l" rtl="0">
              <a:buAutoNum type="arabicPeriod"/>
            </a:pPr>
            <a:r>
              <a:rPr lang="fr-ca" sz="1200" b="0" i="0" u="none" baseline="0" dirty="0">
                <a:solidFill>
                  <a:schemeClr val="bg1"/>
                </a:solidFill>
              </a:rPr>
              <a:t>Analyse prospective visant à cerner proactivement </a:t>
            </a:r>
            <a:br>
              <a:rPr lang="fr-CA" sz="1200" b="0" i="0" u="none" baseline="0" dirty="0">
                <a:solidFill>
                  <a:schemeClr val="bg1"/>
                </a:solidFill>
              </a:rPr>
            </a:br>
            <a:r>
              <a:rPr lang="fr-ca" sz="1200" b="0" i="0" u="none" baseline="0" dirty="0">
                <a:solidFill>
                  <a:schemeClr val="bg1"/>
                </a:solidFill>
              </a:rPr>
              <a:t>les problèmes de sécurité émergents et futurs</a:t>
            </a:r>
          </a:p>
          <a:p>
            <a:endParaRPr lang="fr-ca" dirty="0">
              <a:solidFill>
                <a:schemeClr val="bg1"/>
              </a:solidFill>
            </a:endParaRPr>
          </a:p>
        </p:txBody>
      </p:sp>
      <p:sp>
        <p:nvSpPr>
          <p:cNvPr id="17" name="TextBox 16">
            <a:extLst>
              <a:ext uri="{FF2B5EF4-FFF2-40B4-BE49-F238E27FC236}">
                <a16:creationId xmlns:a16="http://schemas.microsoft.com/office/drawing/2014/main" id="{8275EB06-DF61-22CD-B5C6-ADBD07E78F01}"/>
              </a:ext>
            </a:extLst>
          </p:cNvPr>
          <p:cNvSpPr txBox="1"/>
          <p:nvPr/>
        </p:nvSpPr>
        <p:spPr>
          <a:xfrm>
            <a:off x="2313235" y="4618409"/>
            <a:ext cx="2834761" cy="923330"/>
          </a:xfrm>
          <a:prstGeom prst="rect">
            <a:avLst/>
          </a:prstGeom>
          <a:noFill/>
        </p:spPr>
        <p:txBody>
          <a:bodyPr wrap="square" rtlCol="0">
            <a:spAutoFit/>
          </a:bodyPr>
          <a:lstStyle/>
          <a:p>
            <a:pPr algn="l" rtl="0"/>
            <a:r>
              <a:rPr lang="fr-ca" sz="1800" b="1" i="0" u="none" baseline="0" dirty="0">
                <a:solidFill>
                  <a:schemeClr val="bg1"/>
                </a:solidFill>
              </a:rPr>
              <a:t>Anticipation </a:t>
            </a:r>
            <a:br>
              <a:rPr lang="fr-CA" sz="1800" b="1" i="0" u="none" baseline="0" dirty="0">
                <a:solidFill>
                  <a:schemeClr val="bg1"/>
                </a:solidFill>
              </a:rPr>
            </a:br>
            <a:r>
              <a:rPr lang="fr-ca" sz="1800" b="1" i="0" u="none" baseline="0" dirty="0">
                <a:solidFill>
                  <a:schemeClr val="bg1"/>
                </a:solidFill>
              </a:rPr>
              <a:t>et état de préparation</a:t>
            </a:r>
          </a:p>
          <a:p>
            <a:pPr algn="l" rtl="0"/>
            <a:endParaRPr lang="fr-ca" sz="1800" b="1" i="0" u="none" baseline="0" dirty="0">
              <a:solidFill>
                <a:schemeClr val="bg1"/>
              </a:solidFill>
            </a:endParaRPr>
          </a:p>
        </p:txBody>
      </p:sp>
      <p:sp>
        <p:nvSpPr>
          <p:cNvPr id="11" name="TextBox 10">
            <a:extLst>
              <a:ext uri="{FF2B5EF4-FFF2-40B4-BE49-F238E27FC236}">
                <a16:creationId xmlns:a16="http://schemas.microsoft.com/office/drawing/2014/main" id="{82D26C9E-B579-8555-24BF-95A1D42542CB}"/>
              </a:ext>
            </a:extLst>
          </p:cNvPr>
          <p:cNvSpPr txBox="1"/>
          <p:nvPr/>
        </p:nvSpPr>
        <p:spPr>
          <a:xfrm>
            <a:off x="6513440" y="5369306"/>
            <a:ext cx="3736146" cy="1292662"/>
          </a:xfrm>
          <a:prstGeom prst="rect">
            <a:avLst/>
          </a:prstGeom>
          <a:noFill/>
        </p:spPr>
        <p:txBody>
          <a:bodyPr wrap="square" rtlCol="0">
            <a:spAutoFit/>
          </a:bodyPr>
          <a:lstStyle/>
          <a:p>
            <a:pPr marL="342900" indent="-342900" algn="l" rtl="0">
              <a:buAutoNum type="arabicPeriod"/>
            </a:pPr>
            <a:r>
              <a:rPr lang="fr-ca" sz="1200" b="0" i="0" u="none" baseline="0" dirty="0">
                <a:solidFill>
                  <a:schemeClr val="bg1"/>
                </a:solidFill>
              </a:rPr>
              <a:t>Capacité à se concentrer sur le </a:t>
            </a:r>
            <a:br>
              <a:rPr lang="fr-CA" sz="1200" b="0" i="0" u="none" baseline="0" dirty="0">
                <a:solidFill>
                  <a:schemeClr val="bg1"/>
                </a:solidFill>
              </a:rPr>
            </a:br>
            <a:r>
              <a:rPr lang="fr-ca" sz="1200" b="0" i="0" u="none" baseline="0" dirty="0">
                <a:solidFill>
                  <a:schemeClr val="bg1"/>
                </a:solidFill>
              </a:rPr>
              <a:t>« travail accompli »</a:t>
            </a:r>
          </a:p>
          <a:p>
            <a:pPr marL="342900" indent="-342900" algn="l" rtl="0">
              <a:buAutoNum type="arabicPeriod"/>
            </a:pPr>
            <a:r>
              <a:rPr lang="fr-ca" sz="1200" b="0" i="0" u="none" baseline="0" dirty="0">
                <a:solidFill>
                  <a:schemeClr val="bg1"/>
                </a:solidFill>
              </a:rPr>
              <a:t>Créer un sentiment de sécurité psychologique lors du recueil de perspectives</a:t>
            </a:r>
            <a:br>
              <a:rPr lang="fr-ca" sz="1200" dirty="0">
                <a:solidFill>
                  <a:schemeClr val="bg1"/>
                </a:solidFill>
              </a:rPr>
            </a:br>
            <a:endParaRPr lang="fr-ca" sz="1200" dirty="0">
              <a:solidFill>
                <a:schemeClr val="bg1"/>
              </a:solidFill>
            </a:endParaRPr>
          </a:p>
          <a:p>
            <a:endParaRPr lang="fr-ca" dirty="0"/>
          </a:p>
        </p:txBody>
      </p:sp>
      <p:sp>
        <p:nvSpPr>
          <p:cNvPr id="16" name="TextBox 15">
            <a:extLst>
              <a:ext uri="{FF2B5EF4-FFF2-40B4-BE49-F238E27FC236}">
                <a16:creationId xmlns:a16="http://schemas.microsoft.com/office/drawing/2014/main" id="{FE318674-24E4-248C-8433-4BB648F67C21}"/>
              </a:ext>
            </a:extLst>
          </p:cNvPr>
          <p:cNvSpPr txBox="1"/>
          <p:nvPr/>
        </p:nvSpPr>
        <p:spPr>
          <a:xfrm>
            <a:off x="7209993" y="4659164"/>
            <a:ext cx="2701875" cy="964367"/>
          </a:xfrm>
          <a:prstGeom prst="rect">
            <a:avLst/>
          </a:prstGeom>
          <a:noFill/>
        </p:spPr>
        <p:txBody>
          <a:bodyPr wrap="square" rtlCol="0">
            <a:spAutoFit/>
          </a:bodyPr>
          <a:lstStyle/>
          <a:p>
            <a:pPr algn="l" rtl="0">
              <a:lnSpc>
                <a:spcPts val="1660"/>
              </a:lnSpc>
            </a:pPr>
            <a:r>
              <a:rPr lang="fr-ca" sz="1800" b="1" i="0" u="none" baseline="0" dirty="0">
                <a:solidFill>
                  <a:schemeClr val="bg1"/>
                </a:solidFill>
              </a:rPr>
              <a:t>Sensibilité </a:t>
            </a:r>
            <a:endParaRPr lang="fr-CA" sz="1800" b="1" i="0" u="none" baseline="0" dirty="0">
              <a:solidFill>
                <a:schemeClr val="bg1"/>
              </a:solidFill>
            </a:endParaRPr>
          </a:p>
          <a:p>
            <a:pPr algn="l" rtl="0">
              <a:lnSpc>
                <a:spcPts val="1660"/>
              </a:lnSpc>
            </a:pPr>
            <a:r>
              <a:rPr lang="fr-ca" sz="1800" b="1" i="0" u="none" baseline="0" dirty="0">
                <a:solidFill>
                  <a:schemeClr val="bg1"/>
                </a:solidFill>
              </a:rPr>
              <a:t>au</a:t>
            </a:r>
            <a:r>
              <a:rPr lang="fr-CA" sz="1800" b="1" i="0" u="none" baseline="0" dirty="0">
                <a:solidFill>
                  <a:schemeClr val="bg1"/>
                </a:solidFill>
              </a:rPr>
              <a:t> </a:t>
            </a:r>
            <a:r>
              <a:rPr lang="fr-ca" sz="1800" b="1" i="0" u="none" baseline="0" dirty="0">
                <a:solidFill>
                  <a:schemeClr val="bg1"/>
                </a:solidFill>
              </a:rPr>
              <a:t>déroulement </a:t>
            </a:r>
            <a:br>
              <a:rPr lang="fr-CA" sz="1800" b="1" i="0" u="none" baseline="0" dirty="0">
                <a:solidFill>
                  <a:schemeClr val="bg1"/>
                </a:solidFill>
              </a:rPr>
            </a:br>
            <a:r>
              <a:rPr lang="fr-ca" sz="1800" b="1" i="0" u="none" baseline="0" dirty="0">
                <a:solidFill>
                  <a:schemeClr val="bg1"/>
                </a:solidFill>
              </a:rPr>
              <a:t>des activités</a:t>
            </a:r>
          </a:p>
          <a:p>
            <a:pPr algn="l" rtl="0">
              <a:lnSpc>
                <a:spcPts val="1660"/>
              </a:lnSpc>
            </a:pPr>
            <a:endParaRPr lang="fr-ca" sz="1800" dirty="0">
              <a:solidFill>
                <a:schemeClr val="bg1"/>
              </a:solidFill>
            </a:endParaRPr>
          </a:p>
        </p:txBody>
      </p:sp>
      <p:sp>
        <p:nvSpPr>
          <p:cNvPr id="12" name="TextBox 11">
            <a:extLst>
              <a:ext uri="{FF2B5EF4-FFF2-40B4-BE49-F238E27FC236}">
                <a16:creationId xmlns:a16="http://schemas.microsoft.com/office/drawing/2014/main" id="{AF0D8577-C490-8B17-ED9F-F122AABD9DE7}"/>
              </a:ext>
            </a:extLst>
          </p:cNvPr>
          <p:cNvSpPr txBox="1"/>
          <p:nvPr/>
        </p:nvSpPr>
        <p:spPr>
          <a:xfrm>
            <a:off x="8354197" y="2966055"/>
            <a:ext cx="3354887" cy="1292662"/>
          </a:xfrm>
          <a:prstGeom prst="rect">
            <a:avLst/>
          </a:prstGeom>
          <a:noFill/>
        </p:spPr>
        <p:txBody>
          <a:bodyPr wrap="square" rtlCol="0">
            <a:spAutoFit/>
          </a:bodyPr>
          <a:lstStyle/>
          <a:p>
            <a:pPr marL="342900" indent="-342900" algn="l" rtl="0">
              <a:buAutoNum type="arabicPeriod"/>
            </a:pPr>
            <a:r>
              <a:rPr lang="fr-ca" sz="1200" b="0" i="0" u="none" baseline="0" dirty="0">
                <a:solidFill>
                  <a:schemeClr val="bg1"/>
                </a:solidFill>
              </a:rPr>
              <a:t>Normalisation des systèmes </a:t>
            </a:r>
            <a:br>
              <a:rPr lang="fr-CA" sz="1200" b="0" i="0" u="none" baseline="0" dirty="0">
                <a:solidFill>
                  <a:schemeClr val="bg1"/>
                </a:solidFill>
              </a:rPr>
            </a:br>
            <a:r>
              <a:rPr lang="fr-ca" sz="1200" b="0" i="0" u="none" baseline="0" dirty="0">
                <a:solidFill>
                  <a:schemeClr val="bg1"/>
                </a:solidFill>
              </a:rPr>
              <a:t>et des processus peu fiables</a:t>
            </a:r>
            <a:endParaRPr lang="fr-ca" sz="1200" dirty="0">
              <a:solidFill>
                <a:schemeClr val="bg1"/>
              </a:solidFill>
              <a:cs typeface="Calibri"/>
            </a:endParaRPr>
          </a:p>
          <a:p>
            <a:pPr marL="342900" indent="-342900" algn="l" rtl="0">
              <a:buAutoNum type="arabicPeriod"/>
            </a:pPr>
            <a:r>
              <a:rPr lang="fr-ca" sz="1200" b="0" i="0" u="none" baseline="0" dirty="0">
                <a:solidFill>
                  <a:schemeClr val="bg1"/>
                </a:solidFill>
              </a:rPr>
              <a:t>Comprendre les limites des audits des systèmes et des processus cliniques</a:t>
            </a:r>
            <a:br>
              <a:rPr lang="fr-ca" sz="1200" dirty="0">
                <a:solidFill>
                  <a:schemeClr val="bg1"/>
                </a:solidFill>
              </a:rPr>
            </a:br>
            <a:endParaRPr lang="fr-ca" sz="1200" dirty="0">
              <a:solidFill>
                <a:schemeClr val="bg1"/>
              </a:solidFill>
              <a:cs typeface="Calibri"/>
            </a:endParaRPr>
          </a:p>
          <a:p>
            <a:endParaRPr lang="fr-ca" dirty="0"/>
          </a:p>
        </p:txBody>
      </p:sp>
      <p:sp>
        <p:nvSpPr>
          <p:cNvPr id="15" name="TextBox 14">
            <a:extLst>
              <a:ext uri="{FF2B5EF4-FFF2-40B4-BE49-F238E27FC236}">
                <a16:creationId xmlns:a16="http://schemas.microsoft.com/office/drawing/2014/main" id="{FF685BC7-3CBA-9E56-5D31-9547887B5870}"/>
              </a:ext>
            </a:extLst>
          </p:cNvPr>
          <p:cNvSpPr txBox="1"/>
          <p:nvPr/>
        </p:nvSpPr>
        <p:spPr>
          <a:xfrm>
            <a:off x="8820610" y="2413656"/>
            <a:ext cx="1834358" cy="369332"/>
          </a:xfrm>
          <a:prstGeom prst="rect">
            <a:avLst/>
          </a:prstGeom>
          <a:noFill/>
        </p:spPr>
        <p:txBody>
          <a:bodyPr wrap="square" rtlCol="0">
            <a:spAutoFit/>
          </a:bodyPr>
          <a:lstStyle/>
          <a:p>
            <a:pPr algn="l" rtl="0"/>
            <a:r>
              <a:rPr lang="fr-ca" sz="1800" b="1" i="0" u="none" baseline="0" dirty="0">
                <a:solidFill>
                  <a:schemeClr val="bg1"/>
                </a:solidFill>
              </a:rPr>
              <a:t>Fiabilité</a:t>
            </a:r>
          </a:p>
        </p:txBody>
      </p:sp>
      <p:sp>
        <p:nvSpPr>
          <p:cNvPr id="9" name="TextBox 8">
            <a:extLst>
              <a:ext uri="{FF2B5EF4-FFF2-40B4-BE49-F238E27FC236}">
                <a16:creationId xmlns:a16="http://schemas.microsoft.com/office/drawing/2014/main" id="{960A15D0-ECCE-EC2D-26A8-B2B4D5AF342E}"/>
              </a:ext>
            </a:extLst>
          </p:cNvPr>
          <p:cNvSpPr txBox="1"/>
          <p:nvPr/>
        </p:nvSpPr>
        <p:spPr>
          <a:xfrm>
            <a:off x="4420328" y="1222801"/>
            <a:ext cx="3740544" cy="1292662"/>
          </a:xfrm>
          <a:prstGeom prst="rect">
            <a:avLst/>
          </a:prstGeom>
          <a:noFill/>
        </p:spPr>
        <p:txBody>
          <a:bodyPr wrap="square" rtlCol="0">
            <a:spAutoFit/>
          </a:bodyPr>
          <a:lstStyle/>
          <a:p>
            <a:pPr marL="342900" indent="-342900" algn="l" rtl="0">
              <a:buAutoNum type="arabicPeriod"/>
            </a:pPr>
            <a:r>
              <a:rPr lang="fr-ca" sz="1200" b="0" i="0" u="none" spc="-15" baseline="0" dirty="0"/>
              <a:t>Mesurer et surveiller les iniquités et les préjudices passés en matière de soins de santé</a:t>
            </a:r>
          </a:p>
          <a:p>
            <a:pPr marL="342900" indent="-342900" algn="l" rtl="0">
              <a:buAutoNum type="arabicPeriod"/>
            </a:pPr>
            <a:r>
              <a:rPr kumimoji="0" lang="fr-ca" sz="1200" b="0" i="0" u="none" strike="noStrike" cap="none" spc="0" normalizeH="0" baseline="0" dirty="0">
                <a:ln>
                  <a:noFill/>
                </a:ln>
                <a:effectLst/>
                <a:uLnTx/>
                <a:uFillTx/>
              </a:rPr>
              <a:t>Recommandations fortes « axées sur le système » ou recommandations faibles </a:t>
            </a:r>
            <a:br>
              <a:rPr kumimoji="0" lang="fr-CA" sz="1200" b="0" i="0" u="none" strike="noStrike" cap="none" spc="0" normalizeH="0" baseline="0" dirty="0">
                <a:ln>
                  <a:noFill/>
                </a:ln>
                <a:effectLst/>
                <a:uLnTx/>
                <a:uFillTx/>
              </a:rPr>
            </a:br>
            <a:r>
              <a:rPr kumimoji="0" lang="fr-ca" sz="1200" b="0" i="0" u="none" strike="noStrike" cap="none" spc="0" normalizeH="0" baseline="0" dirty="0">
                <a:ln>
                  <a:noFill/>
                </a:ln>
                <a:effectLst/>
                <a:uLnTx/>
                <a:uFillTx/>
              </a:rPr>
              <a:t>« axées sur la personne »</a:t>
            </a:r>
            <a:endParaRPr lang="fr-ca" sz="1200" dirty="0"/>
          </a:p>
          <a:p>
            <a:endParaRPr lang="fr-ca" dirty="0"/>
          </a:p>
        </p:txBody>
      </p:sp>
      <p:sp>
        <p:nvSpPr>
          <p:cNvPr id="13" name="TextBox 12">
            <a:extLst>
              <a:ext uri="{FF2B5EF4-FFF2-40B4-BE49-F238E27FC236}">
                <a16:creationId xmlns:a16="http://schemas.microsoft.com/office/drawing/2014/main" id="{E53B2545-ABD2-E681-0753-26898CD9D4B5}"/>
              </a:ext>
            </a:extLst>
          </p:cNvPr>
          <p:cNvSpPr txBox="1"/>
          <p:nvPr/>
        </p:nvSpPr>
        <p:spPr>
          <a:xfrm>
            <a:off x="5227634" y="697298"/>
            <a:ext cx="1834358" cy="369332"/>
          </a:xfrm>
          <a:prstGeom prst="rect">
            <a:avLst/>
          </a:prstGeom>
          <a:noFill/>
        </p:spPr>
        <p:txBody>
          <a:bodyPr wrap="square" rtlCol="0">
            <a:spAutoFit/>
          </a:bodyPr>
          <a:lstStyle/>
          <a:p>
            <a:pPr algn="l" rtl="0"/>
            <a:r>
              <a:rPr lang="fr-ca" sz="1800" b="1" i="0" u="none" baseline="0" dirty="0"/>
              <a:t>Préjudices passés</a:t>
            </a:r>
          </a:p>
        </p:txBody>
      </p:sp>
      <p:sp>
        <p:nvSpPr>
          <p:cNvPr id="18" name="Title 17">
            <a:extLst>
              <a:ext uri="{FF2B5EF4-FFF2-40B4-BE49-F238E27FC236}">
                <a16:creationId xmlns:a16="http://schemas.microsoft.com/office/drawing/2014/main" id="{F60BE7CB-C289-8002-BD35-3D4C4D248069}"/>
              </a:ext>
            </a:extLst>
          </p:cNvPr>
          <p:cNvSpPr txBox="1">
            <a:spLocks noGrp="1"/>
          </p:cNvSpPr>
          <p:nvPr>
            <p:ph type="title" idx="4294967295"/>
          </p:nvPr>
        </p:nvSpPr>
        <p:spPr>
          <a:xfrm>
            <a:off x="402757" y="362421"/>
            <a:ext cx="3544677"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a:ln>
                  <a:noFill/>
                </a:ln>
                <a:solidFill>
                  <a:schemeClr val="accent1"/>
                </a:solidFill>
                <a:effectLst/>
                <a:uLnTx/>
                <a:uFillTx/>
                <a:latin typeface="+mn-lt"/>
                <a:ea typeface="+mn-ea"/>
                <a:cs typeface="+mn-cs"/>
              </a:rPr>
              <a:t>Nuages et thèmes de sécurité liés au CMSS</a:t>
            </a:r>
            <a:br>
              <a:rPr kumimoji="0" lang="fr-ca" sz="2200" b="1" i="0" u="none" strike="noStrike" kern="1200" cap="none" spc="0" normalizeH="0" baseline="0" noProof="0" dirty="0">
                <a:ln>
                  <a:noFill/>
                </a:ln>
                <a:solidFill>
                  <a:schemeClr val="accent1"/>
                </a:solidFill>
                <a:effectLst/>
                <a:uLnTx/>
                <a:uFillTx/>
                <a:latin typeface="+mn-lt"/>
                <a:ea typeface="+mn-ea"/>
                <a:cs typeface="+mn-cs"/>
              </a:rPr>
            </a:br>
            <a:br>
              <a:rPr kumimoji="0" lang="fr-ca" sz="2200" b="1" i="0" u="none" strike="noStrike" kern="1200" cap="none" spc="0" normalizeH="0" baseline="0" noProof="0" dirty="0">
                <a:ln>
                  <a:noFill/>
                </a:ln>
                <a:solidFill>
                  <a:schemeClr val="accent1"/>
                </a:solidFill>
                <a:effectLst/>
                <a:uLnTx/>
                <a:uFillTx/>
                <a:latin typeface="+mn-lt"/>
                <a:ea typeface="+mn-ea"/>
                <a:cs typeface="+mn-cs"/>
              </a:rPr>
            </a:br>
            <a:r>
              <a:rPr kumimoji="0" lang="fr-ca" sz="2200" b="1" i="0" u="none" strike="noStrike" kern="1200" cap="none" spc="0" normalizeH="0" baseline="0">
                <a:ln>
                  <a:noFill/>
                </a:ln>
                <a:solidFill>
                  <a:schemeClr val="accent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436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pPr algn="r" rtl="0"/>
            <a:fld id="{7D0AB2B7-A222-44FF-B180-C8F0FD623967}" type="slidenum">
              <a:rPr/>
              <a:t>70</a:t>
            </a:fld>
            <a:endParaRPr lang="fr-ca"/>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2" y="2448662"/>
            <a:ext cx="7786318" cy="3238906"/>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rtl="0"/>
            <a:endParaRPr lang="fr-ca"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1007128" y="2778652"/>
            <a:ext cx="6871744" cy="2908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spcBef>
                <a:spcPts val="0"/>
              </a:spcBef>
              <a:spcAft>
                <a:spcPts val="600"/>
              </a:spcAft>
              <a:buNone/>
              <a:defRPr/>
            </a:pPr>
            <a:r>
              <a:rPr lang="fr-ca" sz="2500" b="1" i="0" u="none" baseline="0" dirty="0"/>
              <a:t>Ce thème vous invite à : </a:t>
            </a:r>
            <a:endParaRPr kumimoji="0" lang="fr-ca" sz="1800" b="0" i="0" u="none" strike="noStrike" kern="1200" cap="none" spc="0" normalizeH="0" baseline="0" noProof="0" dirty="0">
              <a:ln>
                <a:noFill/>
              </a:ln>
              <a:effectLst/>
              <a:uLnTx/>
              <a:uFillTx/>
            </a:endParaRPr>
          </a:p>
          <a:p>
            <a:pPr marR="0" lvl="0" algn="l" defTabSz="914400" rtl="0" eaLnBrk="1" fontAlgn="auto" latinLnBrk="0" hangingPunct="1">
              <a:lnSpc>
                <a:spcPct val="90000"/>
              </a:lnSpc>
              <a:spcBef>
                <a:spcPts val="0"/>
              </a:spcBef>
              <a:spcAft>
                <a:spcPts val="600"/>
              </a:spcAft>
              <a:buClrTx/>
              <a:buSzTx/>
              <a:tabLst/>
              <a:defRPr/>
            </a:pPr>
            <a:r>
              <a:rPr lang="fr-ca" sz="1800" b="0" i="0" u="none" baseline="0" dirty="0"/>
              <a:t>réfléchir à la manière dont les données sur la sécurité des patients de votre organisme sont intégrées et présentées; </a:t>
            </a:r>
          </a:p>
          <a:p>
            <a:pPr marR="0" lvl="0" algn="l" defTabSz="914400" rtl="0" eaLnBrk="1" fontAlgn="auto" latinLnBrk="0" hangingPunct="1">
              <a:lnSpc>
                <a:spcPct val="90000"/>
              </a:lnSpc>
              <a:spcBef>
                <a:spcPts val="0"/>
              </a:spcBef>
              <a:spcAft>
                <a:spcPts val="600"/>
              </a:spcAft>
              <a:buClrTx/>
              <a:buSzTx/>
              <a:tabLst/>
              <a:defRPr/>
            </a:pPr>
            <a:r>
              <a:rPr lang="fr-ca" sz="1800" b="0" i="0" u="none" baseline="0" dirty="0"/>
              <a:t>avoir une conversation réfléchie sur la façon dont vous, </a:t>
            </a:r>
            <a:br>
              <a:rPr lang="fr-CA" sz="1800" b="0" i="0" u="none" baseline="0" dirty="0"/>
            </a:br>
            <a:r>
              <a:rPr lang="fr-ca" sz="1800" b="0" i="0" u="none" baseline="0" dirty="0"/>
              <a:t>en tant que leaders, utilisez vos tableaux de bord et vos rapports de sécurité; </a:t>
            </a:r>
          </a:p>
          <a:p>
            <a:pPr marR="0" lvl="0" algn="l" defTabSz="914400" rtl="0" eaLnBrk="1" fontAlgn="auto" latinLnBrk="0" hangingPunct="1">
              <a:lnSpc>
                <a:spcPct val="90000"/>
              </a:lnSpc>
              <a:spcBef>
                <a:spcPts val="0"/>
              </a:spcBef>
              <a:spcAft>
                <a:spcPts val="600"/>
              </a:spcAft>
              <a:buClrTx/>
              <a:buSzTx/>
              <a:tabLst/>
              <a:defRPr/>
            </a:pPr>
            <a:r>
              <a:rPr lang="fr-ca" sz="1800" b="0" i="0" u="none" baseline="0" dirty="0"/>
              <a:t>répondre à la question « Y a-t-il un brouillard de l’intégration? ». Si vous avez répondu oui, comment les données ou les rapports pourraient-ils être présentés?</a:t>
            </a:r>
            <a:endParaRPr lang="fr-ca" sz="1800"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15" normalizeH="0" baseline="0">
                <a:ln>
                  <a:noFill/>
                </a:ln>
                <a:solidFill>
                  <a:srgbClr val="3E348F"/>
                </a:solidFill>
                <a:effectLst/>
                <a:uLnTx/>
                <a:uFillTx/>
                <a:latin typeface="Arial Black" panose="020B0604020202020204" pitchFamily="34" charset="0"/>
                <a:ea typeface="+mj-ea"/>
                <a:cs typeface="Arial Black" panose="020B0604020202020204" pitchFamily="34" charset="0"/>
              </a:rPr>
              <a:t>Thème 2 du nuage de sécurité :</a:t>
            </a:r>
            <a:br>
              <a:rPr kumimoji="0" lang="fr-ca"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a:ln>
                  <a:noFill/>
                </a:ln>
                <a:solidFill>
                  <a:schemeClr val="accent1"/>
                </a:solidFill>
                <a:effectLst/>
                <a:uLnTx/>
                <a:uFillTx/>
                <a:latin typeface="Arial" panose="020B0604020202020204" pitchFamily="34" charset="0"/>
                <a:ea typeface="+mj-ea"/>
                <a:cs typeface="Arial" panose="020B0604020202020204" pitchFamily="34" charset="0"/>
              </a:rPr>
              <a:t>Prévenir le brouillard de l’intégration</a:t>
            </a:r>
            <a:endParaRPr kumimoji="0" lang="fr-ca"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pSp>
        <p:nvGrpSpPr>
          <p:cNvPr id="3" name="Group 2">
            <a:extLst>
              <a:ext uri="{FF2B5EF4-FFF2-40B4-BE49-F238E27FC236}">
                <a16:creationId xmlns:a16="http://schemas.microsoft.com/office/drawing/2014/main" id="{A9589132-A484-7627-A49C-012E10EA9C36}"/>
              </a:ext>
            </a:extLst>
          </p:cNvPr>
          <p:cNvGrpSpPr/>
          <p:nvPr/>
        </p:nvGrpSpPr>
        <p:grpSpPr>
          <a:xfrm>
            <a:off x="9166995" y="465165"/>
            <a:ext cx="2186805" cy="1849588"/>
            <a:chOff x="9685095" y="4516404"/>
            <a:chExt cx="2186805" cy="1849588"/>
          </a:xfrm>
        </p:grpSpPr>
        <p:pic>
          <p:nvPicPr>
            <p:cNvPr id="6" name="Picture 5">
              <a:extLst>
                <a:ext uri="{FF2B5EF4-FFF2-40B4-BE49-F238E27FC236}">
                  <a16:creationId xmlns:a16="http://schemas.microsoft.com/office/drawing/2014/main" id="{7F8205F1-ED30-DB73-72FC-258F374CF153}"/>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7" name="Picture 6">
              <a:extLst>
                <a:ext uri="{FF2B5EF4-FFF2-40B4-BE49-F238E27FC236}">
                  <a16:creationId xmlns:a16="http://schemas.microsoft.com/office/drawing/2014/main" id="{A31CDC68-ED65-171C-242D-132E1A11C20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14307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1BDFB-58F9-C5E6-E958-8C7C85ED7973}"/>
              </a:ext>
            </a:extLst>
          </p:cNvPr>
          <p:cNvSpPr>
            <a:spLocks noGrp="1"/>
          </p:cNvSpPr>
          <p:nvPr>
            <p:ph type="sldNum" sz="quarter" idx="12"/>
          </p:nvPr>
        </p:nvSpPr>
        <p:spPr/>
        <p:txBody>
          <a:bodyPr/>
          <a:lstStyle/>
          <a:p>
            <a:pPr algn="r" rtl="0"/>
            <a:fld id="{7D0AB2B7-A222-44FF-B180-C8F0FD623967}" type="slidenum">
              <a:rPr/>
              <a:t>71</a:t>
            </a:fld>
            <a:endParaRPr lang="fr-ca"/>
          </a:p>
        </p:txBody>
      </p:sp>
      <p:sp>
        <p:nvSpPr>
          <p:cNvPr id="3" name="Title 1">
            <a:extLst>
              <a:ext uri="{FF2B5EF4-FFF2-40B4-BE49-F238E27FC236}">
                <a16:creationId xmlns:a16="http://schemas.microsoft.com/office/drawing/2014/main" id="{ACE0F5AC-ACE0-BED1-0083-56D043283E13}"/>
              </a:ext>
            </a:extLst>
          </p:cNvPr>
          <p:cNvSpPr txBox="1">
            <a:spLocks noGrp="1"/>
          </p:cNvSpPr>
          <p:nvPr>
            <p:ph type="title" idx="4294967295"/>
          </p:nvPr>
        </p:nvSpPr>
        <p:spPr>
          <a:xfrm>
            <a:off x="703616" y="2287297"/>
            <a:ext cx="841533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Comment pouvons-nous </a:t>
            </a:r>
            <a:b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mieux </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répondre à la question «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Répondons-nous mieux </a:t>
            </a:r>
            <a:b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aux besoins?</a:t>
            </a:r>
            <a:r>
              <a:rPr kumimoji="0" lang="fr-ca" sz="4400" b="0"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dirty="0">
                <a:ln>
                  <a:noFill/>
                </a:ln>
                <a:solidFill>
                  <a:srgbClr val="3E348F"/>
                </a:solidFill>
                <a:effectLst/>
                <a:uLnTx/>
                <a:uFillTx/>
                <a:latin typeface="Arial" panose="020B0604020202020204" pitchFamily="34" charset="0"/>
                <a:ea typeface="+mj-ea"/>
                <a:cs typeface="Arial" panose="020B0604020202020204" pitchFamily="34" charset="0"/>
              </a:rPr>
              <a:t> </a:t>
            </a:r>
            <a:endParaRPr kumimoji="0" lang="fr-ca"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8" name="Group 7">
            <a:extLst>
              <a:ext uri="{FF2B5EF4-FFF2-40B4-BE49-F238E27FC236}">
                <a16:creationId xmlns:a16="http://schemas.microsoft.com/office/drawing/2014/main" id="{4B81D6A0-7AA2-BCC6-1520-F5CF1EA8E275}"/>
              </a:ext>
            </a:extLst>
          </p:cNvPr>
          <p:cNvGrpSpPr/>
          <p:nvPr/>
        </p:nvGrpSpPr>
        <p:grpSpPr>
          <a:xfrm>
            <a:off x="9680976" y="4382656"/>
            <a:ext cx="2186805" cy="1849588"/>
            <a:chOff x="9685095" y="4516404"/>
            <a:chExt cx="2186805" cy="1849588"/>
          </a:xfrm>
        </p:grpSpPr>
        <p:pic>
          <p:nvPicPr>
            <p:cNvPr id="9" name="Picture 8">
              <a:extLst>
                <a:ext uri="{FF2B5EF4-FFF2-40B4-BE49-F238E27FC236}">
                  <a16:creationId xmlns:a16="http://schemas.microsoft.com/office/drawing/2014/main" id="{7939048B-C0FB-D7AF-7F99-4C68D8144283}"/>
                </a:ext>
              </a:extLst>
            </p:cNvPr>
            <p:cNvPicPr>
              <a:picLocks noChangeAspect="1"/>
            </p:cNvPicPr>
            <p:nvPr/>
          </p:nvPicPr>
          <p:blipFill>
            <a:blip r:embed="rId3"/>
            <a:srcRect/>
            <a:stretch/>
          </p:blipFill>
          <p:spPr>
            <a:xfrm>
              <a:off x="9912315" y="4516404"/>
              <a:ext cx="1959585" cy="1849588"/>
            </a:xfrm>
            <a:prstGeom prst="rect">
              <a:avLst/>
            </a:prstGeom>
            <a:effectLst/>
          </p:spPr>
        </p:pic>
        <p:pic>
          <p:nvPicPr>
            <p:cNvPr id="10" name="Picture 9">
              <a:extLst>
                <a:ext uri="{FF2B5EF4-FFF2-40B4-BE49-F238E27FC236}">
                  <a16:creationId xmlns:a16="http://schemas.microsoft.com/office/drawing/2014/main" id="{26057D21-4520-F977-64CA-B4F39DA2C09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5"/>
            </a:xfrm>
            <a:prstGeom prst="rect">
              <a:avLst/>
            </a:prstGeom>
          </p:spPr>
        </p:pic>
      </p:grpSp>
    </p:spTree>
    <p:extLst>
      <p:ext uri="{BB962C8B-B14F-4D97-AF65-F5344CB8AC3E}">
        <p14:creationId xmlns:p14="http://schemas.microsoft.com/office/powerpoint/2010/main" val="117529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B902D-909F-DE3F-61F3-19CD582EC1B7}"/>
              </a:ext>
            </a:extLst>
          </p:cNvPr>
          <p:cNvSpPr>
            <a:spLocks noGrp="1"/>
          </p:cNvSpPr>
          <p:nvPr>
            <p:ph type="title"/>
          </p:nvPr>
        </p:nvSpPr>
        <p:spPr/>
        <p:txBody>
          <a:bodyPr/>
          <a:lstStyle/>
          <a:p>
            <a:pPr algn="l" rtl="0"/>
            <a:r>
              <a:rPr lang="fr-ca" b="1" i="0" u="none" baseline="0" dirty="0">
                <a:solidFill>
                  <a:srgbClr val="3E348F"/>
                </a:solidFill>
              </a:rPr>
              <a:t>Poursuivez votre parcours vers </a:t>
            </a:r>
            <a:br>
              <a:rPr lang="fr-CA" b="1" i="0" u="none" baseline="0" dirty="0">
                <a:solidFill>
                  <a:srgbClr val="3E348F"/>
                </a:solidFill>
              </a:rPr>
            </a:br>
            <a:r>
              <a:rPr lang="fr-ca" b="1" i="0" u="none" baseline="0" dirty="0">
                <a:solidFill>
                  <a:srgbClr val="3E348F"/>
                </a:solidFill>
              </a:rPr>
              <a:t>la sécurité</a:t>
            </a:r>
            <a:endParaRPr lang="fr-ca" dirty="0">
              <a:solidFill>
                <a:srgbClr val="3E348F"/>
              </a:solidFill>
            </a:endParaRPr>
          </a:p>
        </p:txBody>
      </p:sp>
      <p:sp>
        <p:nvSpPr>
          <p:cNvPr id="4" name="Content Placeholder 3">
            <a:extLst>
              <a:ext uri="{FF2B5EF4-FFF2-40B4-BE49-F238E27FC236}">
                <a16:creationId xmlns:a16="http://schemas.microsoft.com/office/drawing/2014/main" id="{702073F5-AFC9-956B-0E07-604AA83AFE4D}"/>
              </a:ext>
            </a:extLst>
          </p:cNvPr>
          <p:cNvSpPr>
            <a:spLocks noGrp="1"/>
          </p:cNvSpPr>
          <p:nvPr>
            <p:ph idx="1"/>
          </p:nvPr>
        </p:nvSpPr>
        <p:spPr/>
        <p:txBody>
          <a:bodyPr/>
          <a:lstStyle/>
          <a:p>
            <a:pPr marL="342900" lvl="0" indent="-342900" algn="l" rtl="0">
              <a:buClr>
                <a:schemeClr val="tx1"/>
              </a:buClr>
              <a:buFont typeface="Symbol" panose="05050102010706020507" pitchFamily="18" charset="2"/>
              <a:buChar char=""/>
            </a:pPr>
            <a:r>
              <a:rPr lang="fr-ca" sz="2400" b="0" i="0" u="none" baseline="0" dirty="0">
                <a:effectLst/>
                <a:latin typeface="+mn-lt"/>
                <a:ea typeface="Calibri" panose="020F0502020204030204" pitchFamily="34" charset="0"/>
              </a:rPr>
              <a:t>Planifiez des discussions régulières sur la sécurité avec l’équipe de direction.</a:t>
            </a:r>
          </a:p>
          <a:p>
            <a:pPr marL="342900" lvl="0" indent="-342900" algn="l" rtl="0">
              <a:buClr>
                <a:schemeClr val="tx1"/>
              </a:buClr>
              <a:buFont typeface="Symbol" panose="05050102010706020507" pitchFamily="18" charset="2"/>
              <a:buChar char=""/>
            </a:pPr>
            <a:r>
              <a:rPr lang="fr-ca" sz="2400" b="0" i="0" u="none" baseline="0" dirty="0">
                <a:effectLst/>
                <a:latin typeface="+mn-lt"/>
                <a:ea typeface="Calibri" panose="020F0502020204030204" pitchFamily="34" charset="0"/>
              </a:rPr>
              <a:t>Revoyez certains des nuages de sécurité ou créez-en de nouveaux lorsque de nouveaux défis ou de nouvelles opportunités se présentent.</a:t>
            </a:r>
          </a:p>
          <a:p>
            <a:pPr marL="342900" lvl="0" indent="-342900" algn="l" rtl="0">
              <a:buClr>
                <a:schemeClr val="tx1"/>
              </a:buClr>
              <a:buFont typeface="Symbol" panose="05050102010706020507" pitchFamily="18" charset="2"/>
              <a:buChar char=""/>
            </a:pPr>
            <a:r>
              <a:rPr lang="fr-ca" sz="2400" b="0" i="0" u="none" baseline="0" dirty="0">
                <a:effectLst/>
                <a:latin typeface="+mn-lt"/>
                <a:ea typeface="Calibri" panose="020F0502020204030204" pitchFamily="34" charset="0"/>
              </a:rPr>
              <a:t>Exploitez cette activité et le guide de travail pour accueillir les nouveaux leaders et leur présenter le cheminement de votre organisme en matière de sécurité.</a:t>
            </a:r>
          </a:p>
          <a:p>
            <a:pPr marL="342900" lvl="0" indent="-342900" algn="l" rtl="0">
              <a:buClr>
                <a:schemeClr val="tx1"/>
              </a:buClr>
              <a:buFont typeface="Symbol" panose="05050102010706020507" pitchFamily="18" charset="2"/>
              <a:buChar char=""/>
            </a:pPr>
            <a:r>
              <a:rPr lang="fr-ca" sz="2400" b="0" i="0" u="none" baseline="0" dirty="0">
                <a:effectLst/>
                <a:latin typeface="+mn-lt"/>
                <a:ea typeface="Calibri" panose="020F0502020204030204" pitchFamily="34" charset="0"/>
              </a:rPr>
              <a:t>Diffusez largement les conclusions de vos discussions sur les nuages </a:t>
            </a:r>
            <a:br>
              <a:rPr lang="fr-CA" sz="2400" b="0" i="0" u="none" baseline="0" dirty="0">
                <a:effectLst/>
                <a:latin typeface="+mn-lt"/>
                <a:ea typeface="Calibri" panose="020F0502020204030204" pitchFamily="34" charset="0"/>
              </a:rPr>
            </a:br>
            <a:r>
              <a:rPr lang="fr-ca" sz="2400" b="0" i="0" u="none" baseline="0" dirty="0">
                <a:effectLst/>
                <a:latin typeface="+mn-lt"/>
                <a:ea typeface="Calibri" panose="020F0502020204030204" pitchFamily="34" charset="0"/>
              </a:rPr>
              <a:t>de sécurité au sein de votre organisme.</a:t>
            </a:r>
          </a:p>
          <a:p>
            <a:pPr marL="342900" lvl="0" indent="-342900" algn="l" rtl="0">
              <a:buClr>
                <a:schemeClr val="tx1"/>
              </a:buClr>
              <a:buFont typeface="Symbol" panose="05050102010706020507" pitchFamily="18" charset="2"/>
              <a:buChar char=""/>
            </a:pPr>
            <a:r>
              <a:rPr lang="fr-ca" sz="2400" b="0" i="0" u="none" baseline="0" dirty="0">
                <a:effectLst/>
                <a:latin typeface="+mn-lt"/>
                <a:ea typeface="Calibri" panose="020F0502020204030204" pitchFamily="34" charset="0"/>
              </a:rPr>
              <a:t>Animez d’autres </a:t>
            </a:r>
            <a:r>
              <a:rPr lang="fr-ca" sz="2400" b="0" i="0" u="none" baseline="0" dirty="0">
                <a:effectLst/>
                <a:latin typeface="+mn-lt"/>
                <a:ea typeface="Calibri" panose="020F0502020204030204" pitchFamily="34" charset="0"/>
                <a:hlinkClick r:id="rId3"/>
              </a:rPr>
              <a:t>activités sur la sécurité</a:t>
            </a:r>
            <a:r>
              <a:rPr lang="fr-ca" sz="2400" b="0" i="0" u="none" baseline="0" dirty="0">
                <a:effectLst/>
                <a:latin typeface="+mn-lt"/>
                <a:ea typeface="Calibri" panose="020F0502020204030204" pitchFamily="34" charset="0"/>
              </a:rPr>
              <a:t> pour aider votre organisme à repenser la sécurité des patients.</a:t>
            </a:r>
          </a:p>
          <a:p>
            <a:pPr>
              <a:buClr>
                <a:schemeClr val="tx1"/>
              </a:buClr>
            </a:pPr>
            <a:endParaRPr lang="fr-ca" dirty="0"/>
          </a:p>
        </p:txBody>
      </p:sp>
      <p:sp>
        <p:nvSpPr>
          <p:cNvPr id="2" name="Slide Number Placeholder 1">
            <a:extLst>
              <a:ext uri="{FF2B5EF4-FFF2-40B4-BE49-F238E27FC236}">
                <a16:creationId xmlns:a16="http://schemas.microsoft.com/office/drawing/2014/main" id="{93A2BF45-8DE5-0326-AD6A-F49517CCA50E}"/>
              </a:ext>
            </a:extLst>
          </p:cNvPr>
          <p:cNvSpPr>
            <a:spLocks noGrp="1"/>
          </p:cNvSpPr>
          <p:nvPr>
            <p:ph type="sldNum" sz="quarter" idx="12"/>
          </p:nvPr>
        </p:nvSpPr>
        <p:spPr/>
        <p:txBody>
          <a:bodyPr/>
          <a:lstStyle/>
          <a:p>
            <a:pPr algn="r" rtl="0"/>
            <a:fld id="{7D0AB2B7-A222-44FF-B180-C8F0FD623967}" type="slidenum">
              <a:rPr/>
              <a:t>72</a:t>
            </a:fld>
            <a:endParaRPr lang="fr-ca"/>
          </a:p>
        </p:txBody>
      </p:sp>
    </p:spTree>
    <p:extLst>
      <p:ext uri="{BB962C8B-B14F-4D97-AF65-F5344CB8AC3E}">
        <p14:creationId xmlns:p14="http://schemas.microsoft.com/office/powerpoint/2010/main" val="228053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FB1066-69D7-F2E3-C2C3-25F5CD3BF4EC}"/>
              </a:ext>
            </a:extLst>
          </p:cNvPr>
          <p:cNvSpPr>
            <a:spLocks noGrp="1"/>
          </p:cNvSpPr>
          <p:nvPr>
            <p:ph idx="1"/>
          </p:nvPr>
        </p:nvSpPr>
        <p:spPr>
          <a:xfrm>
            <a:off x="838200" y="1253330"/>
            <a:ext cx="9316453" cy="5103019"/>
          </a:xfrm>
        </p:spPr>
        <p:txBody>
          <a:bodyPr>
            <a:normAutofit fontScale="92500" lnSpcReduction="10000"/>
          </a:bodyPr>
          <a:lstStyle/>
          <a:p>
            <a:pPr algn="l" rtl="0">
              <a:lnSpc>
                <a:spcPct val="150000"/>
              </a:lnSpc>
              <a:buClr>
                <a:schemeClr val="tx1"/>
              </a:buClr>
            </a:pPr>
            <a:r>
              <a:rPr lang="fr-ca" sz="2400" b="0" i="0" u="none" baseline="0" dirty="0">
                <a:hlinkClick r:id="rId3">
                  <a:extLst>
                    <a:ext uri="{A12FA001-AC4F-418D-AE19-62706E023703}">
                      <ahyp:hlinkClr xmlns:ahyp="http://schemas.microsoft.com/office/drawing/2018/hyperlinkcolor" val="tx"/>
                    </a:ext>
                  </a:extLst>
                </a:hlinkClick>
              </a:rPr>
              <a:t>Repenser la sécurité des patients</a:t>
            </a:r>
            <a:endParaRPr lang="fr-ca" sz="2400" dirty="0"/>
          </a:p>
          <a:p>
            <a:pPr>
              <a:lnSpc>
                <a:spcPct val="150000"/>
              </a:lnSpc>
              <a:buClr>
                <a:schemeClr val="tx1"/>
              </a:buClr>
            </a:pPr>
            <a:r>
              <a:rPr lang="en-US" sz="2400" b="0" i="0" u="none" baseline="0" dirty="0">
                <a:hlinkClick r:id="rId4">
                  <a:extLst>
                    <a:ext uri="{A12FA001-AC4F-418D-AE19-62706E023703}">
                      <ahyp:hlinkClr xmlns:ahyp="http://schemas.microsoft.com/office/drawing/2018/hyperlinkcolor" val="tx"/>
                    </a:ext>
                  </a:extLst>
                </a:hlinkClick>
              </a:rPr>
              <a:t>The measurement and monitoring of safety</a:t>
            </a:r>
            <a:r>
              <a:rPr lang="en-US" sz="2400" dirty="0"/>
              <a:t> (</a:t>
            </a:r>
            <a:r>
              <a:rPr lang="en-US" sz="2400" dirty="0" err="1"/>
              <a:t>en</a:t>
            </a:r>
            <a:r>
              <a:rPr lang="en-US" sz="2400" dirty="0"/>
              <a:t> </a:t>
            </a:r>
            <a:r>
              <a:rPr lang="en-US" sz="2400" dirty="0" err="1"/>
              <a:t>anglais</a:t>
            </a:r>
            <a:r>
              <a:rPr lang="en-US" sz="2400" dirty="0"/>
              <a:t>)</a:t>
            </a:r>
            <a:endParaRPr lang="fr-ca" sz="2400" dirty="0"/>
          </a:p>
          <a:p>
            <a:pPr algn="l" rtl="0">
              <a:lnSpc>
                <a:spcPct val="150000"/>
              </a:lnSpc>
              <a:buClr>
                <a:schemeClr val="tx1"/>
              </a:buClr>
            </a:pPr>
            <a:r>
              <a:rPr lang="fr-ca" sz="2400" b="0" i="0" u="none" baseline="0" dirty="0">
                <a:hlinkClick r:id="rId5">
                  <a:extLst>
                    <a:ext uri="{A12FA001-AC4F-418D-AE19-62706E023703}">
                      <ahyp:hlinkClr xmlns:ahyp="http://schemas.microsoft.com/office/drawing/2018/hyperlinkcolor" val="tx"/>
                    </a:ext>
                  </a:extLst>
                </a:hlinkClick>
              </a:rPr>
              <a:t>Mesure et surveillance de la sécurité du point de vue des patients et de leurs partenaires de soins</a:t>
            </a:r>
            <a:endParaRPr lang="fr-ca" sz="2400" dirty="0"/>
          </a:p>
          <a:p>
            <a:pPr algn="l" rtl="0">
              <a:lnSpc>
                <a:spcPct val="150000"/>
              </a:lnSpc>
              <a:buClr>
                <a:schemeClr val="tx1"/>
              </a:buClr>
            </a:pPr>
            <a:r>
              <a:rPr lang="fr-ca" sz="2400" b="0" i="0" u="none" baseline="0" dirty="0">
                <a:hlinkClick r:id="rId6">
                  <a:extLst>
                    <a:ext uri="{A12FA001-AC4F-418D-AE19-62706E023703}">
                      <ahyp:hlinkClr xmlns:ahyp="http://schemas.microsoft.com/office/drawing/2018/hyperlinkcolor" val="tx"/>
                    </a:ext>
                  </a:extLst>
                </a:hlinkClick>
              </a:rPr>
              <a:t>Gouvernance efficace pour assurer la qualité des soins et la sécurité des patients : formation autodirigée en huit modules</a:t>
            </a:r>
            <a:endParaRPr lang="fr-ca" sz="2400" dirty="0"/>
          </a:p>
          <a:p>
            <a:pPr algn="l" rtl="0">
              <a:lnSpc>
                <a:spcPct val="150000"/>
              </a:lnSpc>
              <a:buClr>
                <a:schemeClr val="tx1"/>
              </a:buClr>
            </a:pPr>
            <a:r>
              <a:rPr lang="fr-ca" sz="2400" b="0" i="0" u="none" baseline="0" dirty="0">
                <a:effectLst/>
                <a:latin typeface="+mj-lt"/>
                <a:ea typeface="Calibri" panose="020F0502020204030204" pitchFamily="34" charset="0"/>
                <a:hlinkClick r:id="rId7">
                  <a:extLst>
                    <a:ext uri="{A12FA001-AC4F-418D-AE19-62706E023703}">
                      <ahyp:hlinkClr xmlns:ahyp="http://schemas.microsoft.com/office/drawing/2018/hyperlinkcolor" val="tx"/>
                    </a:ext>
                  </a:extLst>
                </a:hlinkClick>
              </a:rPr>
              <a:t>Principes fondamentaux de la sécurité des patients : formation autodirigée en six modules</a:t>
            </a:r>
            <a:endParaRPr lang="fr-ca" sz="2400" dirty="0">
              <a:latin typeface="+mj-lt"/>
            </a:endParaRPr>
          </a:p>
          <a:p>
            <a:pPr algn="l" rtl="0">
              <a:lnSpc>
                <a:spcPct val="150000"/>
              </a:lnSpc>
              <a:buClr>
                <a:schemeClr val="tx1"/>
              </a:buClr>
            </a:pPr>
            <a:r>
              <a:rPr lang="fr-ca" sz="2400" b="0" i="0" u="none" baseline="0" dirty="0">
                <a:hlinkClick r:id="rId8">
                  <a:extLst>
                    <a:ext uri="{A12FA001-AC4F-418D-AE19-62706E023703}">
                      <ahyp:hlinkClr xmlns:ahyp="http://schemas.microsoft.com/office/drawing/2018/hyperlinkcolor" val="tx"/>
                    </a:ext>
                  </a:extLst>
                </a:hlinkClick>
              </a:rPr>
              <a:t>FORCES</a:t>
            </a:r>
            <a:r>
              <a:rPr lang="fr-ca" sz="2400" b="0" i="0" u="none" baseline="30000" dirty="0">
                <a:hlinkClick r:id="rId8">
                  <a:extLst>
                    <a:ext uri="{A12FA001-AC4F-418D-AE19-62706E023703}">
                      <ahyp:hlinkClr xmlns:ahyp="http://schemas.microsoft.com/office/drawing/2018/hyperlinkcolor" val="tx"/>
                    </a:ext>
                  </a:extLst>
                </a:hlinkClick>
              </a:rPr>
              <a:t>MC</a:t>
            </a:r>
            <a:r>
              <a:rPr lang="fr-ca" sz="2400" b="0" i="0" u="none" baseline="0" dirty="0">
                <a:hlinkClick r:id="rId8">
                  <a:extLst>
                    <a:ext uri="{A12FA001-AC4F-418D-AE19-62706E023703}">
                      <ahyp:hlinkClr xmlns:ahyp="http://schemas.microsoft.com/office/drawing/2018/hyperlinkcolor" val="tx"/>
                    </a:ext>
                  </a:extLst>
                </a:hlinkClick>
              </a:rPr>
              <a:t> : Programme de formation pour cadres</a:t>
            </a:r>
            <a:endParaRPr lang="fr-ca" sz="2400" dirty="0"/>
          </a:p>
        </p:txBody>
      </p:sp>
      <p:sp>
        <p:nvSpPr>
          <p:cNvPr id="2" name="Slide Number Placeholder 1">
            <a:extLst>
              <a:ext uri="{FF2B5EF4-FFF2-40B4-BE49-F238E27FC236}">
                <a16:creationId xmlns:a16="http://schemas.microsoft.com/office/drawing/2014/main" id="{5822A853-BE02-5346-8119-DA7E20935854}"/>
              </a:ext>
            </a:extLst>
          </p:cNvPr>
          <p:cNvSpPr>
            <a:spLocks noGrp="1"/>
          </p:cNvSpPr>
          <p:nvPr>
            <p:ph type="sldNum" sz="quarter" idx="12"/>
          </p:nvPr>
        </p:nvSpPr>
        <p:spPr/>
        <p:txBody>
          <a:bodyPr/>
          <a:lstStyle/>
          <a:p>
            <a:pPr algn="r" rtl="0"/>
            <a:fld id="{7D0AB2B7-A222-44FF-B180-C8F0FD623967}" type="slidenum">
              <a:rPr/>
              <a:t>73</a:t>
            </a:fld>
            <a:endParaRPr lang="fr-ca"/>
          </a:p>
        </p:txBody>
      </p:sp>
      <p:sp>
        <p:nvSpPr>
          <p:cNvPr id="3" name="Title 2">
            <a:extLst>
              <a:ext uri="{FF2B5EF4-FFF2-40B4-BE49-F238E27FC236}">
                <a16:creationId xmlns:a16="http://schemas.microsoft.com/office/drawing/2014/main" id="{A716936E-BEFD-F0D7-A2E7-EDB57F8B586D}"/>
              </a:ext>
            </a:extLst>
          </p:cNvPr>
          <p:cNvSpPr>
            <a:spLocks noGrp="1"/>
          </p:cNvSpPr>
          <p:nvPr>
            <p:ph type="title"/>
          </p:nvPr>
        </p:nvSpPr>
        <p:spPr>
          <a:xfrm>
            <a:off x="563880" y="-157389"/>
            <a:ext cx="10515600" cy="1325563"/>
          </a:xfrm>
        </p:spPr>
        <p:txBody>
          <a:bodyPr/>
          <a:lstStyle/>
          <a:p>
            <a:pPr algn="l" rtl="0"/>
            <a:r>
              <a:rPr lang="fr-ca" b="1" i="0" u="none" baseline="0">
                <a:solidFill>
                  <a:srgbClr val="3E348F"/>
                </a:solidFill>
              </a:rPr>
              <a:t>Ressources supplémentaires</a:t>
            </a:r>
            <a:endParaRPr lang="fr-ca" dirty="0">
              <a:solidFill>
                <a:srgbClr val="3E348F"/>
              </a:solidFill>
            </a:endParaRPr>
          </a:p>
        </p:txBody>
      </p:sp>
    </p:spTree>
    <p:extLst>
      <p:ext uri="{BB962C8B-B14F-4D97-AF65-F5344CB8AC3E}">
        <p14:creationId xmlns:p14="http://schemas.microsoft.com/office/powerpoint/2010/main" val="13580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624460-8CDC-6E4A-DB3E-201EB5FF884D}"/>
              </a:ext>
            </a:extLst>
          </p:cNvPr>
          <p:cNvSpPr>
            <a:spLocks noGrp="1"/>
          </p:cNvSpPr>
          <p:nvPr>
            <p:ph type="sldNum" sz="quarter" idx="10"/>
          </p:nvPr>
        </p:nvSpPr>
        <p:spPr/>
        <p:txBody>
          <a:bodyPr/>
          <a:lstStyle/>
          <a:p>
            <a:pPr algn="r" rtl="0"/>
            <a:fld id="{7D0AB2B7-A222-44FF-B180-C8F0FD623967}" type="slidenum">
              <a:rPr/>
              <a:t>74</a:t>
            </a:fld>
            <a:endParaRPr lang="fr-ca"/>
          </a:p>
        </p:txBody>
      </p:sp>
      <p:sp>
        <p:nvSpPr>
          <p:cNvPr id="9" name="TextBox 8">
            <a:extLst>
              <a:ext uri="{FF2B5EF4-FFF2-40B4-BE49-F238E27FC236}">
                <a16:creationId xmlns:a16="http://schemas.microsoft.com/office/drawing/2014/main" id="{6E88E4AC-819C-B192-60F8-D4D0A41E1613}"/>
              </a:ext>
            </a:extLst>
          </p:cNvPr>
          <p:cNvSpPr txBox="1"/>
          <p:nvPr/>
        </p:nvSpPr>
        <p:spPr>
          <a:xfrm>
            <a:off x="1376455" y="3954965"/>
            <a:ext cx="6575239" cy="1569660"/>
          </a:xfrm>
          <a:prstGeom prst="rect">
            <a:avLst/>
          </a:prstGeom>
          <a:noFill/>
        </p:spPr>
        <p:txBody>
          <a:bodyPr wrap="square">
            <a:spAutoFit/>
          </a:bodyPr>
          <a:lstStyle/>
          <a:p>
            <a:pPr marL="0" algn="l" rtl="0">
              <a:buNone/>
            </a:pPr>
            <a:r>
              <a:rPr lang="fr-ca" sz="1200" b="0" i="0" u="none"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Excellence en santé Canada (ESC) travaille avec des partenaires pour diffuser les innovations, renforcer les capacités et catalyser le changement dans les politiques afin que toutes et tous au Canada reçoivent des soins sûrs et de qualité. En collaborant avec les patients et patientes, les personnes proches aidantes et le personnel de la santé, nous transformons les innovations éprouvées en améliorations durables dans tous les aspects de l’excellence en santé. Créé en 2021, ESC est issu de la fusion de l’Institut canadien pour la sécurité des patients et de la Fondation canadienne pour l’amélioration des services de santé. ESC est un organisme de bienfaisance indépendant sans but lucratif financé principalement par Santé Canada. Les opinions exprimées ici ne représentent pas nécessairement celles de Santé Canada.</a:t>
            </a:r>
          </a:p>
        </p:txBody>
      </p:sp>
      <p:sp>
        <p:nvSpPr>
          <p:cNvPr id="3" name="Content Placeholder 2">
            <a:extLst>
              <a:ext uri="{FF2B5EF4-FFF2-40B4-BE49-F238E27FC236}">
                <a16:creationId xmlns:a16="http://schemas.microsoft.com/office/drawing/2014/main" id="{AEF8A384-6C67-5CD9-2716-284F60264270}"/>
              </a:ext>
            </a:extLst>
          </p:cNvPr>
          <p:cNvSpPr>
            <a:spLocks noGrp="1"/>
          </p:cNvSpPr>
          <p:nvPr>
            <p:ph idx="4294967295"/>
          </p:nvPr>
        </p:nvSpPr>
        <p:spPr>
          <a:xfrm>
            <a:off x="1081232" y="1873750"/>
            <a:ext cx="6955863" cy="1776413"/>
          </a:xfrm>
        </p:spPr>
        <p:txBody>
          <a:bodyPr>
            <a:normAutofit fontScale="92500" lnSpcReduction="20000"/>
          </a:bodyPr>
          <a:lstStyle/>
          <a:p>
            <a:pPr marL="0" indent="0" algn="ctr" rtl="0">
              <a:lnSpc>
                <a:spcPct val="120000"/>
              </a:lnSpc>
              <a:buNone/>
            </a:pPr>
            <a:r>
              <a:rPr lang="fr-ca" sz="2400" b="0" i="0" u="none" baseline="0">
                <a:solidFill>
                  <a:schemeClr val="bg1"/>
                </a:solidFill>
                <a:effectLst/>
              </a:rPr>
              <a:t>Cette présentation a été préparée par Excellence en santé Canada à l’intention des organismes de santé, afin d’inspirer la réflexion et la discussion sur les approches actuelles de mesure et de surveillance de la sécurité dans tous les secteurs des soins de santé. </a:t>
            </a:r>
          </a:p>
        </p:txBody>
      </p:sp>
      <p:sp>
        <p:nvSpPr>
          <p:cNvPr id="2" name="Title 1">
            <a:extLst>
              <a:ext uri="{FF2B5EF4-FFF2-40B4-BE49-F238E27FC236}">
                <a16:creationId xmlns:a16="http://schemas.microsoft.com/office/drawing/2014/main" id="{75EE9DD3-DB82-450E-DD72-0FD0715EA884}"/>
              </a:ext>
            </a:extLst>
          </p:cNvPr>
          <p:cNvSpPr>
            <a:spLocks noGrp="1"/>
          </p:cNvSpPr>
          <p:nvPr>
            <p:ph type="title"/>
          </p:nvPr>
        </p:nvSpPr>
        <p:spPr>
          <a:xfrm>
            <a:off x="838200" y="816768"/>
            <a:ext cx="7607300" cy="835820"/>
          </a:xfrm>
        </p:spPr>
        <p:txBody>
          <a:bodyPr/>
          <a:lstStyle/>
          <a:p>
            <a:pPr algn="ctr" rtl="0"/>
            <a:r>
              <a:rPr lang="fr-ca" b="1" i="0" u="none" baseline="0">
                <a:solidFill>
                  <a:schemeClr val="bg1"/>
                </a:solidFill>
              </a:rPr>
              <a:t>Reconnaissance</a:t>
            </a:r>
          </a:p>
        </p:txBody>
      </p:sp>
    </p:spTree>
    <p:extLst>
      <p:ext uri="{BB962C8B-B14F-4D97-AF65-F5344CB8AC3E}">
        <p14:creationId xmlns:p14="http://schemas.microsoft.com/office/powerpoint/2010/main" val="23054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9219-2767-31A5-39FE-92828DC766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02922-575C-47B8-50F3-A363970CF22E}"/>
              </a:ext>
            </a:extLst>
          </p:cNvPr>
          <p:cNvSpPr>
            <a:spLocks noGrp="1"/>
          </p:cNvSpPr>
          <p:nvPr>
            <p:ph type="sldNum" sz="quarter" idx="12"/>
          </p:nvPr>
        </p:nvSpPr>
        <p:spPr/>
        <p:txBody>
          <a:bodyPr/>
          <a:lstStyle/>
          <a:p>
            <a:pPr algn="r" rtl="0"/>
            <a:fld id="{7D0AB2B7-A222-44FF-B180-C8F0FD623967}" type="slidenum">
              <a:rPr/>
              <a:t>8</a:t>
            </a:fld>
            <a:endParaRPr lang="fr-ca"/>
          </a:p>
        </p:txBody>
      </p:sp>
      <p:sp>
        <p:nvSpPr>
          <p:cNvPr id="4" name="Title 3">
            <a:extLst>
              <a:ext uri="{FF2B5EF4-FFF2-40B4-BE49-F238E27FC236}">
                <a16:creationId xmlns:a16="http://schemas.microsoft.com/office/drawing/2014/main" id="{67EE23DA-B16E-6960-68AC-83C9B619FA78}"/>
              </a:ext>
            </a:extLst>
          </p:cNvPr>
          <p:cNvSpPr>
            <a:spLocks noGrp="1"/>
          </p:cNvSpPr>
          <p:nvPr>
            <p:ph type="title" idx="4294967295"/>
          </p:nvPr>
        </p:nvSpPr>
        <p:spPr>
          <a:xfrm>
            <a:off x="838199" y="-1510446"/>
            <a:ext cx="10515600" cy="1325563"/>
          </a:xfrm>
        </p:spPr>
        <p:txBody>
          <a:bodyPr/>
          <a:lstStyle/>
          <a:p>
            <a:pPr algn="l" rtl="0"/>
            <a:r>
              <a:rPr lang="fr-ca" b="1" i="0" u="none" baseline="0"/>
              <a:t>Préjudices passés</a:t>
            </a:r>
          </a:p>
        </p:txBody>
      </p:sp>
      <p:grpSp>
        <p:nvGrpSpPr>
          <p:cNvPr id="54" name="Group 53">
            <a:extLst>
              <a:ext uri="{FF2B5EF4-FFF2-40B4-BE49-F238E27FC236}">
                <a16:creationId xmlns:a16="http://schemas.microsoft.com/office/drawing/2014/main" id="{D3C6049F-A9D8-036C-1456-D4D490DB3627}"/>
              </a:ext>
            </a:extLst>
          </p:cNvPr>
          <p:cNvGrpSpPr/>
          <p:nvPr/>
        </p:nvGrpSpPr>
        <p:grpSpPr>
          <a:xfrm>
            <a:off x="3334196" y="626763"/>
            <a:ext cx="6053136" cy="5221364"/>
            <a:chOff x="3459839" y="443883"/>
            <a:chExt cx="6053136" cy="5221364"/>
          </a:xfrm>
        </p:grpSpPr>
        <p:sp>
          <p:nvSpPr>
            <p:cNvPr id="20" name="Oval 19">
              <a:extLst>
                <a:ext uri="{FF2B5EF4-FFF2-40B4-BE49-F238E27FC236}">
                  <a16:creationId xmlns:a16="http://schemas.microsoft.com/office/drawing/2014/main" id="{2F049332-3DFC-8FAE-10E6-5A7D1385B159}"/>
                </a:ext>
              </a:extLst>
            </p:cNvPr>
            <p:cNvSpPr/>
            <p:nvPr/>
          </p:nvSpPr>
          <p:spPr>
            <a:xfrm>
              <a:off x="4338878" y="1308484"/>
              <a:ext cx="3736181" cy="373618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a:extLst>
                <a:ext uri="{FF2B5EF4-FFF2-40B4-BE49-F238E27FC236}">
                  <a16:creationId xmlns:a16="http://schemas.microsoft.com/office/drawing/2014/main" id="{A5EDD6FD-5423-CFD6-6E54-F0509EF6CCA5}"/>
                </a:ext>
              </a:extLst>
            </p:cNvPr>
            <p:cNvSpPr/>
            <p:nvPr/>
          </p:nvSpPr>
          <p:spPr>
            <a:xfrm rot="13055500">
              <a:off x="7381601" y="1957329"/>
              <a:ext cx="1460673" cy="1460673"/>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2" name="Teardrop 21">
              <a:extLst>
                <a:ext uri="{FF2B5EF4-FFF2-40B4-BE49-F238E27FC236}">
                  <a16:creationId xmlns:a16="http://schemas.microsoft.com/office/drawing/2014/main" id="{1CADF164-5CB8-3F22-10B3-0CB32920F3ED}"/>
                </a:ext>
              </a:extLst>
            </p:cNvPr>
            <p:cNvSpPr/>
            <p:nvPr/>
          </p:nvSpPr>
          <p:spPr>
            <a:xfrm rot="16200000">
              <a:off x="6699096" y="3820801"/>
              <a:ext cx="1460673" cy="1460673"/>
            </a:xfrm>
            <a:prstGeom prst="teardrop">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564DF5F1-EBE0-55AA-5D51-FAB469096544}"/>
                </a:ext>
              </a:extLst>
            </p:cNvPr>
            <p:cNvSpPr/>
            <p:nvPr/>
          </p:nvSpPr>
          <p:spPr>
            <a:xfrm>
              <a:off x="5476633" y="2372126"/>
              <a:ext cx="1460673" cy="146067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4" name="Teardrop 23">
              <a:extLst>
                <a:ext uri="{FF2B5EF4-FFF2-40B4-BE49-F238E27FC236}">
                  <a16:creationId xmlns:a16="http://schemas.microsoft.com/office/drawing/2014/main" id="{0354DB1F-B9B3-286B-3BCB-731AB261E25E}"/>
                </a:ext>
              </a:extLst>
            </p:cNvPr>
            <p:cNvSpPr/>
            <p:nvPr/>
          </p:nvSpPr>
          <p:spPr>
            <a:xfrm>
              <a:off x="4304145" y="3849099"/>
              <a:ext cx="1460673" cy="1460673"/>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5" name="Teardrop 24">
              <a:extLst>
                <a:ext uri="{FF2B5EF4-FFF2-40B4-BE49-F238E27FC236}">
                  <a16:creationId xmlns:a16="http://schemas.microsoft.com/office/drawing/2014/main" id="{9EED68FE-CC55-AC27-7A20-6A4975FE2381}"/>
                </a:ext>
              </a:extLst>
            </p:cNvPr>
            <p:cNvSpPr/>
            <p:nvPr/>
          </p:nvSpPr>
          <p:spPr>
            <a:xfrm rot="2918646">
              <a:off x="3573809" y="2030474"/>
              <a:ext cx="1460673" cy="1460673"/>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33E195C3-437D-8159-1C19-AE80C90FA016}"/>
                </a:ext>
              </a:extLst>
            </p:cNvPr>
            <p:cNvSpPr txBox="1"/>
            <p:nvPr/>
          </p:nvSpPr>
          <p:spPr>
            <a:xfrm>
              <a:off x="3642181" y="2354906"/>
              <a:ext cx="1352450" cy="810478"/>
            </a:xfrm>
            <a:prstGeom prst="rect">
              <a:avLst/>
            </a:prstGeom>
            <a:noFill/>
          </p:spPr>
          <p:txBody>
            <a:bodyPr wrap="square">
              <a:spAutoFit/>
            </a:bodyPr>
            <a:lstStyle/>
            <a:p>
              <a:pPr algn="ctr">
                <a:lnSpc>
                  <a:spcPts val="1340"/>
                </a:lnSpc>
                <a:spcAft>
                  <a:spcPts val="600"/>
                </a:spcAft>
              </a:pPr>
              <a:r>
                <a:rPr lang="en-CA" sz="1300" b="1" dirty="0" err="1"/>
                <a:t>Intégration</a:t>
              </a:r>
              <a:r>
                <a:rPr lang="en-CA" sz="1300" b="1" dirty="0"/>
                <a:t> et </a:t>
              </a:r>
              <a:r>
                <a:rPr lang="en-CA" sz="1300" b="1" dirty="0" err="1"/>
                <a:t>apprentissage</a:t>
              </a:r>
              <a:r>
                <a:rPr lang="en-CA" sz="1300" b="1" dirty="0"/>
                <a:t> </a:t>
              </a:r>
            </a:p>
            <a:p>
              <a:pPr algn="ctr">
                <a:lnSpc>
                  <a:spcPts val="1240"/>
                </a:lnSpc>
                <a:spcAft>
                  <a:spcPts val="600"/>
                </a:spcAft>
              </a:pPr>
              <a:r>
                <a:rPr lang="en-CA" sz="1000" dirty="0" err="1"/>
                <a:t>Répondons</a:t>
              </a:r>
              <a:r>
                <a:rPr lang="en-CA" sz="1000" dirty="0"/>
                <a:t>-nous</a:t>
              </a:r>
              <a:br>
                <a:rPr lang="en-CA" sz="1000" dirty="0"/>
              </a:br>
              <a:r>
                <a:rPr lang="en-CA" sz="1000" dirty="0" err="1"/>
                <a:t>mieux</a:t>
              </a:r>
              <a:r>
                <a:rPr lang="en-CA" sz="1000" dirty="0"/>
                <a:t> aux </a:t>
              </a:r>
              <a:r>
                <a:rPr lang="en-CA" sz="1000" dirty="0" err="1"/>
                <a:t>besoins</a:t>
              </a:r>
              <a:r>
                <a:rPr lang="en-CA" sz="1000" dirty="0"/>
                <a:t>?</a:t>
              </a:r>
            </a:p>
          </p:txBody>
        </p:sp>
        <p:sp>
          <p:nvSpPr>
            <p:cNvPr id="44" name="TextBox 43">
              <a:extLst>
                <a:ext uri="{FF2B5EF4-FFF2-40B4-BE49-F238E27FC236}">
                  <a16:creationId xmlns:a16="http://schemas.microsoft.com/office/drawing/2014/main" id="{5EAE9B57-34A6-C997-9F60-70B793FB6F03}"/>
                </a:ext>
              </a:extLst>
            </p:cNvPr>
            <p:cNvSpPr txBox="1"/>
            <p:nvPr/>
          </p:nvSpPr>
          <p:spPr>
            <a:xfrm>
              <a:off x="4370843" y="4047180"/>
              <a:ext cx="1352450" cy="1131079"/>
            </a:xfrm>
            <a:prstGeom prst="rect">
              <a:avLst/>
            </a:prstGeom>
            <a:noFill/>
          </p:spPr>
          <p:txBody>
            <a:bodyPr wrap="square">
              <a:spAutoFit/>
            </a:bodyPr>
            <a:lstStyle/>
            <a:p>
              <a:pPr algn="ctr">
                <a:lnSpc>
                  <a:spcPts val="1340"/>
                </a:lnSpc>
                <a:spcAft>
                  <a:spcPts val="600"/>
                </a:spcAft>
              </a:pPr>
              <a:r>
                <a:rPr lang="en-CA" sz="1400" b="1" dirty="0">
                  <a:solidFill>
                    <a:schemeClr val="bg1"/>
                  </a:solidFill>
                </a:rPr>
                <a:t>Anticipation et état de preparation</a:t>
              </a: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seront-ils</a:t>
              </a:r>
              <a:br>
                <a:rPr lang="en-CA" sz="1000" dirty="0">
                  <a:solidFill>
                    <a:schemeClr val="bg1"/>
                  </a:solidFill>
                </a:rPr>
              </a:br>
              <a:r>
                <a:rPr lang="en-CA" sz="1000" dirty="0" err="1">
                  <a:solidFill>
                    <a:schemeClr val="bg1"/>
                  </a:solidFill>
                </a:rPr>
                <a:t>sécuritaires</a:t>
              </a:r>
              <a:br>
                <a:rPr lang="en-CA" sz="1000" dirty="0">
                  <a:solidFill>
                    <a:schemeClr val="bg1"/>
                  </a:solidFill>
                </a:rPr>
              </a:br>
              <a:r>
                <a:rPr lang="en-CA" sz="1000" dirty="0">
                  <a:solidFill>
                    <a:schemeClr val="bg1"/>
                  </a:solidFill>
                </a:rPr>
                <a:t>à </a:t>
              </a:r>
              <a:r>
                <a:rPr lang="en-CA" sz="1000" dirty="0" err="1">
                  <a:solidFill>
                    <a:schemeClr val="bg1"/>
                  </a:solidFill>
                </a:rPr>
                <a:t>l’avenir</a:t>
              </a:r>
              <a:r>
                <a:rPr lang="en-CA" sz="1000" dirty="0">
                  <a:solidFill>
                    <a:schemeClr val="bg1"/>
                  </a:solidFill>
                </a:rPr>
                <a:t>?</a:t>
              </a:r>
            </a:p>
          </p:txBody>
        </p:sp>
        <p:sp>
          <p:nvSpPr>
            <p:cNvPr id="45" name="TextBox 44">
              <a:extLst>
                <a:ext uri="{FF2B5EF4-FFF2-40B4-BE49-F238E27FC236}">
                  <a16:creationId xmlns:a16="http://schemas.microsoft.com/office/drawing/2014/main" id="{BE214429-D517-5B74-6823-0C35C01ECCF4}"/>
                </a:ext>
              </a:extLst>
            </p:cNvPr>
            <p:cNvSpPr txBox="1"/>
            <p:nvPr/>
          </p:nvSpPr>
          <p:spPr>
            <a:xfrm>
              <a:off x="6699096" y="4018605"/>
              <a:ext cx="1352450" cy="1131079"/>
            </a:xfrm>
            <a:prstGeom prst="rect">
              <a:avLst/>
            </a:prstGeom>
            <a:noFill/>
          </p:spPr>
          <p:txBody>
            <a:bodyPr wrap="square">
              <a:spAutoFit/>
            </a:bodyPr>
            <a:lstStyle/>
            <a:p>
              <a:pPr algn="ctr">
                <a:lnSpc>
                  <a:spcPts val="1340"/>
                </a:lnSpc>
                <a:spcAft>
                  <a:spcPts val="600"/>
                </a:spcAft>
              </a:pPr>
              <a:r>
                <a:rPr lang="en-CA" sz="1400" b="1" dirty="0" err="1">
                  <a:solidFill>
                    <a:schemeClr val="bg1"/>
                  </a:solidFill>
                </a:rPr>
                <a:t>Sensibilité</a:t>
              </a:r>
              <a:r>
                <a:rPr lang="en-CA" sz="1400" b="1" dirty="0">
                  <a:solidFill>
                    <a:schemeClr val="bg1"/>
                  </a:solidFill>
                </a:rPr>
                <a:t> au </a:t>
              </a:r>
              <a:r>
                <a:rPr lang="en-CA" sz="1400" b="1" dirty="0" err="1">
                  <a:solidFill>
                    <a:schemeClr val="bg1"/>
                  </a:solidFill>
                </a:rPr>
                <a:t>déroulement</a:t>
              </a:r>
              <a:r>
                <a:rPr lang="en-CA" sz="1400" b="1" dirty="0">
                  <a:solidFill>
                    <a:schemeClr val="bg1"/>
                  </a:solidFill>
                </a:rPr>
                <a:t> des </a:t>
              </a:r>
              <a:r>
                <a:rPr lang="en-CA" sz="1400" b="1" dirty="0" err="1">
                  <a:solidFill>
                    <a:schemeClr val="bg1"/>
                  </a:solidFill>
                </a:rPr>
                <a:t>activités</a:t>
              </a:r>
              <a:r>
                <a:rPr lang="en-CA" sz="1400" b="1" dirty="0">
                  <a:solidFill>
                    <a:schemeClr val="bg1"/>
                  </a:solidFill>
                </a:rPr>
                <a:t> </a:t>
              </a:r>
              <a:endParaRPr lang="en-CA" sz="1200" b="1" dirty="0">
                <a:solidFill>
                  <a:schemeClr val="bg1"/>
                </a:solidFill>
              </a:endParaRPr>
            </a:p>
            <a:p>
              <a:pPr algn="ctr">
                <a:lnSpc>
                  <a:spcPts val="1240"/>
                </a:lnSpc>
                <a:spcAft>
                  <a:spcPts val="600"/>
                </a:spcAft>
              </a:pPr>
              <a:r>
                <a:rPr lang="en-CA" sz="1000" dirty="0">
                  <a:solidFill>
                    <a:schemeClr val="bg1"/>
                  </a:solidFill>
                </a:rPr>
                <a:t>Les </a:t>
              </a:r>
              <a:r>
                <a:rPr lang="en-CA" sz="1000" dirty="0" err="1">
                  <a:solidFill>
                    <a:schemeClr val="bg1"/>
                  </a:solidFill>
                </a:rPr>
                <a:t>soins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sécuritaires</a:t>
              </a:r>
              <a:br>
                <a:rPr lang="en-CA" sz="1000" dirty="0">
                  <a:solidFill>
                    <a:schemeClr val="bg1"/>
                  </a:solidFill>
                </a:rPr>
              </a:br>
              <a:r>
                <a:rPr lang="en-CA" sz="1000" dirty="0" err="1">
                  <a:solidFill>
                    <a:schemeClr val="bg1"/>
                  </a:solidFill>
                </a:rPr>
                <a:t>aujourd’hui</a:t>
              </a:r>
              <a:r>
                <a:rPr lang="en-CA" sz="1000" dirty="0">
                  <a:solidFill>
                    <a:schemeClr val="bg1"/>
                  </a:solidFill>
                </a:rPr>
                <a:t>?</a:t>
              </a:r>
            </a:p>
          </p:txBody>
        </p:sp>
        <p:sp>
          <p:nvSpPr>
            <p:cNvPr id="52" name="TextBox 51">
              <a:extLst>
                <a:ext uri="{FF2B5EF4-FFF2-40B4-BE49-F238E27FC236}">
                  <a16:creationId xmlns:a16="http://schemas.microsoft.com/office/drawing/2014/main" id="{7A410D15-0E05-C6C6-F9F8-01564800D5FA}"/>
                </a:ext>
              </a:extLst>
            </p:cNvPr>
            <p:cNvSpPr txBox="1"/>
            <p:nvPr/>
          </p:nvSpPr>
          <p:spPr>
            <a:xfrm>
              <a:off x="7429432" y="2237856"/>
              <a:ext cx="1352450" cy="938719"/>
            </a:xfrm>
            <a:prstGeom prst="rect">
              <a:avLst/>
            </a:prstGeom>
            <a:noFill/>
          </p:spPr>
          <p:txBody>
            <a:bodyPr wrap="square">
              <a:spAutoFit/>
            </a:bodyPr>
            <a:lstStyle/>
            <a:p>
              <a:pPr algn="ctr">
                <a:lnSpc>
                  <a:spcPts val="1240"/>
                </a:lnSpc>
                <a:spcAft>
                  <a:spcPts val="600"/>
                </a:spcAft>
              </a:pPr>
              <a:r>
                <a:rPr lang="en-CA" sz="1400" b="1" dirty="0" err="1">
                  <a:solidFill>
                    <a:schemeClr val="bg1"/>
                  </a:solidFill>
                </a:rPr>
                <a:t>Fiabilité</a:t>
              </a:r>
              <a:endParaRPr lang="en-CA" sz="1400" b="1" dirty="0">
                <a:solidFill>
                  <a:schemeClr val="bg1"/>
                </a:solidFill>
              </a:endParaRPr>
            </a:p>
            <a:p>
              <a:pPr algn="ctr">
                <a:lnSpc>
                  <a:spcPts val="1240"/>
                </a:lnSpc>
                <a:spcAft>
                  <a:spcPts val="600"/>
                </a:spcAft>
              </a:pPr>
              <a:r>
                <a:rPr lang="en-CA" sz="1000" dirty="0">
                  <a:solidFill>
                    <a:schemeClr val="bg1"/>
                  </a:solidFill>
                </a:rPr>
                <a:t>Nos </a:t>
              </a:r>
              <a:r>
                <a:rPr lang="en-CA" sz="1000" dirty="0" err="1">
                  <a:solidFill>
                    <a:schemeClr val="bg1"/>
                  </a:solidFill>
                </a:rPr>
                <a:t>systèmes</a:t>
              </a:r>
              <a:br>
                <a:rPr lang="en-CA" sz="1000" dirty="0">
                  <a:solidFill>
                    <a:schemeClr val="bg1"/>
                  </a:solidFill>
                </a:rPr>
              </a:br>
              <a:r>
                <a:rPr lang="en-CA" sz="1000" dirty="0">
                  <a:solidFill>
                    <a:schemeClr val="bg1"/>
                  </a:solidFill>
                </a:rPr>
                <a:t>et processus</a:t>
              </a:r>
              <a:br>
                <a:rPr lang="en-CA" sz="1000" dirty="0">
                  <a:solidFill>
                    <a:schemeClr val="bg1"/>
                  </a:solidFill>
                </a:rPr>
              </a:br>
              <a:r>
                <a:rPr lang="en-CA" sz="1000" dirty="0" err="1">
                  <a:solidFill>
                    <a:schemeClr val="bg1"/>
                  </a:solidFill>
                </a:rPr>
                <a:t>cliniques</a:t>
              </a:r>
              <a:r>
                <a:rPr lang="en-CA" sz="1000" dirty="0">
                  <a:solidFill>
                    <a:schemeClr val="bg1"/>
                  </a:solidFill>
                </a:rPr>
                <a:t> </a:t>
              </a:r>
              <a:r>
                <a:rPr lang="en-CA" sz="1000" dirty="0" err="1">
                  <a:solidFill>
                    <a:schemeClr val="bg1"/>
                  </a:solidFill>
                </a:rPr>
                <a:t>sont-ils</a:t>
              </a:r>
              <a:r>
                <a:rPr lang="en-CA" sz="1000" dirty="0">
                  <a:solidFill>
                    <a:schemeClr val="bg1"/>
                  </a:solidFill>
                </a:rPr>
                <a:t> </a:t>
              </a:r>
              <a:r>
                <a:rPr lang="en-CA" sz="1000" dirty="0" err="1">
                  <a:solidFill>
                    <a:schemeClr val="bg1"/>
                  </a:solidFill>
                </a:rPr>
                <a:t>fiables</a:t>
              </a:r>
              <a:r>
                <a:rPr lang="en-CA" sz="1000" dirty="0">
                  <a:solidFill>
                    <a:schemeClr val="bg1"/>
                  </a:solidFill>
                </a:rPr>
                <a:t>?</a:t>
              </a:r>
            </a:p>
          </p:txBody>
        </p:sp>
        <p:sp>
          <p:nvSpPr>
            <p:cNvPr id="53" name="TextBox 52">
              <a:extLst>
                <a:ext uri="{FF2B5EF4-FFF2-40B4-BE49-F238E27FC236}">
                  <a16:creationId xmlns:a16="http://schemas.microsoft.com/office/drawing/2014/main" id="{3F7B9F4E-F786-E4FF-7837-1101C3982461}"/>
                </a:ext>
              </a:extLst>
            </p:cNvPr>
            <p:cNvSpPr txBox="1"/>
            <p:nvPr/>
          </p:nvSpPr>
          <p:spPr>
            <a:xfrm>
              <a:off x="5506699" y="2760810"/>
              <a:ext cx="1352450" cy="630942"/>
            </a:xfrm>
            <a:prstGeom prst="rect">
              <a:avLst/>
            </a:prstGeom>
            <a:noFill/>
          </p:spPr>
          <p:txBody>
            <a:bodyPr wrap="square">
              <a:spAutoFit/>
            </a:bodyPr>
            <a:lstStyle/>
            <a:p>
              <a:pPr algn="ctr">
                <a:lnSpc>
                  <a:spcPts val="1440"/>
                </a:lnSpc>
                <a:spcAft>
                  <a:spcPts val="600"/>
                </a:spcAft>
              </a:pPr>
              <a:r>
                <a:rPr lang="en-CA" sz="1400" b="1" dirty="0" err="1">
                  <a:solidFill>
                    <a:schemeClr val="bg1"/>
                  </a:solidFill>
                </a:rPr>
                <a:t>Mesure</a:t>
              </a:r>
              <a:r>
                <a:rPr lang="en-CA" sz="1400" b="1" dirty="0">
                  <a:solidFill>
                    <a:schemeClr val="bg1"/>
                  </a:solidFill>
                </a:rPr>
                <a:t> et surveillance de la </a:t>
              </a:r>
              <a:r>
                <a:rPr lang="en-CA" sz="1400" b="1" dirty="0" err="1">
                  <a:solidFill>
                    <a:schemeClr val="bg1"/>
                  </a:solidFill>
                </a:rPr>
                <a:t>sécurité</a:t>
              </a:r>
              <a:endParaRPr lang="en-CA" sz="1000" dirty="0">
                <a:solidFill>
                  <a:schemeClr val="bg1"/>
                </a:solidFill>
              </a:endParaRPr>
            </a:p>
          </p:txBody>
        </p:sp>
        <p:sp>
          <p:nvSpPr>
            <p:cNvPr id="46" name="Rectangle 45">
              <a:extLst>
                <a:ext uri="{FF2B5EF4-FFF2-40B4-BE49-F238E27FC236}">
                  <a16:creationId xmlns:a16="http://schemas.microsoft.com/office/drawing/2014/main" id="{130827DC-C88D-A002-267A-54EDA91FBF36}"/>
                </a:ext>
              </a:extLst>
            </p:cNvPr>
            <p:cNvSpPr/>
            <p:nvPr/>
          </p:nvSpPr>
          <p:spPr>
            <a:xfrm>
              <a:off x="3459839" y="487315"/>
              <a:ext cx="6053136" cy="5177932"/>
            </a:xfrm>
            <a:prstGeom prst="rect">
              <a:avLst/>
            </a:prstGeom>
            <a:solidFill>
              <a:schemeClr val="bg1">
                <a:alpha val="649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707A04D3-B11E-B80A-1EB4-CC0B0C5A4172}"/>
                </a:ext>
              </a:extLst>
            </p:cNvPr>
            <p:cNvGrpSpPr/>
            <p:nvPr/>
          </p:nvGrpSpPr>
          <p:grpSpPr>
            <a:xfrm>
              <a:off x="5479614" y="443883"/>
              <a:ext cx="1484056" cy="1503590"/>
              <a:chOff x="5300324" y="592299"/>
              <a:chExt cx="1619159" cy="1640471"/>
            </a:xfrm>
          </p:grpSpPr>
          <p:sp>
            <p:nvSpPr>
              <p:cNvPr id="27" name="Teardrop 26">
                <a:extLst>
                  <a:ext uri="{FF2B5EF4-FFF2-40B4-BE49-F238E27FC236}">
                    <a16:creationId xmlns:a16="http://schemas.microsoft.com/office/drawing/2014/main" id="{07BC1117-A99D-2573-C3E1-598E635D471F}"/>
                  </a:ext>
                </a:extLst>
              </p:cNvPr>
              <p:cNvSpPr/>
              <p:nvPr/>
            </p:nvSpPr>
            <p:spPr>
              <a:xfrm rot="8100000">
                <a:off x="5300324" y="592299"/>
                <a:ext cx="1619159" cy="161916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a:extLst>
                  <a:ext uri="{FF2B5EF4-FFF2-40B4-BE49-F238E27FC236}">
                    <a16:creationId xmlns:a16="http://schemas.microsoft.com/office/drawing/2014/main" id="{B7C4BB51-5F66-B356-E482-0A6B1E326A3D}"/>
                  </a:ext>
                </a:extLst>
              </p:cNvPr>
              <p:cNvSpPr txBox="1"/>
              <p:nvPr/>
            </p:nvSpPr>
            <p:spPr>
              <a:xfrm>
                <a:off x="5377519" y="844816"/>
                <a:ext cx="1475572" cy="1387954"/>
              </a:xfrm>
              <a:prstGeom prst="rect">
                <a:avLst/>
              </a:prstGeom>
              <a:noFill/>
            </p:spPr>
            <p:txBody>
              <a:bodyPr wrap="square">
                <a:spAutoFit/>
              </a:bodyPr>
              <a:lstStyle/>
              <a:p>
                <a:pPr algn="ctr">
                  <a:lnSpc>
                    <a:spcPts val="1340"/>
                  </a:lnSpc>
                  <a:spcAft>
                    <a:spcPts val="600"/>
                  </a:spcAft>
                </a:pPr>
                <a:r>
                  <a:rPr lang="en-CA" sz="1400" b="1" dirty="0" err="1"/>
                  <a:t>Préjudices</a:t>
                </a:r>
                <a:br>
                  <a:rPr lang="en-CA" sz="1400" b="1" dirty="0"/>
                </a:br>
                <a:r>
                  <a:rPr lang="en-CA" sz="1400" b="1" dirty="0" err="1"/>
                  <a:t>passés</a:t>
                </a:r>
                <a:r>
                  <a:rPr lang="en-CA" sz="1400" b="1" dirty="0"/>
                  <a:t> </a:t>
                </a:r>
                <a:endParaRPr lang="en-CA" sz="1200" b="1" dirty="0"/>
              </a:p>
              <a:p>
                <a:pPr algn="ctr">
                  <a:lnSpc>
                    <a:spcPts val="1240"/>
                  </a:lnSpc>
                  <a:spcAft>
                    <a:spcPts val="600"/>
                  </a:spcAft>
                </a:pPr>
                <a:r>
                  <a:rPr lang="en-CA" sz="1000" dirty="0"/>
                  <a:t>Les </a:t>
                </a:r>
                <a:r>
                  <a:rPr lang="en-CA" sz="1000" dirty="0" err="1"/>
                  <a:t>soins</a:t>
                </a:r>
                <a:r>
                  <a:rPr lang="en-CA" sz="1000" dirty="0"/>
                  <a:t> </a:t>
                </a:r>
                <a:br>
                  <a:rPr lang="en-CA" sz="1000" dirty="0"/>
                </a:br>
                <a:r>
                  <a:rPr lang="en-CA" sz="1000" dirty="0" err="1"/>
                  <a:t>étaient-ils</a:t>
                </a:r>
                <a:r>
                  <a:rPr lang="en-CA" sz="1000" dirty="0"/>
                  <a:t> </a:t>
                </a:r>
                <a:r>
                  <a:rPr lang="en-CA" sz="1000" dirty="0" err="1"/>
                  <a:t>sécuritaires</a:t>
                </a:r>
                <a:r>
                  <a:rPr lang="en-CA" sz="1000" dirty="0"/>
                  <a:t> </a:t>
                </a:r>
                <a:br>
                  <a:rPr lang="en-CA" sz="1000" dirty="0"/>
                </a:br>
                <a:r>
                  <a:rPr lang="en-CA" sz="1000" dirty="0"/>
                  <a:t>dans le</a:t>
                </a:r>
                <a:br>
                  <a:rPr lang="en-CA" sz="1000" dirty="0"/>
                </a:br>
                <a:r>
                  <a:rPr lang="en-CA" sz="1000" dirty="0"/>
                  <a:t>passé? </a:t>
                </a:r>
              </a:p>
            </p:txBody>
          </p:sp>
        </p:grpSp>
      </p:grpSp>
    </p:spTree>
    <p:extLst>
      <p:ext uri="{BB962C8B-B14F-4D97-AF65-F5344CB8AC3E}">
        <p14:creationId xmlns:p14="http://schemas.microsoft.com/office/powerpoint/2010/main" val="40695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2C93AB-028B-4526-4C5E-B1D9CDE95303}"/>
              </a:ext>
            </a:extLst>
          </p:cNvPr>
          <p:cNvSpPr>
            <a:spLocks noGrp="1"/>
          </p:cNvSpPr>
          <p:nvPr>
            <p:ph type="sldNum" sz="quarter" idx="12"/>
          </p:nvPr>
        </p:nvSpPr>
        <p:spPr/>
        <p:txBody>
          <a:bodyPr/>
          <a:lstStyle/>
          <a:p>
            <a:pPr algn="r" rtl="0"/>
            <a:fld id="{7D0AB2B7-A222-44FF-B180-C8F0FD623967}" type="slidenum">
              <a:rPr/>
              <a:t>9</a:t>
            </a:fld>
            <a:endParaRPr lang="fr-ca"/>
          </a:p>
        </p:txBody>
      </p:sp>
      <p:pic>
        <p:nvPicPr>
          <p:cNvPr id="8" name="Picture 7">
            <a:extLst>
              <a:ext uri="{FF2B5EF4-FFF2-40B4-BE49-F238E27FC236}">
                <a16:creationId xmlns:a16="http://schemas.microsoft.com/office/drawing/2014/main" id="{CC1F59D4-7875-A08C-8957-BAE050C56FAE}"/>
              </a:ext>
              <a:ext uri="{C183D7F6-B498-43B3-948B-1728B52AA6E4}">
                <adec:decorative xmlns:adec="http://schemas.microsoft.com/office/drawing/2017/decorative" val="1"/>
              </a:ext>
            </a:extLst>
          </p:cNvPr>
          <p:cNvPicPr preferRelativeResize="0">
            <a:picLocks/>
          </p:cNvPicPr>
          <p:nvPr/>
        </p:nvPicPr>
        <p:blipFill>
          <a:blip r:embed="rId3">
            <a:extLst>
              <a:ext uri="{28A0092B-C50C-407E-A947-70E740481C1C}">
                <a14:useLocalDpi xmlns:a14="http://schemas.microsoft.com/office/drawing/2010/main"/>
              </a:ext>
            </a:extLst>
          </a:blip>
          <a:srcRect/>
          <a:stretch/>
        </p:blipFill>
        <p:spPr>
          <a:xfrm>
            <a:off x="514800" y="2485184"/>
            <a:ext cx="3676354" cy="3676354"/>
          </a:xfrm>
          <a:prstGeom prst="ellipse">
            <a:avLst/>
          </a:prstGeom>
        </p:spPr>
      </p:pic>
      <p:sp>
        <p:nvSpPr>
          <p:cNvPr id="9" name="Oval 8">
            <a:extLst>
              <a:ext uri="{FF2B5EF4-FFF2-40B4-BE49-F238E27FC236}">
                <a16:creationId xmlns:a16="http://schemas.microsoft.com/office/drawing/2014/main" id="{7CCCFE54-61ED-B2FD-B3D4-AC7CC5C556E3}"/>
              </a:ext>
              <a:ext uri="{C183D7F6-B498-43B3-948B-1728B52AA6E4}">
                <adec:decorative xmlns:adec="http://schemas.microsoft.com/office/drawing/2017/decorative" val="1"/>
              </a:ext>
            </a:extLst>
          </p:cNvPr>
          <p:cNvSpPr/>
          <p:nvPr/>
        </p:nvSpPr>
        <p:spPr>
          <a:xfrm>
            <a:off x="416122" y="2386827"/>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10" name="Content Placeholder 2">
            <a:extLst>
              <a:ext uri="{FF2B5EF4-FFF2-40B4-BE49-F238E27FC236}">
                <a16:creationId xmlns:a16="http://schemas.microsoft.com/office/drawing/2014/main" id="{5AB7CDEA-530A-2414-D261-E054B2DA26D9}"/>
              </a:ext>
            </a:extLst>
          </p:cNvPr>
          <p:cNvSpPr txBox="1">
            <a:spLocks/>
          </p:cNvSpPr>
          <p:nvPr/>
        </p:nvSpPr>
        <p:spPr>
          <a:xfrm>
            <a:off x="4790232" y="2484919"/>
            <a:ext cx="5693010" cy="13711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Clr>
                <a:schemeClr val="tx1"/>
              </a:buClr>
              <a:buNone/>
            </a:pPr>
            <a:r>
              <a:rPr lang="fr-ca" sz="2400" b="0" i="0" u="none" baseline="0" dirty="0"/>
              <a:t>Les </a:t>
            </a:r>
            <a:r>
              <a:rPr lang="fr-ca" sz="2400" b="1" i="0" u="none" baseline="0" dirty="0"/>
              <a:t>préjudices passés</a:t>
            </a:r>
            <a:r>
              <a:rPr lang="fr-ca" sz="2400" b="0" i="0" u="none" baseline="0" dirty="0"/>
              <a:t> représentent la mesure de plusieurs types et aspects de préjudices pour déterminer si les soins étaient sécuritaires dans le passé et si </a:t>
            </a:r>
            <a:br>
              <a:rPr lang="fr-CA" sz="2400" b="0" i="0" u="none" baseline="0" dirty="0"/>
            </a:br>
            <a:r>
              <a:rPr lang="fr-ca" sz="2400" b="0" i="0" u="none" baseline="0" dirty="0"/>
              <a:t>la sécurité s’améliore.</a:t>
            </a:r>
          </a:p>
        </p:txBody>
      </p:sp>
      <p:sp>
        <p:nvSpPr>
          <p:cNvPr id="11" name="TextBox 10">
            <a:extLst>
              <a:ext uri="{FF2B5EF4-FFF2-40B4-BE49-F238E27FC236}">
                <a16:creationId xmlns:a16="http://schemas.microsoft.com/office/drawing/2014/main" id="{B4F33FBB-A864-BF1A-9C2D-AF1C5FB56BF8}"/>
              </a:ext>
            </a:extLst>
          </p:cNvPr>
          <p:cNvSpPr txBox="1"/>
          <p:nvPr/>
        </p:nvSpPr>
        <p:spPr>
          <a:xfrm>
            <a:off x="4790232" y="4240535"/>
            <a:ext cx="4297784" cy="1477328"/>
          </a:xfrm>
          <a:prstGeom prst="rect">
            <a:avLst/>
          </a:prstGeom>
          <a:noFill/>
        </p:spPr>
        <p:txBody>
          <a:bodyPr wrap="square">
            <a:spAutoFit/>
          </a:bodyPr>
          <a:lstStyle/>
          <a:p>
            <a:pPr algn="l" rtl="0">
              <a:buClr>
                <a:schemeClr val="tx1"/>
              </a:buClr>
            </a:pPr>
            <a:r>
              <a:rPr lang="fr-ca" b="0" i="0" u="none" baseline="0" dirty="0"/>
              <a:t>Les préjudices passés sont souvent décrits comme le fait de </a:t>
            </a:r>
            <a:r>
              <a:rPr lang="fr-ca" b="0" i="0" u="none" baseline="0" dirty="0">
                <a:solidFill>
                  <a:schemeClr val="accent2"/>
                </a:solidFill>
              </a:rPr>
              <a:t>« </a:t>
            </a:r>
            <a:r>
              <a:rPr lang="fr-ca" b="1" i="0" u="none" baseline="0" dirty="0">
                <a:solidFill>
                  <a:schemeClr val="accent2"/>
                </a:solidFill>
              </a:rPr>
              <a:t>regarder dans le rétroviseur</a:t>
            </a:r>
            <a:r>
              <a:rPr lang="fr-ca" b="0" i="0" u="none" baseline="0" dirty="0">
                <a:solidFill>
                  <a:schemeClr val="accent2"/>
                </a:solidFill>
              </a:rPr>
              <a:t> »</a:t>
            </a:r>
            <a:r>
              <a:rPr lang="fr-ca" b="0" i="0" u="none" baseline="0" dirty="0"/>
              <a:t>.</a:t>
            </a:r>
          </a:p>
          <a:p>
            <a:pPr marL="285750" indent="-285750" algn="l" rtl="0">
              <a:buFont typeface="Arial" panose="020B0604020202020204" pitchFamily="34" charset="0"/>
              <a:buChar char="•"/>
            </a:pPr>
            <a:endParaRPr lang="fr-ca" b="1" dirty="0"/>
          </a:p>
          <a:p>
            <a:pPr algn="l" rtl="0"/>
            <a:r>
              <a:rPr lang="fr-ca" b="1" i="0" u="none" baseline="0" dirty="0"/>
              <a:t>Cela implique d’analyser les événements passés afin d’apprendre et de s’améliorer.</a:t>
            </a:r>
            <a:endParaRPr lang="fr-ca" dirty="0"/>
          </a:p>
        </p:txBody>
      </p:sp>
      <p:sp>
        <p:nvSpPr>
          <p:cNvPr id="12" name="Title 1">
            <a:extLst>
              <a:ext uri="{FF2B5EF4-FFF2-40B4-BE49-F238E27FC236}">
                <a16:creationId xmlns:a16="http://schemas.microsoft.com/office/drawing/2014/main" id="{BFD79A01-C0F1-BB69-A5F7-C5B886307FAF}"/>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dirty="0">
                <a:ln>
                  <a:noFill/>
                </a:ln>
                <a:solidFill>
                  <a:schemeClr val="accent1"/>
                </a:solidFill>
                <a:effectLst/>
                <a:uLnTx/>
                <a:uFillTx/>
                <a:latin typeface="Arial"/>
                <a:ea typeface="+mj-ea"/>
                <a:cs typeface="Arial"/>
              </a:rPr>
              <a:t>Préjudices </a:t>
            </a:r>
            <a:r>
              <a:rPr kumimoji="0" lang="fr-ca" sz="4400" b="1" i="0" u="none" strike="noStrike" kern="1200" cap="none" spc="0" normalizeH="0" baseline="0" dirty="0">
                <a:ln>
                  <a:noFill/>
                </a:ln>
                <a:solidFill>
                  <a:srgbClr val="3E348F"/>
                </a:solidFill>
                <a:effectLst/>
                <a:uLnTx/>
                <a:uFillTx/>
                <a:latin typeface="Arial"/>
                <a:ea typeface="+mj-ea"/>
                <a:cs typeface="Arial"/>
              </a:rPr>
              <a:t>passés : </a:t>
            </a:r>
            <a:br>
              <a:rPr kumimoji="0" lang="fr-CA" sz="4400" b="1" i="0" u="none" strike="noStrike" kern="1200" cap="none" spc="0" normalizeH="0" baseline="0" dirty="0">
                <a:ln>
                  <a:noFill/>
                </a:ln>
                <a:solidFill>
                  <a:srgbClr val="3E348F"/>
                </a:solidFill>
                <a:effectLst/>
                <a:uLnTx/>
                <a:uFillTx/>
                <a:latin typeface="Arial"/>
                <a:ea typeface="+mj-ea"/>
                <a:cs typeface="Arial"/>
              </a:rPr>
            </a:br>
            <a:r>
              <a:rPr kumimoji="0" lang="fr-ca" sz="4400" b="1" i="0" u="none" strike="noStrike" kern="1200" cap="none" spc="0" normalizeH="0" baseline="0" dirty="0">
                <a:ln>
                  <a:noFill/>
                </a:ln>
                <a:solidFill>
                  <a:srgbClr val="3E348F"/>
                </a:solidFill>
                <a:effectLst/>
                <a:uLnTx/>
                <a:uFillTx/>
                <a:latin typeface="Arial"/>
                <a:ea typeface="+mj-ea"/>
                <a:cs typeface="Arial"/>
              </a:rPr>
              <a:t>Les soins étaient-ils sécuritaires </a:t>
            </a:r>
            <a:br>
              <a:rPr kumimoji="0" lang="fr-CA" sz="4400" b="1" i="0" u="none" strike="noStrike" kern="1200" cap="none" spc="0" normalizeH="0" baseline="0" dirty="0">
                <a:ln>
                  <a:noFill/>
                </a:ln>
                <a:solidFill>
                  <a:srgbClr val="3E348F"/>
                </a:solidFill>
                <a:effectLst/>
                <a:uLnTx/>
                <a:uFillTx/>
                <a:latin typeface="Arial"/>
                <a:ea typeface="+mj-ea"/>
                <a:cs typeface="Arial"/>
              </a:rPr>
            </a:br>
            <a:r>
              <a:rPr kumimoji="0" lang="fr-ca" sz="4400" b="1" i="0" u="none" strike="noStrike" kern="1200" cap="none" spc="0" normalizeH="0" baseline="0" dirty="0">
                <a:ln>
                  <a:noFill/>
                </a:ln>
                <a:solidFill>
                  <a:srgbClr val="3E348F"/>
                </a:solidFill>
                <a:effectLst/>
                <a:uLnTx/>
                <a:uFillTx/>
                <a:latin typeface="Arial"/>
                <a:ea typeface="+mj-ea"/>
                <a:cs typeface="Arial"/>
              </a:rPr>
              <a:t>dans le passé?</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ca"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9D601AAB-C511-CD67-B0B8-2868E59C27B5}"/>
              </a:ext>
            </a:extLst>
          </p:cNvPr>
          <p:cNvGrpSpPr/>
          <p:nvPr/>
        </p:nvGrpSpPr>
        <p:grpSpPr>
          <a:xfrm>
            <a:off x="9887949" y="4186395"/>
            <a:ext cx="1959587" cy="2177043"/>
            <a:chOff x="9887949" y="4186395"/>
            <a:chExt cx="1959587" cy="2177043"/>
          </a:xfrm>
        </p:grpSpPr>
        <p:pic>
          <p:nvPicPr>
            <p:cNvPr id="15" name="Picture 14">
              <a:extLst>
                <a:ext uri="{FF2B5EF4-FFF2-40B4-BE49-F238E27FC236}">
                  <a16:creationId xmlns:a16="http://schemas.microsoft.com/office/drawing/2014/main" id="{CA0E3638-EF48-E468-7C1E-DAE9A91CE355}"/>
                </a:ext>
              </a:extLst>
            </p:cNvPr>
            <p:cNvPicPr>
              <a:picLocks noChangeAspect="1"/>
            </p:cNvPicPr>
            <p:nvPr/>
          </p:nvPicPr>
          <p:blipFill>
            <a:blip r:embed="rId4"/>
            <a:srcRect/>
            <a:stretch/>
          </p:blipFill>
          <p:spPr>
            <a:xfrm>
              <a:off x="9887949" y="4513848"/>
              <a:ext cx="1959587" cy="1849590"/>
            </a:xfrm>
            <a:prstGeom prst="rect">
              <a:avLst/>
            </a:prstGeom>
            <a:effectLst/>
          </p:spPr>
        </p:pic>
        <p:pic>
          <p:nvPicPr>
            <p:cNvPr id="4" name="Picture 3">
              <a:extLst>
                <a:ext uri="{FF2B5EF4-FFF2-40B4-BE49-F238E27FC236}">
                  <a16:creationId xmlns:a16="http://schemas.microsoft.com/office/drawing/2014/main" id="{F2035F69-493C-A3B7-904C-4F008A3E00A3}"/>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462759" y="4186395"/>
              <a:ext cx="817157" cy="986875"/>
            </a:xfrm>
            <a:prstGeom prst="rect">
              <a:avLst/>
            </a:prstGeom>
          </p:spPr>
        </p:pic>
      </p:grpSp>
    </p:spTree>
    <p:extLst>
      <p:ext uri="{BB962C8B-B14F-4D97-AF65-F5344CB8AC3E}">
        <p14:creationId xmlns:p14="http://schemas.microsoft.com/office/powerpoint/2010/main" val="31892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14"/>
</p:tagLst>
</file>

<file path=ppt/tags/tag4.xml><?xml version="1.0" encoding="utf-8"?>
<p:tagLst xmlns:a="http://schemas.openxmlformats.org/drawingml/2006/main" xmlns:r="http://schemas.openxmlformats.org/officeDocument/2006/relationships" xmlns:p="http://schemas.openxmlformats.org/presentationml/2006/main">
  <p:tag name="NUM" val="13"/>
</p:tagLst>
</file>

<file path=ppt/theme/theme1.xml><?xml version="1.0" encoding="utf-8"?>
<a:theme xmlns:a="http://schemas.openxmlformats.org/drawingml/2006/main" name="Custom Design">
  <a:themeElements>
    <a:clrScheme name="Healthcare Excellence Canada">
      <a:dk1>
        <a:sysClr val="windowText" lastClr="000000"/>
      </a:dk1>
      <a:lt1>
        <a:sysClr val="window" lastClr="FFFFFF"/>
      </a:lt1>
      <a:dk2>
        <a:srgbClr val="595959"/>
      </a:dk2>
      <a:lt2>
        <a:srgbClr val="D8D8D8"/>
      </a:lt2>
      <a:accent1>
        <a:srgbClr val="3F358F"/>
      </a:accent1>
      <a:accent2>
        <a:srgbClr val="02A8A5"/>
      </a:accent2>
      <a:accent3>
        <a:srgbClr val="FCE100"/>
      </a:accent3>
      <a:accent4>
        <a:srgbClr val="F99F20"/>
      </a:accent4>
      <a:accent5>
        <a:srgbClr val="E82064"/>
      </a:accent5>
      <a:accent6>
        <a:srgbClr val="000000"/>
      </a:accent6>
      <a:hlink>
        <a:srgbClr val="0070C0"/>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E66460-8937-4D10-9287-4E2D2CBB9F24}" vid="{AA7C2713-A9F4-4FE4-B986-1C3CA4529E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8A802773E39A4D9D29F71436AD8517" ma:contentTypeVersion="20" ma:contentTypeDescription="Create a new document." ma:contentTypeScope="" ma:versionID="dd014f018d798b86a30047e87b450966">
  <xsd:schema xmlns:xsd="http://www.w3.org/2001/XMLSchema" xmlns:xs="http://www.w3.org/2001/XMLSchema" xmlns:p="http://schemas.microsoft.com/office/2006/metadata/properties" xmlns:ns2="4505687d-2504-4ba9-b224-b5298c376717" xmlns:ns3="1c2d5024-d063-49bc-9df2-e9dd7583ded3" targetNamespace="http://schemas.microsoft.com/office/2006/metadata/properties" ma:root="true" ma:fieldsID="ecee24d3f2bce885109903aba880ace2" ns2:_="" ns3:_="">
    <xsd:import namespace="4505687d-2504-4ba9-b224-b5298c376717"/>
    <xsd:import namespace="1c2d5024-d063-49bc-9df2-e9dd7583de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FileCategory"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5687d-2504-4ba9-b224-b5298c3767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FileCategory" ma:index="21" nillable="true" ma:displayName="File Category" ma:format="Dropdown" ma:internalName="FileCategory">
      <xsd:complexType>
        <xsd:complexContent>
          <xsd:extension base="dms:MultiChoice">
            <xsd:sequence>
              <xsd:element name="Value" maxOccurs="unbounded" minOccurs="0" nillable="true">
                <xsd:simpleType>
                  <xsd:restriction base="dms:Choice">
                    <xsd:enumeration value="Notes"/>
                    <xsd:enumeration value="Decisions"/>
                    <xsd:enumeration value="Planning"/>
                    <xsd:enumeration value="Working Files"/>
                  </xsd:restriction>
                </xsd:simple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bde02f-0584-40b5-9add-4084884bb6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2d5024-d063-49bc-9df2-e9dd7583de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1b79dae-d421-4994-8d6b-bc6fd25dc647}" ma:internalName="TaxCatchAll" ma:showField="CatchAllData" ma:web="1c2d5024-d063-49bc-9df2-e9dd7583d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c2d5024-d063-49bc-9df2-e9dd7583ded3" xsi:nil="true"/>
    <lcf76f155ced4ddcb4097134ff3c332f xmlns="4505687d-2504-4ba9-b224-b5298c376717">
      <Terms xmlns="http://schemas.microsoft.com/office/infopath/2007/PartnerControls"/>
    </lcf76f155ced4ddcb4097134ff3c332f>
    <FileCategory xmlns="4505687d-2504-4ba9-b224-b5298c376717" xsi:nil="true"/>
  </documentManagement>
</p:properties>
</file>

<file path=customXml/itemProps1.xml><?xml version="1.0" encoding="utf-8"?>
<ds:datastoreItem xmlns:ds="http://schemas.openxmlformats.org/officeDocument/2006/customXml" ds:itemID="{C6FD7275-6217-4DE9-AA7A-6B3C4EB93F6A}">
  <ds:schemaRefs>
    <ds:schemaRef ds:uri="http://schemas.microsoft.com/sharepoint/v3/contenttype/forms"/>
  </ds:schemaRefs>
</ds:datastoreItem>
</file>

<file path=customXml/itemProps2.xml><?xml version="1.0" encoding="utf-8"?>
<ds:datastoreItem xmlns:ds="http://schemas.openxmlformats.org/officeDocument/2006/customXml" ds:itemID="{307FA380-A7E6-42B6-A0E7-50442EA8D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5687d-2504-4ba9-b224-b5298c376717"/>
    <ds:schemaRef ds:uri="1c2d5024-d063-49bc-9df2-e9dd7583d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6D0B95-703A-4685-840E-50E9BF8BD5E4}">
  <ds:schemaRefs>
    <ds:schemaRef ds:uri="http://purl.org/dc/dcmitype/"/>
    <ds:schemaRef ds:uri="http://schemas.microsoft.com/office/2006/documentManagement/types"/>
    <ds:schemaRef ds:uri="1c2d5024-d063-49bc-9df2-e9dd7583ded3"/>
    <ds:schemaRef ds:uri="http://www.w3.org/XML/1998/namespace"/>
    <ds:schemaRef ds:uri="http://schemas.microsoft.com/office/2006/metadata/properties"/>
    <ds:schemaRef ds:uri="http://purl.org/dc/terms/"/>
    <ds:schemaRef ds:uri="http://purl.org/dc/elements/1.1/"/>
    <ds:schemaRef ds:uri="501cb0fe-3e73-4cac-aace-bb417978870e"/>
    <ds:schemaRef ds:uri="http://schemas.microsoft.com/office/infopath/2007/PartnerControls"/>
    <ds:schemaRef ds:uri="http://schemas.openxmlformats.org/package/2006/metadata/core-properties"/>
    <ds:schemaRef ds:uri="3d313377-1482-4588-8d03-6951af1d3301"/>
    <ds:schemaRef ds:uri="a3888937-90d9-4129-a085-fcfd4a4a9d33"/>
    <ds:schemaRef ds:uri="4505687d-2504-4ba9-b224-b5298c376717"/>
  </ds:schemaRefs>
</ds:datastoreItem>
</file>

<file path=docProps/app.xml><?xml version="1.0" encoding="utf-8"?>
<Properties xmlns="http://schemas.openxmlformats.org/officeDocument/2006/extended-properties" xmlns:vt="http://schemas.openxmlformats.org/officeDocument/2006/docPropsVTypes">
  <Template/>
  <TotalTime>35620</TotalTime>
  <Words>11205</Words>
  <Application>Microsoft Office PowerPoint</Application>
  <PresentationFormat>Widescreen</PresentationFormat>
  <Paragraphs>924</Paragraphs>
  <Slides>74</Slides>
  <Notes>72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74</vt:i4>
      </vt:variant>
    </vt:vector>
  </HeadingPairs>
  <TitlesOfParts>
    <vt:vector size="89" baseType="lpstr">
      <vt:lpstr>Aptos</vt:lpstr>
      <vt:lpstr>Arial</vt:lpstr>
      <vt:lpstr>Arial Black</vt:lpstr>
      <vt:lpstr>BlinkMacSystemFont</vt:lpstr>
      <vt:lpstr>Calibri</vt:lpstr>
      <vt:lpstr>Courier New</vt:lpstr>
      <vt:lpstr>Helvetica</vt:lpstr>
      <vt:lpstr>Lato Light</vt:lpstr>
      <vt:lpstr>Mabry Pro</vt:lpstr>
      <vt:lpstr>Merriweather</vt:lpstr>
      <vt:lpstr>Monotype Sorts</vt:lpstr>
      <vt:lpstr>Myriad Pro</vt:lpstr>
      <vt:lpstr>Symbol</vt:lpstr>
      <vt:lpstr>Times New Roman</vt:lpstr>
      <vt:lpstr>Custom Design</vt:lpstr>
      <vt:lpstr>Repenser la sécurité  des patients  Les nuages de sécurité et  le cadre de mesure et de  surveillance de la sécurité :  Activité d’autoréflexion et de discussion pour les leaders </vt:lpstr>
      <vt:lpstr>Aperçu</vt:lpstr>
      <vt:lpstr>PowerPoint Presentation</vt:lpstr>
      <vt:lpstr>PowerPoint Presentation</vt:lpstr>
      <vt:lpstr>Cadre de mesure et de surveillance  de la sécurité </vt:lpstr>
      <vt:lpstr>Repenser la sécurité des patients (excellencesante.ca) </vt:lpstr>
      <vt:lpstr>Nuages et thèmes de sécurité liés au CMSS    </vt:lpstr>
      <vt:lpstr>Préjudices passés</vt:lpstr>
      <vt:lpstr>Préjudices passés :  Les soins étaient-ils sécuritaires  dans le passé? </vt:lpstr>
      <vt:lpstr>Approfondissons ensemble notre compréhension des préjudices</vt:lpstr>
      <vt:lpstr>Infographie numérique</vt:lpstr>
      <vt:lpstr>Comment répondons-nous aujourd’hui à la question  « Les soins étaient-ils sécuritaires dans le passé? »</vt:lpstr>
      <vt:lpstr>Préjudices passés</vt:lpstr>
      <vt:lpstr>Thème 1 du nuage de sécurité :  Mesurer et surveiller les iniquités et les préjudices passés en matière de soins de santé </vt:lpstr>
      <vt:lpstr>Thème 1 du nuage de sécurité :  Mesurer et surveiller les iniquités et les préjudices passés en matière de soins de santé </vt:lpstr>
      <vt:lpstr>Thème 1 du nuage de sécurité :  Mesurer et surveiller les iniquités et les préjudices passés en matière de soins de santé </vt:lpstr>
      <vt:lpstr>Thème 2 du nuage de sécurité :  Recommandations fortes « axées sur  le système » ou recommandations  faibles « axées sur la personne » </vt:lpstr>
      <vt:lpstr>Thème 2 du nuage de sécurité :  Recommandations fortes « axées sur  le système » ou recommandations faibles « axées sur la personne »</vt:lpstr>
      <vt:lpstr>Tableau récapitulatif des recommandations fortes, modérées et faibles</vt:lpstr>
      <vt:lpstr>Répartition des recommandations fortes, moyennement fortes et faibles de l’organisme de santé A, issues des rapports d’enquête sur les incidents  </vt:lpstr>
      <vt:lpstr>Thème 2 du nuage de sécurité :  Recommandations fortes « axées sur  le système » ou recommandations  faibles « axées sur la personne »</vt:lpstr>
      <vt:lpstr>Exercice pratique</vt:lpstr>
      <vt:lpstr>Comment pouvons-nous  mieux répondre à la question  « Les soins étaient-ils sécuritaires dans le passé? »   </vt:lpstr>
      <vt:lpstr>Fiabilité</vt:lpstr>
      <vt:lpstr>Fiabilité : Nos systèmes et processus cliniques sont-ils fiables? </vt:lpstr>
      <vt:lpstr>Comment répondons-nous  aujourd’hui à la question  « Nos systèmes et processus cliniques sont-ils fiables? »  </vt:lpstr>
      <vt:lpstr>Fiabilité</vt:lpstr>
      <vt:lpstr>Thème 1 du nuage de sécurité : Normalisation des systèmes  et des processus cliniques peu fiables</vt:lpstr>
      <vt:lpstr>Thème 1 du nuage de sécurité : Normalisation des systèmes  et des processus cliniques peu fiables</vt:lpstr>
      <vt:lpstr>Thème 1 du nuage de sécurité : Normalisation des systèmes  et des processus cliniques peu fiables</vt:lpstr>
      <vt:lpstr>Thème 2 du nuage de sécurité : Comprendre les limites des audits des systèmes et des processus cliniques </vt:lpstr>
      <vt:lpstr>Thème 2 du nuage de sécurité :  Comprendre les limites des audits des systèmes et des processus cliniques </vt:lpstr>
      <vt:lpstr>Thème 2 du nuage de sécurité : Comprendre les limites des audits des systèmes et des processus cliniques </vt:lpstr>
      <vt:lpstr>Comment pouvons-nous  mieux répondre à la question  « Nos systèmes et processus cliniques sont-ils fiables? »  </vt:lpstr>
      <vt:lpstr>Sensibilité au déroulement  des activités</vt:lpstr>
      <vt:lpstr>Sensibilité au déroulement des activités :  Nos soins sont-ils sécuritaires aujourd’hui? </vt:lpstr>
      <vt:lpstr>Les soins sont-ils sécuritaires aujourd’hui?</vt:lpstr>
      <vt:lpstr>Comment développer la sensibilité  au déroulement des activités? </vt:lpstr>
      <vt:lpstr>Comment répondons-nous actuellement à la question « Les soins sont-ils sécuritaires aujourd’hui? »  </vt:lpstr>
      <vt:lpstr>Sensibilité  au déroulement  des activités </vt:lpstr>
      <vt:lpstr>Thème 1 du nuage de sécurité : Capacité à se concentrer sur le  « travail accompli »</vt:lpstr>
      <vt:lpstr>Thème 1 du nuage de sécurité : Capacité à se concentrer sur le  « travail accompli »</vt:lpstr>
      <vt:lpstr>Thème 1 du nuage de sécurité : Capacité à se concentrer sur le  « travail accompli »</vt:lpstr>
      <vt:lpstr>Thème 2 du nuage de sécurité : Créer un sentiment de sécurité psychologique lors du recueil  de perspectives </vt:lpstr>
      <vt:lpstr>Thème 2 du nuage de sécurité : Créer un sentiment de sécurité psychologique lors du recueil  de perspectives </vt:lpstr>
      <vt:lpstr>Thème 2 du nuage de sécurité : Créer un sentiment de sécurité psychologique lors du recueil  de perspectives </vt:lpstr>
      <vt:lpstr>Comment pouvons-nous  mieux répondre à la question  « Les soins sont-ils sécuritaires aujourd’hui? » </vt:lpstr>
      <vt:lpstr>Anticipation et état de préparation</vt:lpstr>
      <vt:lpstr>Anticipation et état de préparation Les soins seront-ils sécuritaires à l’avenir? </vt:lpstr>
      <vt:lpstr>Valeur de l’anticipation et  de l’état de préparation</vt:lpstr>
      <vt:lpstr>Comment répondons-nous aujourd’hui à la question « Les soins seront-ils sécuritaires à l’avenir? »   </vt:lpstr>
      <vt:lpstr>Anticipation  et état de préparation</vt:lpstr>
      <vt:lpstr>Thème 1 du nuage de sécurité : Voir différemment d’autres ensembles  de données  </vt:lpstr>
      <vt:lpstr>Thème 1 du nuage de sécurité : Voir différemment d’autres ensembles  de données  </vt:lpstr>
      <vt:lpstr>Thème 1 du nuage de sécurité : Voir différemment d’autres ensembles  de données  </vt:lpstr>
      <vt:lpstr>Thème 2 du nuage de sécurité : Analyse prospective visant à cerner proactivement les problèmes de  sécurité émergents et futurs </vt:lpstr>
      <vt:lpstr>Thème 2 du nuage de sécurité : Analyse prospective visant à cerner proactivement les problèmes de  sécurité émergents et futurs </vt:lpstr>
      <vt:lpstr>Thème 2 du nuage de sécurité : Analyse prospective visant à cerner proactivement les problèmes de  sécurité émergents et futurs </vt:lpstr>
      <vt:lpstr>Comment pouvons-nous mieux répondre à la question « Les soins seront-ils sécuritaires à l’avenir? » </vt:lpstr>
      <vt:lpstr>Intégration et apprentissage</vt:lpstr>
      <vt:lpstr>Intégration et apprentissage :  Répondons-nous mieux aux besoins?</vt:lpstr>
      <vt:lpstr>Une compréhension élargie et commune de « ce qu’est la sécurité »</vt:lpstr>
      <vt:lpstr>Comment répondons-nous  aujourd’hui à la question « Répondons-nous mieux  aux besoins? »  </vt:lpstr>
      <vt:lpstr>Intégration et apprentissage </vt:lpstr>
      <vt:lpstr>Thème 1 du nuage de sécurité : Savoir comment susciter des commentaires et favoriser l’apprentissage </vt:lpstr>
      <vt:lpstr>Thème 1 du nuage de sécurité : Savoir comment susciter des commentaires et favoriser l’apprentissage </vt:lpstr>
      <vt:lpstr>Thème 1 du nuage de sécurité : Savoir comment susciter des commentaires et favoriser l’apprentissage </vt:lpstr>
      <vt:lpstr>Thème 2 du nuage de sécurité : Prévenir le brouillard de l’intégration</vt:lpstr>
      <vt:lpstr>Thème 2 du nuage de sécurité : Prévenir le brouillard de l’intégration</vt:lpstr>
      <vt:lpstr>Thème 2 du nuage de sécurité : Prévenir le brouillard de l’intégration</vt:lpstr>
      <vt:lpstr>Comment pouvons-nous  mieux répondre à la question « Répondons-nous mieux  aux besoins? » </vt:lpstr>
      <vt:lpstr>Poursuivez votre parcours vers  la sécurité</vt:lpstr>
      <vt:lpstr>Ressources supplémentaires</vt:lpstr>
      <vt:lpstr>Reconnaissance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Pam Medjesi</dc:creator>
  <cp:keywords/>
  <dc:description/>
  <cp:lastModifiedBy>Mandy Lubjenka</cp:lastModifiedBy>
  <cp:revision>495</cp:revision>
  <dcterms:created xsi:type="dcterms:W3CDTF">2021-03-03T15:33:04Z</dcterms:created>
  <dcterms:modified xsi:type="dcterms:W3CDTF">2025-10-07T17:06:59Z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UID">
    <vt:lpwstr>3c304898-ed12-4deb-98f4-d08c603d3009</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y fmtid="{D5CDD505-2E9C-101B-9397-08002B2CF9AE}" pid="8" name="ContentTypeId">
    <vt:lpwstr>0x010100568A802773E39A4D9D29F71436AD8517</vt:lpwstr>
  </property>
</Properties>
</file>